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75" r:id="rId8"/>
    <p:sldId id="277" r:id="rId9"/>
    <p:sldId id="276" r:id="rId10"/>
    <p:sldId id="278" r:id="rId11"/>
    <p:sldId id="279" r:id="rId12"/>
    <p:sldId id="280" r:id="rId13"/>
    <p:sldId id="281" r:id="rId14"/>
    <p:sldId id="282" r:id="rId15"/>
    <p:sldId id="289" r:id="rId16"/>
    <p:sldId id="292" r:id="rId17"/>
    <p:sldId id="290" r:id="rId18"/>
    <p:sldId id="291" r:id="rId19"/>
    <p:sldId id="288" r:id="rId20"/>
    <p:sldId id="285" r:id="rId21"/>
    <p:sldId id="286" r:id="rId22"/>
    <p:sldId id="287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E310613-3F65-46F8-A26F-33433BFA0D8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0C853E-A592-4724-A3E0-A4B73E3EEE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0613-3F65-46F8-A26F-33433BFA0D8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53E-A592-4724-A3E0-A4B73E3EE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E310613-3F65-46F8-A26F-33433BFA0D8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E0C853E-A592-4724-A3E0-A4B73E3EEE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0613-3F65-46F8-A26F-33433BFA0D8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0C853E-A592-4724-A3E0-A4B73E3EEE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0613-3F65-46F8-A26F-33433BFA0D8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E0C853E-A592-4724-A3E0-A4B73E3EEE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310613-3F65-46F8-A26F-33433BFA0D8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E0C853E-A592-4724-A3E0-A4B73E3EEE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310613-3F65-46F8-A26F-33433BFA0D8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E0C853E-A592-4724-A3E0-A4B73E3EEE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0613-3F65-46F8-A26F-33433BFA0D8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0C853E-A592-4724-A3E0-A4B73E3EE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0613-3F65-46F8-A26F-33433BFA0D8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0C853E-A592-4724-A3E0-A4B73E3EE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0613-3F65-46F8-A26F-33433BFA0D8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0C853E-A592-4724-A3E0-A4B73E3EEE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E310613-3F65-46F8-A26F-33433BFA0D8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E0C853E-A592-4724-A3E0-A4B73E3EEE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310613-3F65-46F8-A26F-33433BFA0D8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0C853E-A592-4724-A3E0-A4B73E3EEE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Kilimanjaro&amp;source=images&amp;cd=&amp;cad=rja&amp;docid=zD_02414cSzFsM&amp;tbnid=vS1EPgChOT_BjM:&amp;ved=0CAUQjRw&amp;url=http://www.kathyloperevents.com/kilimanjaro/&amp;ei=DYwvUtnhEoG-8ATu0IC4Bg&amp;bvm=bv.51773540,d.eWU&amp;psig=AFQjCNHYAPXVY-xN68B2h5u-hH42YLF0ZQ&amp;ust=137893415310793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\\localhost\upload.wikimedia.org\wikipedia\commons\7\7f\Religion_distribution_Africa_crop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mercator+projection&amp;source=images&amp;cd=&amp;cad=rja&amp;docid=XK05u2j5nGGQjM&amp;tbnid=p45wpL26FhN9gM:&amp;ved=0CAUQjRw&amp;url=http://en.wikipedia.org/wiki/File:Mercator_projection_SW.jpg&amp;ei=LH8vUuQBh-T2BImTgNAG&amp;bvm=bv.51773540,d.eWU&amp;psig=AFQjCNHv-MaH_nBxn3AN93gwHfhmi2ZDPg&amp;ust=137893084955179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m/url?sa=i&amp;rct=j&amp;q=Asia+bodies+of+water&amp;source=images&amp;cd=&amp;cad=rja&amp;docid=9YPeOpZtP6mDfM&amp;tbnid=XSVqAgfkHwcuxM:&amp;ved=0CAUQjRw&amp;url=http://geology.com/world/asia-physical-map.shtml&amp;ei=pYIvUsK7DYjU8wT124DIBg&amp;bvm=bv.51773540,d.eWU&amp;psig=AFQjCNGrNw7zxXsPrIMl9qo2sWsPB2nxjw&amp;ust=137893173715739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file:///\\localhost\upload.wikimedia.org\wikipedia\commons\7\73\Caucasus_central_asia_political_map_2000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m/url?sa=i&amp;source=images&amp;cd=&amp;cad=rja&amp;docid=z8QAS3NfR_j6KM&amp;tbnid=wA2_XLinVw-R-M:&amp;ved=&amp;url=http://www.freeworldmaps.net/asia/southasia/political.html&amp;ei=bIgvUu_-FZS88wSL8ICABw&amp;psig=AFQjCNGUVHtNFiTaVoOrjElRLZpXGLmfnw&amp;ust=1378933228414714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world+population+density+map&amp;source=images&amp;cd=&amp;cad=rja&amp;docid=-96vNg-IV1oNOM&amp;tbnid=VWAVlckVdFD8sM:&amp;ved=0CAUQjRw&amp;url=https://na.unep.net/geas/getUNEPPageWithArticleIDScript.php?article_id=71&amp;ei=g38vUvj3N43K9gTf54H4Bw&amp;bvm=bv.51773540,d.eWU&amp;psig=AFQjCNEsPItevylJDKofY7tMnyHZS2wE6g&amp;ust=137893093756872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943600" cy="1600200"/>
          </a:xfrm>
        </p:spPr>
        <p:txBody>
          <a:bodyPr/>
          <a:lstStyle/>
          <a:p>
            <a:r>
              <a:rPr lang="en-US" dirty="0" smtClean="0"/>
              <a:t>AIM: Where is everything?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343400"/>
            <a:ext cx="6705600" cy="16002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Now: Rank the continents in size from smallest to largest in area in your notebook.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19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Kilimanjaro</a:t>
            </a:r>
            <a:endParaRPr lang="en-US" dirty="0"/>
          </a:p>
        </p:txBody>
      </p:sp>
      <p:pic>
        <p:nvPicPr>
          <p:cNvPr id="13314" name="Picture 2" descr="http://www.kathyloperevents.com/kilimanjaro/images/v03110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019800" cy="396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Africa Bordered by 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Mediterranean Sea</a:t>
            </a:r>
          </a:p>
          <a:p>
            <a:r>
              <a:rPr lang="en-US" dirty="0" smtClean="0"/>
              <a:t>Red Sea</a:t>
            </a:r>
          </a:p>
          <a:p>
            <a:r>
              <a:rPr lang="en-US" dirty="0" smtClean="0"/>
              <a:t>Indian Ocean</a:t>
            </a:r>
          </a:p>
          <a:p>
            <a:r>
              <a:rPr lang="en-US" dirty="0" smtClean="0"/>
              <a:t>Atlantic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Religious Groups </a:t>
            </a: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 African Religions (Animism), Christianity, Islam, </a:t>
            </a:r>
            <a:r>
              <a:rPr lang="en-US" dirty="0" err="1" smtClean="0"/>
              <a:t>Bahai</a:t>
            </a:r>
            <a:r>
              <a:rPr lang="en-US" dirty="0"/>
              <a:t> </a:t>
            </a:r>
            <a:r>
              <a:rPr lang="en-US" dirty="0" smtClean="0"/>
              <a:t>Faith, Hinduism, Judaism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Religions by Region</a:t>
            </a:r>
            <a:endParaRPr lang="en-US" dirty="0"/>
          </a:p>
        </p:txBody>
      </p:sp>
      <p:pic>
        <p:nvPicPr>
          <p:cNvPr id="14338" name="Picture 2" descr="File:Religion distribution Africa cro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30474"/>
            <a:ext cx="5181600" cy="499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Africa</a:t>
            </a:r>
            <a:endParaRPr lang="en-US" dirty="0"/>
          </a:p>
        </p:txBody>
      </p:sp>
      <p:pic>
        <p:nvPicPr>
          <p:cNvPr id="1028" name="Picture 4" descr="http://4.bp.blogspot.com/--pkjAXxdKVE/TlBeyF-xJ7I/AAAAAAAAAek/FFQvhN66DyY/s1600/Umayyah%2B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6477000" cy="55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Africa</a:t>
            </a:r>
            <a:endParaRPr lang="en-US" dirty="0"/>
          </a:p>
        </p:txBody>
      </p:sp>
      <p:pic>
        <p:nvPicPr>
          <p:cNvPr id="3076" name="Picture 4" descr="http://www.afdb.org/fileadmin/_migrated/pics/map_africa_western_u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7720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Africa</a:t>
            </a:r>
            <a:endParaRPr lang="en-US" dirty="0"/>
          </a:p>
        </p:txBody>
      </p:sp>
      <p:pic>
        <p:nvPicPr>
          <p:cNvPr id="6146" name="Picture 2" descr="http://1.bp.blogspot.com/-l8bLgjjk-qk/T8HwuOarwPI/AAAAAAAACOw/WwlnvyVcbfA/s1600/map-of-africa-south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93453"/>
            <a:ext cx="5638800" cy="47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Africa</a:t>
            </a:r>
            <a:endParaRPr lang="en-US" dirty="0"/>
          </a:p>
        </p:txBody>
      </p:sp>
      <p:pic>
        <p:nvPicPr>
          <p:cNvPr id="4100" name="Picture 4" descr="https://eurasiareview.files.wordpress.com/2010/02/map_africa_eas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1153886"/>
            <a:ext cx="6582131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Africa</a:t>
            </a:r>
            <a:endParaRPr lang="en-US" dirty="0"/>
          </a:p>
        </p:txBody>
      </p:sp>
      <p:pic>
        <p:nvPicPr>
          <p:cNvPr id="5122" name="Picture 2" descr="http://www.afdb.org/fileadmin/_migrated/pics/map_africa_central_u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7720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ikitravel.org/upload/shared/archive/c/cc/20070620183446!Map-Africa-Reg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"/>
            <a:ext cx="76288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projection</a:t>
            </a:r>
            <a:endParaRPr lang="en-US" dirty="0"/>
          </a:p>
        </p:txBody>
      </p:sp>
      <p:pic>
        <p:nvPicPr>
          <p:cNvPr id="5" name="Picture 2" descr="http://upload.wikimedia.org/wikipedia/commons/f/f4/Mercator_projection_SW.jpg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56" y="1600200"/>
            <a:ext cx="601770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02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 Quiz –On loose leaf paper, </a:t>
            </a:r>
            <a:r>
              <a:rPr lang="en-US" dirty="0"/>
              <a:t>m</a:t>
            </a:r>
            <a:r>
              <a:rPr lang="en-US" dirty="0" smtClean="0"/>
              <a:t>atch the country with the region. Part 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105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Oman                       A. Southeast Asia</a:t>
            </a:r>
          </a:p>
          <a:p>
            <a:pPr marL="514350" indent="-514350">
              <a:buAutoNum type="arabicPeriod"/>
            </a:pPr>
            <a:r>
              <a:rPr lang="en-US" dirty="0" smtClean="0"/>
              <a:t>China			B. Central Asia</a:t>
            </a:r>
          </a:p>
          <a:p>
            <a:pPr marL="514350" indent="-514350">
              <a:buAutoNum type="arabicPeriod"/>
            </a:pPr>
            <a:r>
              <a:rPr lang="en-US" dirty="0" smtClean="0"/>
              <a:t>Kyrgyzstan		C. East Asia</a:t>
            </a:r>
          </a:p>
          <a:p>
            <a:pPr marL="514350" indent="-514350">
              <a:buAutoNum type="arabicPeriod"/>
            </a:pPr>
            <a:r>
              <a:rPr lang="en-US" dirty="0" smtClean="0"/>
              <a:t>Pakistan			D. South Asia</a:t>
            </a:r>
          </a:p>
          <a:p>
            <a:pPr marL="514350" indent="-514350">
              <a:buAutoNum type="arabicPeriod"/>
            </a:pPr>
            <a:r>
              <a:rPr lang="en-US" dirty="0" smtClean="0"/>
              <a:t>Cambodia		E. Southwest Asia (Middle East)</a:t>
            </a:r>
          </a:p>
        </p:txBody>
      </p:sp>
    </p:spTree>
    <p:extLst>
      <p:ext uri="{BB962C8B-B14F-4D97-AF65-F5344CB8AC3E}">
        <p14:creationId xmlns:p14="http://schemas.microsoft.com/office/powerpoint/2010/main" val="19341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Democratic Republic of the Congo</a:t>
            </a:r>
          </a:p>
          <a:p>
            <a:pPr marL="514350" indent="-514350">
              <a:buAutoNum type="alphaUcPeriod"/>
            </a:pPr>
            <a:r>
              <a:rPr lang="en-US" dirty="0" smtClean="0"/>
              <a:t>Republic of the Congo</a:t>
            </a:r>
          </a:p>
          <a:p>
            <a:pPr marL="514350" indent="-514350">
              <a:buAutoNum type="alphaUcPeriod"/>
            </a:pPr>
            <a:r>
              <a:rPr lang="en-US" dirty="0" smtClean="0"/>
              <a:t>Mozambique</a:t>
            </a:r>
          </a:p>
          <a:p>
            <a:pPr marL="514350" indent="-514350">
              <a:buAutoNum type="alphaUcPeriod"/>
            </a:pPr>
            <a:r>
              <a:rPr lang="en-US" dirty="0" smtClean="0"/>
              <a:t>Togo</a:t>
            </a:r>
          </a:p>
          <a:p>
            <a:pPr marL="514350" indent="-514350">
              <a:buAutoNum type="alphaUcPeriod"/>
            </a:pPr>
            <a:r>
              <a:rPr lang="en-US" dirty="0" smtClean="0"/>
              <a:t>Benin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South Africa</a:t>
            </a:r>
          </a:p>
          <a:p>
            <a:pPr marL="514350" indent="-514350">
              <a:buAutoNum type="alphaUcPeriod"/>
            </a:pPr>
            <a:r>
              <a:rPr lang="en-US" dirty="0" smtClean="0"/>
              <a:t>Mali</a:t>
            </a:r>
          </a:p>
          <a:p>
            <a:pPr marL="514350" indent="-514350">
              <a:buAutoNum type="alphaUcPeriod"/>
            </a:pPr>
            <a:r>
              <a:rPr lang="en-US" dirty="0" smtClean="0"/>
              <a:t>Namibia</a:t>
            </a:r>
          </a:p>
          <a:p>
            <a:pPr marL="514350" indent="-514350">
              <a:buAutoNum type="alphaUcPeriod"/>
            </a:pPr>
            <a:r>
              <a:rPr lang="en-US" dirty="0" smtClean="0"/>
              <a:t>Tanzania</a:t>
            </a:r>
          </a:p>
          <a:p>
            <a:pPr marL="514350" indent="-514350">
              <a:buAutoNum type="alphaUcPeriod"/>
            </a:pPr>
            <a:r>
              <a:rPr lang="en-US" dirty="0" smtClean="0"/>
              <a:t>Democratic Republic of the Congo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6. Which </a:t>
            </a:r>
            <a:r>
              <a:rPr lang="en-US" dirty="0"/>
              <a:t>of the following countries is landlocked?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Which of the following is a country where the majority is Muslim?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Name a country in Africa where an attempted genocide has taken place in the last 30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457200"/>
            <a:ext cx="6477000" cy="1066800"/>
          </a:xfrm>
        </p:spPr>
        <p:txBody>
          <a:bodyPr/>
          <a:lstStyle/>
          <a:p>
            <a:r>
              <a:rPr lang="en-US" dirty="0" smtClean="0"/>
              <a:t>Where is everything?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362201"/>
            <a:ext cx="8839200" cy="2438400"/>
          </a:xfrm>
        </p:spPr>
        <p:txBody>
          <a:bodyPr/>
          <a:lstStyle/>
          <a:p>
            <a:r>
              <a:rPr lang="en-US" dirty="0" smtClean="0"/>
              <a:t>Do Now: Identify which of the following is not an island country.</a:t>
            </a:r>
          </a:p>
          <a:p>
            <a:pPr marL="514350" indent="-514350">
              <a:buAutoNum type="alphaUcParenR"/>
            </a:pPr>
            <a:r>
              <a:rPr lang="en-US" dirty="0" smtClean="0"/>
              <a:t>Madagascar   B) Cape Verde  C) Sao Tome and Principe</a:t>
            </a:r>
          </a:p>
          <a:p>
            <a:r>
              <a:rPr lang="en-US" dirty="0" smtClean="0"/>
              <a:t>D) </a:t>
            </a:r>
            <a:r>
              <a:rPr lang="en-US" dirty="0" err="1" smtClean="0"/>
              <a:t>Sychelles</a:t>
            </a:r>
            <a:r>
              <a:rPr lang="en-US" dirty="0" smtClean="0"/>
              <a:t>   E) Senegal  F) Comoros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Land Area </a:t>
            </a:r>
            <a:r>
              <a:rPr lang="en-US" dirty="0" smtClean="0"/>
              <a:t>- </a:t>
            </a:r>
            <a:r>
              <a:rPr lang="en-US" dirty="0"/>
              <a:t>17,139,445 square miles (44,391,162 square km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u="sng" dirty="0" smtClean="0"/>
              <a:t>Total Population </a:t>
            </a:r>
            <a:r>
              <a:rPr lang="en-US" dirty="0" smtClean="0"/>
              <a:t>– </a:t>
            </a:r>
            <a:r>
              <a:rPr lang="en-US" dirty="0"/>
              <a:t>4.436 </a:t>
            </a:r>
            <a:r>
              <a:rPr lang="en-US"/>
              <a:t>billion</a:t>
            </a:r>
            <a:r>
              <a:rPr lang="en-US" smtClean="0"/>
              <a:t> (As of 2016)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Largest Country (Area) </a:t>
            </a:r>
            <a:r>
              <a:rPr lang="en-US" dirty="0" smtClean="0"/>
              <a:t>- </a:t>
            </a:r>
            <a:r>
              <a:rPr lang="en-US" dirty="0"/>
              <a:t>Russia: 6,601,668 square miles (17,098,242 </a:t>
            </a:r>
            <a:r>
              <a:rPr lang="en-US" dirty="0" err="1"/>
              <a:t>sq</a:t>
            </a:r>
            <a:r>
              <a:rPr lang="en-US" dirty="0"/>
              <a:t> km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u="sng" dirty="0" smtClean="0"/>
              <a:t>Smallest Country (Area)-</a:t>
            </a:r>
            <a:r>
              <a:rPr lang="en-US" dirty="0" smtClean="0"/>
              <a:t> </a:t>
            </a:r>
            <a:r>
              <a:rPr lang="en-US" dirty="0"/>
              <a:t>Maldives: 116 square miles (300 </a:t>
            </a:r>
            <a:r>
              <a:rPr lang="en-US" dirty="0" err="1"/>
              <a:t>sq</a:t>
            </a:r>
            <a:r>
              <a:rPr lang="en-US" dirty="0"/>
              <a:t> km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u="sng" dirty="0" smtClean="0"/>
              <a:t>Island Nations - </a:t>
            </a:r>
            <a:r>
              <a:rPr lang="en-US" dirty="0" smtClean="0"/>
              <a:t> Maldives, Singapore, Philippines, Japan, Indonesia, East Timor, Brunei</a:t>
            </a:r>
          </a:p>
          <a:p>
            <a:pPr marL="0" indent="0">
              <a:buNone/>
            </a:pPr>
            <a:r>
              <a:rPr lang="en-US" b="1" u="sng" dirty="0" smtClean="0"/>
              <a:t>River Systems –</a:t>
            </a:r>
            <a:r>
              <a:rPr lang="en-US" dirty="0" smtClean="0"/>
              <a:t> Huang He, Yangtze (China),   Ganges, Indus (South Asia),  Tigris, Euphrates (Iraq)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973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Highest Point </a:t>
            </a:r>
            <a:r>
              <a:rPr lang="en-US" dirty="0" smtClean="0"/>
              <a:t>-  Mt. Everest (29,029 feet)</a:t>
            </a:r>
          </a:p>
          <a:p>
            <a:r>
              <a:rPr lang="en-US" b="1" u="sng" dirty="0" smtClean="0"/>
              <a:t>Mountain Ranges –</a:t>
            </a:r>
            <a:r>
              <a:rPr lang="en-US" dirty="0" smtClean="0"/>
              <a:t> Hindu Kush, Himalayas, Ural Mountains, Kunlun Mountains, Ghats, Altay, </a:t>
            </a:r>
            <a:r>
              <a:rPr lang="en-US" dirty="0" err="1" smtClean="0"/>
              <a:t>Tien</a:t>
            </a:r>
            <a:r>
              <a:rPr lang="en-US" dirty="0" smtClean="0"/>
              <a:t> Shan, Zagros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164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Ranges</a:t>
            </a:r>
            <a:endParaRPr lang="en-US" dirty="0"/>
          </a:p>
        </p:txBody>
      </p:sp>
      <p:pic>
        <p:nvPicPr>
          <p:cNvPr id="5" name="Picture 2" descr="http://www.worldatlas.com/webimage/countrys/asia/asiapics/asialandformsmapmtn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599"/>
            <a:ext cx="4572000" cy="58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Asia – Bordered by 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Arctic Ocean </a:t>
            </a:r>
            <a:endParaRPr lang="en-US" dirty="0"/>
          </a:p>
          <a:p>
            <a:r>
              <a:rPr lang="en-US" dirty="0" smtClean="0"/>
              <a:t>Arabian Sea </a:t>
            </a:r>
            <a:endParaRPr lang="en-US" dirty="0"/>
          </a:p>
          <a:p>
            <a:r>
              <a:rPr lang="en-US" dirty="0" smtClean="0"/>
              <a:t>Indian Ocean </a:t>
            </a:r>
            <a:endParaRPr lang="en-US" dirty="0"/>
          </a:p>
          <a:p>
            <a:r>
              <a:rPr lang="en-US" dirty="0" smtClean="0"/>
              <a:t>Bay </a:t>
            </a:r>
            <a:r>
              <a:rPr lang="en-US" dirty="0"/>
              <a:t>of </a:t>
            </a:r>
            <a:r>
              <a:rPr lang="en-US" dirty="0" smtClean="0"/>
              <a:t>Bengal </a:t>
            </a:r>
            <a:endParaRPr lang="en-US" dirty="0"/>
          </a:p>
          <a:p>
            <a:r>
              <a:rPr lang="en-US" dirty="0" smtClean="0"/>
              <a:t>Pacific Ocean </a:t>
            </a:r>
            <a:endParaRPr lang="en-US" dirty="0"/>
          </a:p>
          <a:p>
            <a:r>
              <a:rPr lang="en-US" dirty="0" smtClean="0"/>
              <a:t>East China Sea </a:t>
            </a:r>
            <a:endParaRPr lang="en-US" dirty="0"/>
          </a:p>
          <a:p>
            <a:r>
              <a:rPr lang="en-US" dirty="0" smtClean="0"/>
              <a:t>Sea </a:t>
            </a:r>
            <a:r>
              <a:rPr lang="en-US" dirty="0"/>
              <a:t>of </a:t>
            </a:r>
            <a:r>
              <a:rPr lang="en-US" dirty="0" smtClean="0"/>
              <a:t>Japan 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ea </a:t>
            </a:r>
            <a:r>
              <a:rPr lang="en-US" dirty="0"/>
              <a:t>of </a:t>
            </a:r>
            <a:r>
              <a:rPr lang="en-US" dirty="0" err="1" smtClean="0"/>
              <a:t>Okhotsh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Bering Sea</a:t>
            </a:r>
            <a:endParaRPr lang="en-US" dirty="0"/>
          </a:p>
          <a:p>
            <a:r>
              <a:rPr lang="en-US" dirty="0" smtClean="0"/>
              <a:t>Red Sea</a:t>
            </a:r>
          </a:p>
          <a:p>
            <a:r>
              <a:rPr lang="en-US" dirty="0" smtClean="0"/>
              <a:t>Persian Gulf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 Bodies of Water</a:t>
            </a:r>
            <a:endParaRPr lang="en-US" dirty="0"/>
          </a:p>
        </p:txBody>
      </p:sp>
      <p:pic>
        <p:nvPicPr>
          <p:cNvPr id="5" name="Picture 2" descr="http://geology.com/world/asia-map.gif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600200"/>
            <a:ext cx="5588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Religious Groups Asia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Christianity, Islam, Hinduism, Buddhism, </a:t>
            </a:r>
            <a:r>
              <a:rPr lang="en-US" sz="3200" dirty="0" err="1" smtClean="0"/>
              <a:t>Bahai</a:t>
            </a:r>
            <a:r>
              <a:rPr lang="en-US" sz="3200" dirty="0" smtClean="0"/>
              <a:t>, Judaism, Jainism, Zoroastrianism, Confucianism, Shintoism, Daoism, Chinese Ethnic Religions,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41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 Size by Land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9067800" cy="5181600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1. Asia </a:t>
            </a:r>
            <a:r>
              <a:rPr lang="en-US" dirty="0"/>
              <a:t>- 17,139,445 square miles (44,391,162 square km)</a:t>
            </a:r>
            <a:br>
              <a:rPr lang="en-US" dirty="0"/>
            </a:br>
            <a:r>
              <a:rPr lang="en-US" b="1" u="sng" dirty="0"/>
              <a:t>2. Africa </a:t>
            </a:r>
            <a:r>
              <a:rPr lang="en-US" dirty="0"/>
              <a:t>- 11,677,239 square miles (30,244,049 square km)</a:t>
            </a:r>
            <a:br>
              <a:rPr lang="en-US" dirty="0"/>
            </a:br>
            <a:r>
              <a:rPr lang="en-US" b="1" u="sng" dirty="0" smtClean="0"/>
              <a:t>3. North America </a:t>
            </a:r>
            <a:r>
              <a:rPr lang="en-US" dirty="0" smtClean="0"/>
              <a:t>- </a:t>
            </a:r>
            <a:r>
              <a:rPr lang="en-US" dirty="0"/>
              <a:t>9,361,791 square miles (24,247,039 square km)</a:t>
            </a:r>
            <a:br>
              <a:rPr lang="en-US" dirty="0"/>
            </a:br>
            <a:r>
              <a:rPr lang="en-US" b="1" u="sng" dirty="0"/>
              <a:t>4. South America </a:t>
            </a:r>
            <a:r>
              <a:rPr lang="en-US" dirty="0"/>
              <a:t>- 6,880,706 square miles (17,821,029 square km)</a:t>
            </a:r>
            <a:br>
              <a:rPr lang="en-US" dirty="0"/>
            </a:br>
            <a:r>
              <a:rPr lang="en-US" b="1" u="sng" dirty="0"/>
              <a:t>5. Antarctica </a:t>
            </a:r>
            <a:r>
              <a:rPr lang="en-US" dirty="0"/>
              <a:t>- About 5,500,000 square miles (14,245,000 square km)</a:t>
            </a:r>
            <a:br>
              <a:rPr lang="en-US" dirty="0"/>
            </a:br>
            <a:r>
              <a:rPr lang="en-US" b="1" u="sng" dirty="0"/>
              <a:t>6. Europe </a:t>
            </a:r>
            <a:r>
              <a:rPr lang="en-US" dirty="0"/>
              <a:t>- 3,997,929 square miles (10,354,636 square km)</a:t>
            </a:r>
            <a:br>
              <a:rPr lang="en-US" dirty="0"/>
            </a:br>
            <a:r>
              <a:rPr lang="en-US" b="1" u="sng" dirty="0"/>
              <a:t>7. Australia </a:t>
            </a:r>
            <a:r>
              <a:rPr lang="en-US" dirty="0"/>
              <a:t>- 2,967,909 square miles (7,686,884 square km)</a:t>
            </a:r>
          </a:p>
        </p:txBody>
      </p:sp>
    </p:spTree>
    <p:extLst>
      <p:ext uri="{BB962C8B-B14F-4D97-AF65-F5344CB8AC3E}">
        <p14:creationId xmlns:p14="http://schemas.microsoft.com/office/powerpoint/2010/main" val="2832183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2076"/>
            <a:ext cx="7689915" cy="60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4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iddle East Political map, Middle 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816436" cy="68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Caucasus central asia political map 20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0"/>
            <a:ext cx="8936182" cy="665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freeworldmaps.net/asia/southasia/southasia-political-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31519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458200" cy="674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8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Rank the continents by population size from largest to smallest.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5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Continents by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/>
              <a:t>1. Asia </a:t>
            </a:r>
            <a:r>
              <a:rPr lang="en-US" dirty="0"/>
              <a:t>- 4,055,000,000 (Over 4 billion)</a:t>
            </a:r>
            <a:br>
              <a:rPr lang="en-US" dirty="0"/>
            </a:br>
            <a:r>
              <a:rPr lang="en-US" b="1" u="sng" dirty="0"/>
              <a:t>2. Africa </a:t>
            </a:r>
            <a:r>
              <a:rPr lang="en-US" dirty="0"/>
              <a:t>- 1,108,500,000 (Over 1 billion)</a:t>
            </a:r>
            <a:br>
              <a:rPr lang="en-US" dirty="0"/>
            </a:br>
            <a:r>
              <a:rPr lang="en-US" b="1" u="sng" dirty="0"/>
              <a:t>3. Europe </a:t>
            </a:r>
            <a:r>
              <a:rPr lang="en-US" dirty="0"/>
              <a:t>- 729,871,042 (including all of Russia)</a:t>
            </a:r>
            <a:br>
              <a:rPr lang="en-US" dirty="0"/>
            </a:br>
            <a:r>
              <a:rPr lang="en-US" b="1" u="sng" dirty="0"/>
              <a:t>4. North America </a:t>
            </a:r>
            <a:r>
              <a:rPr lang="en-US" dirty="0"/>
              <a:t>- 522,807,432</a:t>
            </a:r>
            <a:br>
              <a:rPr lang="en-US" dirty="0"/>
            </a:br>
            <a:r>
              <a:rPr lang="en-US" b="1" u="sng" dirty="0"/>
              <a:t>5. South America </a:t>
            </a:r>
            <a:r>
              <a:rPr lang="en-US" dirty="0"/>
              <a:t>- 379,919,602</a:t>
            </a:r>
            <a:br>
              <a:rPr lang="en-US" dirty="0"/>
            </a:br>
            <a:r>
              <a:rPr lang="en-US" b="1" u="sng" dirty="0"/>
              <a:t>6. Australia </a:t>
            </a:r>
            <a:r>
              <a:rPr lang="en-US" dirty="0"/>
              <a:t>- 20,434,176</a:t>
            </a:r>
            <a:br>
              <a:rPr lang="en-US" dirty="0"/>
            </a:br>
            <a:r>
              <a:rPr lang="en-US" b="1" u="sng" dirty="0"/>
              <a:t>7. Antarctica </a:t>
            </a:r>
            <a:r>
              <a:rPr lang="en-US" dirty="0"/>
              <a:t>- No permanent residents but up to 4000 researchers and personnel in the summer and 1000 in the winter.</a:t>
            </a:r>
          </a:p>
        </p:txBody>
      </p:sp>
    </p:spTree>
    <p:extLst>
      <p:ext uri="{BB962C8B-B14F-4D97-AF65-F5344CB8AC3E}">
        <p14:creationId xmlns:p14="http://schemas.microsoft.com/office/powerpoint/2010/main" val="77231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Population Density</a:t>
            </a:r>
            <a:endParaRPr lang="en-US" dirty="0"/>
          </a:p>
        </p:txBody>
      </p:sp>
      <p:pic>
        <p:nvPicPr>
          <p:cNvPr id="5" name="Picture 2" descr="http://na.unep.net/geas/newsletter/images/Jun_11/Figure4.png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78254"/>
            <a:ext cx="8153400" cy="37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Land Area </a:t>
            </a:r>
            <a:r>
              <a:rPr lang="en-US" dirty="0" smtClean="0"/>
              <a:t>- </a:t>
            </a:r>
            <a:r>
              <a:rPr lang="en-US" dirty="0"/>
              <a:t>11,677,239 square miles (30,244,049 square km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u="sng" dirty="0" smtClean="0"/>
              <a:t>Total Population </a:t>
            </a:r>
            <a:r>
              <a:rPr lang="en-US" dirty="0" smtClean="0"/>
              <a:t>- </a:t>
            </a:r>
            <a:r>
              <a:rPr lang="en-US" dirty="0"/>
              <a:t>1.216 billion</a:t>
            </a:r>
            <a:r>
              <a:rPr lang="en-US" dirty="0" smtClean="0"/>
              <a:t> (As of 2016)</a:t>
            </a:r>
          </a:p>
          <a:p>
            <a:pPr marL="0" indent="0">
              <a:buNone/>
            </a:pPr>
            <a:r>
              <a:rPr lang="en-US" b="1" u="sng" dirty="0" smtClean="0"/>
              <a:t>Largest Country (Area) </a:t>
            </a:r>
            <a:r>
              <a:rPr lang="en-US" dirty="0" smtClean="0"/>
              <a:t>- Algeria: </a:t>
            </a:r>
            <a:r>
              <a:rPr lang="en-US" dirty="0"/>
              <a:t>919,600 </a:t>
            </a:r>
            <a:r>
              <a:rPr lang="en-US" dirty="0" smtClean="0"/>
              <a:t>square </a:t>
            </a:r>
            <a:r>
              <a:rPr lang="en-US" dirty="0"/>
              <a:t>miles </a:t>
            </a:r>
            <a:r>
              <a:rPr lang="en-US" dirty="0" smtClean="0"/>
              <a:t>(2,381,741 </a:t>
            </a:r>
            <a:r>
              <a:rPr lang="en-US" dirty="0" err="1"/>
              <a:t>sq</a:t>
            </a:r>
            <a:r>
              <a:rPr lang="en-US" dirty="0"/>
              <a:t> km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u="sng" dirty="0" smtClean="0"/>
              <a:t>Smallest Country (Area)-</a:t>
            </a:r>
            <a:r>
              <a:rPr lang="en-US" dirty="0" smtClean="0"/>
              <a:t> Seychelles: 175.7 </a:t>
            </a:r>
            <a:r>
              <a:rPr lang="en-US" dirty="0"/>
              <a:t>square miles </a:t>
            </a:r>
            <a:r>
              <a:rPr lang="en-US" dirty="0" smtClean="0"/>
              <a:t>(455 </a:t>
            </a:r>
            <a:r>
              <a:rPr lang="en-US" dirty="0" err="1"/>
              <a:t>sq</a:t>
            </a:r>
            <a:r>
              <a:rPr lang="en-US" dirty="0"/>
              <a:t> km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u="sng" dirty="0" smtClean="0"/>
              <a:t>Island Nations - </a:t>
            </a:r>
            <a:r>
              <a:rPr lang="en-US" dirty="0" smtClean="0"/>
              <a:t> Seychelles, Madagascar, Mauritius, Comoros, Cape Verde, Sao Tome and Principe</a:t>
            </a:r>
          </a:p>
          <a:p>
            <a:pPr marL="0" indent="0">
              <a:buNone/>
            </a:pPr>
            <a:r>
              <a:rPr lang="en-US" b="1" u="sng" dirty="0" smtClean="0"/>
              <a:t>River Systems –</a:t>
            </a:r>
            <a:r>
              <a:rPr lang="en-US" dirty="0" smtClean="0"/>
              <a:t> Nile (Egypt), Niger (West Africa), Congo (Democratic Republic of the Congo)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835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Nations and Capitals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61786"/>
            <a:ext cx="8274858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Highest Point </a:t>
            </a:r>
            <a:r>
              <a:rPr lang="en-US" dirty="0" smtClean="0"/>
              <a:t>-  Mt. Kilimanjaro (19,341feet) </a:t>
            </a:r>
            <a:r>
              <a:rPr lang="en-US" dirty="0"/>
              <a:t>(5,895 m)</a:t>
            </a:r>
            <a:endParaRPr lang="en-US" dirty="0" smtClean="0"/>
          </a:p>
          <a:p>
            <a:r>
              <a:rPr lang="en-US" b="1" u="sng" dirty="0" smtClean="0"/>
              <a:t>Mountain Ranges –</a:t>
            </a:r>
            <a:r>
              <a:rPr lang="en-US" dirty="0" smtClean="0"/>
              <a:t> Atlas Mountains,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339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94</TotalTime>
  <Words>407</Words>
  <Application>Microsoft Office PowerPoint</Application>
  <PresentationFormat>On-screen Show (4:3)</PresentationFormat>
  <Paragraphs>85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Median</vt:lpstr>
      <vt:lpstr>AIM: Where is everything?</vt:lpstr>
      <vt:lpstr>Name the projection</vt:lpstr>
      <vt:lpstr>Continent Size by Land Area</vt:lpstr>
      <vt:lpstr>Rank the continents by population size from largest to smallest.</vt:lpstr>
      <vt:lpstr>Continents by Population</vt:lpstr>
      <vt:lpstr>World Population Density</vt:lpstr>
      <vt:lpstr>Africa</vt:lpstr>
      <vt:lpstr>Small Nations and Capitals</vt:lpstr>
      <vt:lpstr>Africa</vt:lpstr>
      <vt:lpstr>Kilimanjaro</vt:lpstr>
      <vt:lpstr>Africa Bordered by Bodies of Water</vt:lpstr>
      <vt:lpstr>Main Religious Groups Africa</vt:lpstr>
      <vt:lpstr>Main Religions by Region</vt:lpstr>
      <vt:lpstr>North Africa</vt:lpstr>
      <vt:lpstr>West Africa</vt:lpstr>
      <vt:lpstr>Southern Africa</vt:lpstr>
      <vt:lpstr>East Africa</vt:lpstr>
      <vt:lpstr>Central Africa</vt:lpstr>
      <vt:lpstr>PowerPoint Presentation</vt:lpstr>
      <vt:lpstr>Pop Quiz –On loose leaf paper, match the country with the region. Part I.</vt:lpstr>
      <vt:lpstr>Part B</vt:lpstr>
      <vt:lpstr>Part C</vt:lpstr>
      <vt:lpstr>Where is everything?</vt:lpstr>
      <vt:lpstr>Asia</vt:lpstr>
      <vt:lpstr>Asia</vt:lpstr>
      <vt:lpstr>Mountain Ranges</vt:lpstr>
      <vt:lpstr>Asia – Bordered by Bodies of Water</vt:lpstr>
      <vt:lpstr>Asia Bodies of Water</vt:lpstr>
      <vt:lpstr>Main Religious Groups 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Where is everything?</dc:title>
  <dc:creator>SocialStudies</dc:creator>
  <cp:lastModifiedBy>Teacher</cp:lastModifiedBy>
  <cp:revision>14</cp:revision>
  <dcterms:created xsi:type="dcterms:W3CDTF">2013-09-10T20:16:07Z</dcterms:created>
  <dcterms:modified xsi:type="dcterms:W3CDTF">2017-09-18T12:54:43Z</dcterms:modified>
</cp:coreProperties>
</file>