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5" r:id="rId3"/>
    <p:sldId id="290" r:id="rId4"/>
    <p:sldId id="291" r:id="rId5"/>
    <p:sldId id="292" r:id="rId6"/>
    <p:sldId id="293" r:id="rId7"/>
    <p:sldId id="278" r:id="rId8"/>
    <p:sldId id="279" r:id="rId9"/>
    <p:sldId id="280" r:id="rId10"/>
    <p:sldId id="294" r:id="rId11"/>
    <p:sldId id="287" r:id="rId12"/>
    <p:sldId id="288" r:id="rId13"/>
    <p:sldId id="297" r:id="rId14"/>
    <p:sldId id="289" r:id="rId15"/>
    <p:sldId id="257" r:id="rId16"/>
    <p:sldId id="258" r:id="rId17"/>
    <p:sldId id="259" r:id="rId18"/>
    <p:sldId id="260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76" autoAdjust="0"/>
    <p:restoredTop sz="86377" autoAdjust="0"/>
  </p:normalViewPr>
  <p:slideViewPr>
    <p:cSldViewPr>
      <p:cViewPr varScale="1">
        <p:scale>
          <a:sx n="66" d="100"/>
          <a:sy n="66" d="100"/>
        </p:scale>
        <p:origin x="-13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6780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F1643-623D-4EC8-AAE9-05938BE577DA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02896-788D-40CE-BA8B-B1DB17944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1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3DFF31-545B-0747-BD39-9A16F8BEFCEB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CD0000"/>
                </a:solidFill>
                <a:latin typeface="Times New Roman" charset="0"/>
              </a:rPr>
              <a:t>Figure 1.4b:</a:t>
            </a:r>
            <a:r>
              <a:rPr lang="en-US">
                <a:solidFill>
                  <a:srgbClr val="000000"/>
                </a:solidFill>
                <a:latin typeface="Times New Roman" charset="0"/>
              </a:rPr>
              <a:t> This is an isarithmic map designed to show the approximate distribution of global population. By comparing 1.4a and 1.4b, you can see the different visual messages sent by different maps. </a:t>
            </a:r>
            <a:endParaRPr lang="en-US" b="1">
              <a:solidFill>
                <a:srgbClr val="000000"/>
              </a:solidFill>
              <a:latin typeface="Times New Roman" charset="0"/>
            </a:endParaRPr>
          </a:p>
          <a:p>
            <a:endParaRPr lang="en-US" b="1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EC310-6EB2-4DD7-9ACF-0FC6E035061B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B42B9-98E6-4E6E-8CC8-1A8498EA6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EC310-6EB2-4DD7-9ACF-0FC6E035061B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B42B9-98E6-4E6E-8CC8-1A8498EA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EC310-6EB2-4DD7-9ACF-0FC6E035061B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B42B9-98E6-4E6E-8CC8-1A8498EA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EC310-6EB2-4DD7-9ACF-0FC6E035061B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B42B9-98E6-4E6E-8CC8-1A8498EA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EC310-6EB2-4DD7-9ACF-0FC6E035061B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B42B9-98E6-4E6E-8CC8-1A8498EA6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EC310-6EB2-4DD7-9ACF-0FC6E035061B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B42B9-98E6-4E6E-8CC8-1A8498EA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EC310-6EB2-4DD7-9ACF-0FC6E035061B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B42B9-98E6-4E6E-8CC8-1A8498EA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EC310-6EB2-4DD7-9ACF-0FC6E035061B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B42B9-98E6-4E6E-8CC8-1A8498EA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EC310-6EB2-4DD7-9ACF-0FC6E035061B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B42B9-98E6-4E6E-8CC8-1A8498EA6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EC310-6EB2-4DD7-9ACF-0FC6E035061B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B42B9-98E6-4E6E-8CC8-1A8498EA6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EC310-6EB2-4DD7-9ACF-0FC6E035061B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5B42B9-98E6-4E6E-8CC8-1A8498EA6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BEC310-6EB2-4DD7-9ACF-0FC6E035061B}" type="datetimeFigureOut">
              <a:rPr lang="en-US" smtClean="0"/>
              <a:pPr/>
              <a:t>9/27/17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5B42B9-98E6-4E6E-8CC8-1A8498EA6A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AIM: How do geographers address where things are?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 Now: Please restate </a:t>
            </a:r>
            <a:r>
              <a:rPr lang="en-US" sz="3600" dirty="0" err="1" smtClean="0"/>
              <a:t>Tobler’s</a:t>
            </a:r>
            <a:r>
              <a:rPr lang="en-US" sz="3600" dirty="0" smtClean="0"/>
              <a:t> First Law of Geography.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Core-Periphery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/>
              <a:t>A model that describes how economic, political, and/or cultural power is spatially distributed between dominant core regions, and more marginal or dependent semi-peripheral and peripheral regions.</a:t>
            </a:r>
          </a:p>
        </p:txBody>
      </p:sp>
    </p:spTree>
    <p:extLst>
      <p:ext uri="{BB962C8B-B14F-4D97-AF65-F5344CB8AC3E}">
        <p14:creationId xmlns:p14="http://schemas.microsoft.com/office/powerpoint/2010/main" val="288665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ahoma" charset="0"/>
              </a:rPr>
              <a:t>Key Concepts:</a:t>
            </a:r>
            <a:br>
              <a:rPr lang="en-US">
                <a:latin typeface="Tahoma" charset="0"/>
              </a:rPr>
            </a:br>
            <a:r>
              <a:rPr lang="en-US">
                <a:latin typeface="Tahoma" charset="0"/>
              </a:rPr>
              <a:t>Core-Periphery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1676400"/>
            <a:ext cx="4026408" cy="5181600"/>
          </a:xfrm>
        </p:spPr>
        <p:txBody>
          <a:bodyPr>
            <a:normAutofit/>
          </a:bodyPr>
          <a:lstStyle/>
          <a:p>
            <a:pPr marL="0" indent="0">
              <a:buFont typeface="Monotype Sorts" charset="0"/>
              <a:buNone/>
            </a:pPr>
            <a:r>
              <a:rPr lang="en-US" dirty="0">
                <a:latin typeface="Tahoma" charset="0"/>
              </a:rPr>
              <a:t>Core</a:t>
            </a:r>
          </a:p>
          <a:p>
            <a:pPr lvl="1"/>
            <a:r>
              <a:rPr lang="en-US" sz="2800" dirty="0">
                <a:latin typeface="Tahoma" charset="0"/>
              </a:rPr>
              <a:t>U.S., Europe, Japan, Australia</a:t>
            </a:r>
          </a:p>
          <a:p>
            <a:pPr lvl="1"/>
            <a:r>
              <a:rPr lang="en-US" sz="2800" dirty="0">
                <a:latin typeface="Tahoma" charset="0"/>
              </a:rPr>
              <a:t>Wealthy</a:t>
            </a:r>
          </a:p>
          <a:p>
            <a:pPr lvl="1"/>
            <a:r>
              <a:rPr lang="en-US" sz="2800" dirty="0">
                <a:latin typeface="Tahoma" charset="0"/>
              </a:rPr>
              <a:t>Powerful</a:t>
            </a:r>
          </a:p>
          <a:p>
            <a:pPr lvl="1"/>
            <a:r>
              <a:rPr lang="en-US" sz="2800" dirty="0">
                <a:latin typeface="Tahoma" charset="0"/>
              </a:rPr>
              <a:t>Controls Media and Finance</a:t>
            </a:r>
          </a:p>
          <a:p>
            <a:pPr lvl="1"/>
            <a:r>
              <a:rPr lang="en-US" sz="2800" dirty="0">
                <a:latin typeface="Tahoma" charset="0"/>
              </a:rPr>
              <a:t>Technologically advanced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276088" y="1524000"/>
            <a:ext cx="3657600" cy="5334000"/>
          </a:xfrm>
        </p:spPr>
        <p:txBody>
          <a:bodyPr>
            <a:noAutofit/>
          </a:bodyPr>
          <a:lstStyle/>
          <a:p>
            <a:pPr marL="0" indent="0">
              <a:buFont typeface="Monotype Sorts" charset="0"/>
              <a:buNone/>
            </a:pPr>
            <a:r>
              <a:rPr lang="en-US" dirty="0">
                <a:latin typeface="Tahoma" charset="0"/>
              </a:rPr>
              <a:t>Periphery</a:t>
            </a:r>
          </a:p>
          <a:p>
            <a:pPr lvl="1"/>
            <a:r>
              <a:rPr lang="en-US" sz="2800" dirty="0">
                <a:latin typeface="Tahoma" charset="0"/>
              </a:rPr>
              <a:t>Less Developed</a:t>
            </a:r>
          </a:p>
          <a:p>
            <a:pPr lvl="1"/>
            <a:r>
              <a:rPr lang="en-US" sz="2800" dirty="0">
                <a:latin typeface="Tahoma" charset="0"/>
              </a:rPr>
              <a:t>Poor</a:t>
            </a:r>
          </a:p>
          <a:p>
            <a:pPr lvl="1"/>
            <a:r>
              <a:rPr lang="en-US" sz="2800" dirty="0">
                <a:latin typeface="Tahoma" charset="0"/>
              </a:rPr>
              <a:t>Dependent upon Core countries for:</a:t>
            </a:r>
          </a:p>
          <a:p>
            <a:pPr lvl="2"/>
            <a:r>
              <a:rPr lang="en-US" sz="2800" dirty="0">
                <a:latin typeface="Tahoma" charset="0"/>
              </a:rPr>
              <a:t>Education</a:t>
            </a:r>
          </a:p>
          <a:p>
            <a:pPr lvl="2"/>
            <a:r>
              <a:rPr lang="en-US" sz="2800" dirty="0">
                <a:latin typeface="Tahoma" charset="0"/>
              </a:rPr>
              <a:t>Technology</a:t>
            </a:r>
          </a:p>
          <a:p>
            <a:pPr lvl="2"/>
            <a:r>
              <a:rPr lang="en-US" sz="2800" dirty="0">
                <a:latin typeface="Tahoma" charset="0"/>
              </a:rPr>
              <a:t>Media</a:t>
            </a:r>
          </a:p>
          <a:p>
            <a:pPr lvl="2"/>
            <a:r>
              <a:rPr lang="en-US" sz="2800" dirty="0">
                <a:latin typeface="Tahoma" charset="0"/>
              </a:rPr>
              <a:t>Military Equipment</a:t>
            </a:r>
          </a:p>
        </p:txBody>
      </p:sp>
    </p:spTree>
    <p:extLst>
      <p:ext uri="{BB962C8B-B14F-4D97-AF65-F5344CB8AC3E}">
        <p14:creationId xmlns:p14="http://schemas.microsoft.com/office/powerpoint/2010/main" val="298559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571500"/>
            <a:ext cx="60102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87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528763"/>
            <a:ext cx="76295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28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419600" cy="1143000"/>
          </a:xfrm>
        </p:spPr>
        <p:txBody>
          <a:bodyPr/>
          <a:lstStyle/>
          <a:p>
            <a:r>
              <a:rPr lang="en-US">
                <a:latin typeface="Tahoma" charset="0"/>
              </a:rPr>
              <a:t>Globalization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267200" cy="4495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>
                <a:latin typeface="Tahoma" charset="0"/>
              </a:rPr>
              <a:t>The increasing </a:t>
            </a:r>
            <a:r>
              <a:rPr lang="en-US">
                <a:solidFill>
                  <a:schemeClr val="tx2"/>
                </a:solidFill>
                <a:latin typeface="Tahoma" charset="0"/>
              </a:rPr>
              <a:t>interconnectedness </a:t>
            </a:r>
            <a:r>
              <a:rPr lang="en-US">
                <a:latin typeface="Tahoma" charset="0"/>
              </a:rPr>
              <a:t>of different parts of the world through common processes of </a:t>
            </a:r>
            <a:r>
              <a:rPr lang="en-US">
                <a:solidFill>
                  <a:schemeClr val="tx2"/>
                </a:solidFill>
                <a:latin typeface="Tahoma" charset="0"/>
              </a:rPr>
              <a:t>economic</a:t>
            </a:r>
            <a:r>
              <a:rPr lang="en-US">
                <a:latin typeface="Tahoma" charset="0"/>
              </a:rPr>
              <a:t>, </a:t>
            </a:r>
            <a:r>
              <a:rPr lang="en-US">
                <a:solidFill>
                  <a:schemeClr val="tx2"/>
                </a:solidFill>
                <a:latin typeface="Tahoma" charset="0"/>
              </a:rPr>
              <a:t>political</a:t>
            </a:r>
            <a:r>
              <a:rPr lang="en-US">
                <a:latin typeface="Tahoma" charset="0"/>
              </a:rPr>
              <a:t>, and </a:t>
            </a:r>
            <a:r>
              <a:rPr lang="en-US">
                <a:solidFill>
                  <a:schemeClr val="tx2"/>
                </a:solidFill>
                <a:latin typeface="Tahoma" charset="0"/>
              </a:rPr>
              <a:t>cultural</a:t>
            </a:r>
            <a:r>
              <a:rPr lang="en-US">
                <a:latin typeface="Tahoma" charset="0"/>
              </a:rPr>
              <a:t> change. Economic globalization is happening fastest.</a:t>
            </a:r>
          </a:p>
        </p:txBody>
      </p:sp>
      <p:pic>
        <p:nvPicPr>
          <p:cNvPr id="48132" name="Picture 4" descr="co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4405313" y="0"/>
            <a:ext cx="4738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6858000" y="6400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Tahoma" charset="0"/>
              </a:rPr>
              <a:t>Panama, 1997</a:t>
            </a:r>
          </a:p>
        </p:txBody>
      </p:sp>
    </p:spTree>
    <p:extLst>
      <p:ext uri="{BB962C8B-B14F-4D97-AF65-F5344CB8AC3E}">
        <p14:creationId xmlns:p14="http://schemas.microsoft.com/office/powerpoint/2010/main" val="230126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Who was the first person to coin the term geography?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191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4000" u="sng" dirty="0" smtClean="0"/>
              <a:t>Eratosthenes</a:t>
            </a:r>
          </a:p>
          <a:p>
            <a:r>
              <a:rPr lang="en-US" sz="4000" dirty="0" smtClean="0"/>
              <a:t>Calculated the circumference of the earth.</a:t>
            </a:r>
          </a:p>
          <a:p>
            <a:r>
              <a:rPr lang="en-US" sz="4000" dirty="0" smtClean="0"/>
              <a:t>Created an early world map.</a:t>
            </a:r>
          </a:p>
          <a:p>
            <a:r>
              <a:rPr lang="en-US" sz="4000" dirty="0" smtClean="0"/>
              <a:t>Separated the earth into 5 climate zones.</a:t>
            </a:r>
            <a:endParaRPr lang="en-US" sz="4000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90800"/>
            <a:ext cx="2514600" cy="248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r>
              <a:rPr lang="en-US" dirty="0" smtClean="0"/>
              <a:t>Early Map-Makers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2336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Babylonians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663440" y="914400"/>
            <a:ext cx="402336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Miletus, Turkey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23360" cy="4267200"/>
          </a:xfrm>
        </p:spPr>
        <p:txBody>
          <a:bodyPr/>
          <a:lstStyle/>
          <a:p>
            <a:r>
              <a:rPr lang="en-US" dirty="0" smtClean="0"/>
              <a:t>2300 B.C.E.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63440" y="2133600"/>
            <a:ext cx="4099560" cy="4267200"/>
          </a:xfrm>
        </p:spPr>
        <p:txBody>
          <a:bodyPr/>
          <a:lstStyle/>
          <a:p>
            <a:r>
              <a:rPr lang="en-US" dirty="0" smtClean="0"/>
              <a:t>800 B.C.E.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to demonstrate that the earth was spherical.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675038" cy="36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3048000"/>
            <a:ext cx="4342663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world-wide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Pei </a:t>
            </a:r>
            <a:r>
              <a:rPr lang="en-US" b="1" dirty="0" err="1" smtClean="0"/>
              <a:t>Xiu</a:t>
            </a:r>
            <a:r>
              <a:rPr lang="en-US" dirty="0" smtClean="0"/>
              <a:t> (224–271) created a map of China in 267 C.E.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38401"/>
            <a:ext cx="458559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world-wide 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8019288" cy="5562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Al-</a:t>
            </a:r>
            <a:r>
              <a:rPr lang="en-US" dirty="0" err="1" smtClean="0"/>
              <a:t>Idrisi</a:t>
            </a:r>
            <a:r>
              <a:rPr lang="en-US" dirty="0" smtClean="0"/>
              <a:t> prepared a world map and geography text in 1154</a:t>
            </a:r>
          </a:p>
          <a:p>
            <a:pPr>
              <a:buNone/>
            </a:pPr>
            <a:r>
              <a:rPr lang="en-US" dirty="0" err="1" smtClean="0"/>
              <a:t>Ibn</a:t>
            </a:r>
            <a:r>
              <a:rPr lang="en-US" dirty="0" smtClean="0"/>
              <a:t> </a:t>
            </a:r>
            <a:r>
              <a:rPr lang="en-US" dirty="0" err="1" smtClean="0"/>
              <a:t>Battutah</a:t>
            </a:r>
            <a:r>
              <a:rPr lang="en-US" dirty="0" smtClean="0"/>
              <a:t> traveled the world more than Marco Polo and wrote about it in the 1300s.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588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i="1" dirty="0">
                <a:latin typeface="Tahoma" charset="0"/>
              </a:rPr>
              <a:t/>
            </a:r>
            <a:br>
              <a:rPr lang="en-US" sz="2800" i="1" dirty="0">
                <a:latin typeface="Tahoma" charset="0"/>
              </a:rPr>
            </a:br>
            <a:r>
              <a:rPr lang="en-US" sz="2800" i="1" dirty="0">
                <a:latin typeface="Tahoma" charset="0"/>
              </a:rPr>
              <a:t/>
            </a:r>
            <a:br>
              <a:rPr lang="en-US" sz="2800" i="1" dirty="0">
                <a:latin typeface="Tahoma" charset="0"/>
              </a:rPr>
            </a:br>
            <a:r>
              <a:rPr lang="en-US" sz="4000" dirty="0" err="1">
                <a:latin typeface="Tahoma" charset="0"/>
              </a:rPr>
              <a:t>Tobler</a:t>
            </a:r>
            <a:r>
              <a:rPr lang="ja-JP" altLang="en-US" sz="4000" dirty="0">
                <a:latin typeface="Tahoma" charset="0"/>
              </a:rPr>
              <a:t>’</a:t>
            </a:r>
            <a:r>
              <a:rPr lang="en-US" sz="4000" dirty="0">
                <a:latin typeface="Tahoma" charset="0"/>
              </a:rPr>
              <a:t>s 1</a:t>
            </a:r>
            <a:r>
              <a:rPr lang="en-US" sz="4000" baseline="30000" dirty="0">
                <a:latin typeface="Tahoma" charset="0"/>
              </a:rPr>
              <a:t>st</a:t>
            </a:r>
            <a:r>
              <a:rPr lang="en-US" sz="4000" dirty="0">
                <a:latin typeface="Tahoma" charset="0"/>
              </a:rPr>
              <a:t> Law of Geography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14600"/>
            <a:ext cx="7772400" cy="4114800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>
                <a:latin typeface="Tahoma" charset="0"/>
              </a:rPr>
              <a:t>All things are related. However, all other things being equal, those things that are closest together are more related.</a:t>
            </a:r>
          </a:p>
          <a:p>
            <a:pPr>
              <a:buFont typeface="Monotype Sorts" charset="0"/>
              <a:buNone/>
            </a:pPr>
            <a:r>
              <a:rPr lang="en-US" sz="2800" i="1">
                <a:latin typeface="Tahoma" charset="0"/>
              </a:rPr>
              <a:t>Related Concepts:</a:t>
            </a:r>
            <a:endParaRPr lang="en-US">
              <a:latin typeface="Tahoma" charset="0"/>
            </a:endParaRPr>
          </a:p>
          <a:p>
            <a:pPr lvl="1"/>
            <a:r>
              <a:rPr lang="en-US">
                <a:latin typeface="Tahoma" charset="0"/>
              </a:rPr>
              <a:t>Distance Decay / Friction of Distance</a:t>
            </a:r>
          </a:p>
          <a:p>
            <a:pPr lvl="1"/>
            <a:r>
              <a:rPr lang="en-US">
                <a:latin typeface="Tahoma" charset="0"/>
              </a:rPr>
              <a:t>Spatial Interaction</a:t>
            </a:r>
          </a:p>
          <a:p>
            <a:pPr lvl="1"/>
            <a:r>
              <a:rPr lang="en-US">
                <a:latin typeface="Tahoma" charset="0"/>
              </a:rPr>
              <a:t>Movement</a:t>
            </a:r>
          </a:p>
        </p:txBody>
      </p:sp>
    </p:spTree>
    <p:extLst>
      <p:ext uri="{BB962C8B-B14F-4D97-AF65-F5344CB8AC3E}">
        <p14:creationId xmlns:p14="http://schemas.microsoft.com/office/powerpoint/2010/main" val="3082412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38100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Concepts in Spatial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5334000" cy="4953000"/>
          </a:xfrm>
        </p:spPr>
        <p:txBody>
          <a:bodyPr/>
          <a:lstStyle/>
          <a:p>
            <a:r>
              <a:rPr lang="en-US" b="1" u="sng" dirty="0" smtClean="0"/>
              <a:t>Spatial Distribution </a:t>
            </a:r>
            <a:r>
              <a:rPr lang="en-US" dirty="0" smtClean="0"/>
              <a:t>– the regular arrangement of phenomena across the Earth’s surface.</a:t>
            </a:r>
          </a:p>
          <a:p>
            <a:r>
              <a:rPr lang="en-US" dirty="0" smtClean="0"/>
              <a:t>Density – the frequency with which something exists within a certain area.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5400"/>
            <a:ext cx="2857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36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95600"/>
            <a:ext cx="7943088" cy="1219200"/>
          </a:xfrm>
        </p:spPr>
        <p:txBody>
          <a:bodyPr/>
          <a:lstStyle/>
          <a:p>
            <a:r>
              <a:rPr lang="en-US" dirty="0" smtClean="0"/>
              <a:t>Spatial Distribution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114800"/>
            <a:ext cx="28194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Density</a:t>
            </a:r>
            <a:r>
              <a:rPr lang="en-US" dirty="0"/>
              <a:t> – the frequency with which something exists within a certain area.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3867"/>
            <a:ext cx="3059091" cy="659838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3228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19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/>
          <a:lstStyle/>
          <a:p>
            <a:r>
              <a:rPr lang="en-US" dirty="0"/>
              <a:t>Spatial Distribution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3352800" cy="4800600"/>
          </a:xfrm>
        </p:spPr>
        <p:txBody>
          <a:bodyPr/>
          <a:lstStyle/>
          <a:p>
            <a:r>
              <a:rPr lang="en-US" b="1" u="sng" dirty="0" smtClean="0"/>
              <a:t>Concentration</a:t>
            </a:r>
            <a:r>
              <a:rPr lang="en-US" dirty="0" smtClean="0"/>
              <a:t> – The spread of something over a given study area.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8467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441485"/>
            <a:ext cx="2971800" cy="34419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505200"/>
            <a:ext cx="306199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9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095488" cy="1143000"/>
          </a:xfrm>
        </p:spPr>
        <p:txBody>
          <a:bodyPr/>
          <a:lstStyle/>
          <a:p>
            <a:r>
              <a:rPr lang="en-US" dirty="0"/>
              <a:t>Spatial Distribution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2971800" cy="5105400"/>
          </a:xfrm>
        </p:spPr>
        <p:txBody>
          <a:bodyPr/>
          <a:lstStyle/>
          <a:p>
            <a:r>
              <a:rPr lang="en-US" b="1" u="sng" dirty="0" smtClean="0"/>
              <a:t>Pattern</a:t>
            </a:r>
            <a:r>
              <a:rPr lang="en-US" dirty="0" smtClean="0"/>
              <a:t> – the geometric or regular arrangement of something over a given area.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352800"/>
            <a:ext cx="2771638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386" y="3352800"/>
            <a:ext cx="2818614" cy="29718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0"/>
            <a:ext cx="3228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5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1" descr="01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7500" b="9647"/>
          <a:stretch>
            <a:fillRect/>
          </a:stretch>
        </p:blipFill>
        <p:spPr bwMode="auto">
          <a:xfrm>
            <a:off x="0" y="561975"/>
            <a:ext cx="9144000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02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Key Concepts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Monotype Sorts" charset="0"/>
              <a:buNone/>
            </a:pPr>
            <a:r>
              <a:rPr lang="en-US">
                <a:latin typeface="Tahoma" charset="0"/>
              </a:rPr>
              <a:t>REGION – </a:t>
            </a:r>
            <a:r>
              <a:rPr lang="en-US" sz="2800">
                <a:latin typeface="Tahoma" charset="0"/>
              </a:rPr>
              <a:t>an area defined by shared characteristic </a:t>
            </a:r>
          </a:p>
          <a:p>
            <a:pPr lvl="1"/>
            <a:r>
              <a:rPr lang="en-US">
                <a:latin typeface="Tahoma" charset="0"/>
              </a:rPr>
              <a:t>3 Types of Culture Regions</a:t>
            </a:r>
          </a:p>
          <a:p>
            <a:pPr lvl="2"/>
            <a:r>
              <a:rPr lang="en-US">
                <a:latin typeface="Tahoma" charset="0"/>
              </a:rPr>
              <a:t>Formal - all members share a characteristic</a:t>
            </a:r>
          </a:p>
          <a:p>
            <a:pPr lvl="2"/>
            <a:r>
              <a:rPr lang="en-US">
                <a:latin typeface="Tahoma" charset="0"/>
              </a:rPr>
              <a:t>Functional - defined by a node of activity and distance decay from center</a:t>
            </a:r>
          </a:p>
          <a:p>
            <a:pPr lvl="2"/>
            <a:r>
              <a:rPr lang="en-US">
                <a:latin typeface="Tahoma" charset="0"/>
              </a:rPr>
              <a:t>Vernacular - perception of cultural identity</a:t>
            </a:r>
          </a:p>
        </p:txBody>
      </p:sp>
    </p:spTree>
    <p:extLst>
      <p:ext uri="{BB962C8B-B14F-4D97-AF65-F5344CB8AC3E}">
        <p14:creationId xmlns:p14="http://schemas.microsoft.com/office/powerpoint/2010/main" val="2423305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ahoma" charset="0"/>
              </a:rPr>
              <a:t>Vernacular Regions</a:t>
            </a:r>
          </a:p>
        </p:txBody>
      </p:sp>
      <p:pic>
        <p:nvPicPr>
          <p:cNvPr id="36867" name="Picture 3" descr="FG01_016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r="6020"/>
          <a:stretch>
            <a:fillRect/>
          </a:stretch>
        </p:blipFill>
        <p:spPr bwMode="auto">
          <a:xfrm>
            <a:off x="609600" y="976313"/>
            <a:ext cx="78486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912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435</Words>
  <Application>Microsoft Macintosh PowerPoint</Application>
  <PresentationFormat>On-screen Show (4:3)</PresentationFormat>
  <Paragraphs>63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AIM: How do geographers address where things are?</vt:lpstr>
      <vt:lpstr>  Tobler’s 1st Law of Geography</vt:lpstr>
      <vt:lpstr>Key Concepts in Spatial Distribution</vt:lpstr>
      <vt:lpstr>Spatial Distribution #1</vt:lpstr>
      <vt:lpstr>Spatial Distribution #2</vt:lpstr>
      <vt:lpstr>Spatial Distribution #3</vt:lpstr>
      <vt:lpstr>PowerPoint Presentation</vt:lpstr>
      <vt:lpstr>Key Concepts</vt:lpstr>
      <vt:lpstr>Vernacular Regions</vt:lpstr>
      <vt:lpstr>Core-Periphery Model</vt:lpstr>
      <vt:lpstr>Key Concepts: Core-Periphery</vt:lpstr>
      <vt:lpstr>PowerPoint Presentation</vt:lpstr>
      <vt:lpstr>PowerPoint Presentation</vt:lpstr>
      <vt:lpstr>Globalization</vt:lpstr>
      <vt:lpstr>Who was the first person to coin the term geography?</vt:lpstr>
      <vt:lpstr>Early Map-Makers</vt:lpstr>
      <vt:lpstr>Aristotle</vt:lpstr>
      <vt:lpstr>Early world-wide achievements</vt:lpstr>
      <vt:lpstr>Early world-wide achievements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How do geographers address where things are?</dc:title>
  <dc:creator> </dc:creator>
  <cp:lastModifiedBy>Joshua Fine</cp:lastModifiedBy>
  <cp:revision>24</cp:revision>
  <dcterms:created xsi:type="dcterms:W3CDTF">2011-09-26T03:52:43Z</dcterms:created>
  <dcterms:modified xsi:type="dcterms:W3CDTF">2017-09-27T12:07:33Z</dcterms:modified>
</cp:coreProperties>
</file>