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64" r:id="rId14"/>
    <p:sldId id="265" r:id="rId15"/>
    <p:sldId id="266" r:id="rId16"/>
    <p:sldId id="271" r:id="rId17"/>
    <p:sldId id="272" r:id="rId18"/>
    <p:sldId id="274" r:id="rId19"/>
    <p:sldId id="275" r:id="rId20"/>
    <p:sldId id="273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DF5482-215C-4583-9E00-8D85AC83A0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3DCCB-26DB-427C-BF22-5BB73C957F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Homo_erectus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File:Homo_habilis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ro-Magnon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en.wikipedia.org/wiki/File:Neanderthaler_Fun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4/48/Homo_habilis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hyperlink" Target="http://en.wikipedia.org/wiki/File:Homo_erectu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AIM: What does the fossil record tell us about human origins?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29600" cy="317226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Do Now:   </a:t>
            </a:r>
          </a:p>
          <a:p>
            <a:pPr lvl="0"/>
            <a:r>
              <a:rPr lang="en-US" sz="3200" dirty="0"/>
              <a:t>What advantages come from both being bipedal and having opposable thumbs?</a:t>
            </a:r>
          </a:p>
          <a:p>
            <a:endParaRPr lang="en-US" sz="3200" dirty="0" smtClean="0"/>
          </a:p>
          <a:p>
            <a:r>
              <a:rPr lang="en-US" sz="3200" dirty="0" smtClean="0"/>
              <a:t>HW#6: Read pages 11-14 in the textbook, and answer </a:t>
            </a:r>
            <a:r>
              <a:rPr lang="en-US" sz="3200" smtClean="0"/>
              <a:t>questions </a:t>
            </a:r>
            <a:r>
              <a:rPr lang="en-US" sz="3200" smtClean="0"/>
              <a:t>1,2,3,4,5 </a:t>
            </a:r>
            <a:r>
              <a:rPr lang="en-US" sz="3200" dirty="0" smtClean="0"/>
              <a:t>on page 14 on a piece of loose leaf.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Ancestors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Homo </a:t>
            </a:r>
            <a:r>
              <a:rPr lang="en-US" dirty="0" err="1" smtClean="0"/>
              <a:t>Habilis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	Homo Erectus</a:t>
            </a:r>
            <a:endParaRPr lang="en-US" dirty="0"/>
          </a:p>
        </p:txBody>
      </p:sp>
      <p:pic>
        <p:nvPicPr>
          <p:cNvPr id="8" name="Picture 2" descr="http://upload.wikimedia.org/wikipedia/commons/thumb/c/cd/Homo_erectus.jpg/200px-Homo_erectus.jpg">
            <a:hlinkClick r:id="rId2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715" y="2514600"/>
            <a:ext cx="4036541" cy="3733800"/>
          </a:xfrm>
          <a:prstGeom prst="rect">
            <a:avLst/>
          </a:prstGeom>
          <a:noFill/>
        </p:spPr>
      </p:pic>
      <p:pic>
        <p:nvPicPr>
          <p:cNvPr id="10" name="Picture 4" descr="http://upload.wikimedia.org/wikipedia/commons/thumb/d/da/Homo_habilis.jpg/220px-Homo_habilis.jpg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139" y="2514600"/>
            <a:ext cx="2938309" cy="3846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is the greatest early human advancement?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learned to control fire.</a:t>
            </a:r>
            <a:endParaRPr lang="en-US" dirty="0"/>
          </a:p>
        </p:txBody>
      </p:sp>
      <p:pic>
        <p:nvPicPr>
          <p:cNvPr id="4" name="Picture 2" descr="http://www.cultural-china.com/chinaWH/images/exbig_images/4da31442a0b6574de7efcf778102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552" y="1935163"/>
            <a:ext cx="586089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smtClean="0"/>
              <a:t>Why did Homo erectus survive and flourish while other species living at the same time went extinct?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CULTURAL ADAPTATIONS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could adapt to new environments quickly because they weren’t physically adapting, which takes a long time</a:t>
            </a:r>
            <a:endParaRPr lang="en-US" sz="3600" dirty="0" smtClean="0"/>
          </a:p>
          <a:p>
            <a:pPr lvl="1"/>
            <a:r>
              <a:rPr lang="en-US" b="1" dirty="0" smtClean="0"/>
              <a:t>control/use of fire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crucial adaptation to colder climates outside of Africa</a:t>
            </a:r>
            <a:endParaRPr lang="en-US" sz="3200" dirty="0" smtClean="0"/>
          </a:p>
          <a:p>
            <a:pPr lvl="2"/>
            <a:r>
              <a:rPr lang="en-US" sz="2400" dirty="0" smtClean="0"/>
              <a:t>fires can be started by natural events, like lightning, not 100% conclusive that H. erectus could start on fire, but we know from hearths that they used it for warmth, to cook foods, keep predators away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 Erectus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more sophisticated tool kit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tools for digging, scraping, cutting, and hunting</a:t>
            </a:r>
            <a:endParaRPr lang="en-US" sz="3600" dirty="0" smtClean="0"/>
          </a:p>
          <a:p>
            <a:pPr lvl="1"/>
            <a:r>
              <a:rPr lang="en-US" dirty="0" smtClean="0"/>
              <a:t>Homo </a:t>
            </a:r>
            <a:r>
              <a:rPr lang="en-US" dirty="0" err="1" smtClean="0"/>
              <a:t>habilis</a:t>
            </a:r>
            <a:r>
              <a:rPr lang="en-US" dirty="0" smtClean="0"/>
              <a:t> technology was more crude, relied on scavenging and small game hunting</a:t>
            </a:r>
            <a:endParaRPr lang="en-US" sz="3200" dirty="0" smtClean="0"/>
          </a:p>
          <a:p>
            <a:pPr lvl="1"/>
            <a:r>
              <a:rPr lang="en-US" dirty="0" smtClean="0"/>
              <a:t>H. erectus tools and use of fire probably allowed them to hunt  bigger animals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better and greater variety in diet, which other species did not have so they had to compete for resources with H. erectus who had better tools!</a:t>
            </a:r>
            <a:endParaRPr lang="en-US" sz="3200" dirty="0" smtClean="0"/>
          </a:p>
          <a:p>
            <a:pPr lvl="1"/>
            <a:r>
              <a:rPr lang="en-US" b="1" dirty="0" smtClean="0"/>
              <a:t>could skin animals for clothes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warmth on the move, not just around fires</a:t>
            </a:r>
            <a:endParaRPr lang="en-US" sz="3200" dirty="0" smtClean="0"/>
          </a:p>
          <a:p>
            <a:pPr lvl="1"/>
            <a:r>
              <a:rPr lang="en-US" dirty="0" smtClean="0"/>
              <a:t>no evidence of religion or ritual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Cro-Magnon – first early modern humans</a:t>
            </a:r>
            <a:endParaRPr lang="en-US" dirty="0"/>
          </a:p>
        </p:txBody>
      </p:sp>
      <p:pic>
        <p:nvPicPr>
          <p:cNvPr id="5" name="Picture 2" descr="http://manolomen.com/images/Cro-Magn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1986756"/>
            <a:ext cx="2838450" cy="4286250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thumb/f/f5/Cro-Magnon.jpg/220px-Cro-Magn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276600"/>
            <a:ext cx="209550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 Sapiens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991600" cy="4922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100,000 around 50,000 homo sapiens </a:t>
            </a:r>
            <a:r>
              <a:rPr lang="en-US" dirty="0" err="1" smtClean="0"/>
              <a:t>sapiens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1350 cc</a:t>
            </a:r>
          </a:p>
          <a:p>
            <a:r>
              <a:rPr lang="en-US" dirty="0" smtClean="0"/>
              <a:t>Cro-Magnon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c40,000-35,000 BCE, lived in Europe alongside Neanderthals</a:t>
            </a:r>
          </a:p>
          <a:p>
            <a:pPr lvl="0"/>
            <a:r>
              <a:rPr lang="en-US" b="1" dirty="0" smtClean="0"/>
              <a:t>superior hunting skills-</a:t>
            </a:r>
            <a:r>
              <a:rPr lang="en-US" dirty="0" smtClean="0"/>
              <a:t> planned due to language abilities, could hunt big game</a:t>
            </a:r>
          </a:p>
          <a:p>
            <a:pPr lvl="0"/>
            <a:r>
              <a:rPr lang="en-US" b="1" dirty="0" smtClean="0"/>
              <a:t>language abilities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physical placement of  vocal chords, etc, bigger brains for syntax and grammar</a:t>
            </a:r>
          </a:p>
          <a:p>
            <a:pPr lvl="0"/>
            <a:r>
              <a:rPr lang="en-US" b="1" dirty="0" smtClean="0"/>
              <a:t>more advanced technology</a:t>
            </a:r>
            <a:r>
              <a:rPr lang="en-US" dirty="0" smtClean="0"/>
              <a:t>- ivory, bones, antler</a:t>
            </a:r>
          </a:p>
          <a:p>
            <a:pPr lvl="0"/>
            <a:r>
              <a:rPr lang="en-US" dirty="0" smtClean="0"/>
              <a:t>created social alliances and social networks that helped with survival</a:t>
            </a:r>
          </a:p>
          <a:p>
            <a:pPr lvl="0"/>
            <a:r>
              <a:rPr lang="en-US" b="1" dirty="0" smtClean="0"/>
              <a:t>art</a:t>
            </a:r>
            <a:r>
              <a:rPr lang="en-US" dirty="0" smtClean="0"/>
              <a:t>- cave paintings, statues, necklaces, and pendants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Neanderthals get such a bad rap?  Stereotypes.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Neanderthals</a:t>
            </a:r>
            <a:endParaRPr lang="en-US" dirty="0"/>
          </a:p>
        </p:txBody>
      </p:sp>
      <p:pic>
        <p:nvPicPr>
          <p:cNvPr id="5" name="Picture 2" descr="http://upload.wikimedia.org/wikipedia/commons/thumb/9/9b/Neanderthaler_Fund.png/220px-Neanderthaler_Fund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343714"/>
            <a:ext cx="2793651" cy="2514286"/>
          </a:xfrm>
          <a:prstGeom prst="rect">
            <a:avLst/>
          </a:prstGeom>
          <a:noFill/>
        </p:spPr>
      </p:pic>
      <p:pic>
        <p:nvPicPr>
          <p:cNvPr id="39940" name="Picture 4" descr="http://www.john-goodman-blog.com/wp-content/uploads/2010/02/neanderthal-cl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43200"/>
            <a:ext cx="2381250" cy="2857500"/>
          </a:xfrm>
          <a:prstGeom prst="rect">
            <a:avLst/>
          </a:prstGeom>
          <a:noFill/>
        </p:spPr>
      </p:pic>
      <p:pic>
        <p:nvPicPr>
          <p:cNvPr id="39944" name="Picture 8" descr="http://www.rdos.net/neanderth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230" y="381000"/>
            <a:ext cx="3362845" cy="2895600"/>
          </a:xfrm>
          <a:prstGeom prst="rect">
            <a:avLst/>
          </a:prstGeom>
          <a:noFill/>
        </p:spPr>
      </p:pic>
      <p:pic>
        <p:nvPicPr>
          <p:cNvPr id="39946" name="Picture 10" descr="http://www.wired.com/images_blogs/photos/uncategorized/2009/02/12/neanderthal_660p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438400"/>
            <a:ext cx="3661368" cy="2019300"/>
          </a:xfrm>
          <a:prstGeom prst="rect">
            <a:avLst/>
          </a:prstGeom>
          <a:noFill/>
        </p:spPr>
      </p:pic>
      <p:pic>
        <p:nvPicPr>
          <p:cNvPr id="3994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419600"/>
            <a:ext cx="1885950" cy="1866900"/>
          </a:xfrm>
          <a:prstGeom prst="rect">
            <a:avLst/>
          </a:prstGeom>
          <a:noFill/>
        </p:spPr>
      </p:pic>
      <p:pic>
        <p:nvPicPr>
          <p:cNvPr id="39948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352800"/>
            <a:ext cx="1905000" cy="2326994"/>
          </a:xfrm>
          <a:prstGeom prst="rect">
            <a:avLst/>
          </a:prstGeom>
          <a:noFill/>
        </p:spPr>
      </p:pic>
      <p:pic>
        <p:nvPicPr>
          <p:cNvPr id="39947" name="Picture 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381000"/>
            <a:ext cx="2362200" cy="2362200"/>
          </a:xfrm>
          <a:prstGeom prst="rect">
            <a:avLst/>
          </a:prstGeom>
          <a:noFill/>
        </p:spPr>
      </p:pic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416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cryptomundo.com/wp-content/uploads/cavema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51665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 advantage of having </a:t>
            </a:r>
            <a:r>
              <a:rPr lang="en-US" dirty="0" err="1" smtClean="0"/>
              <a:t>bipedalism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129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www.etap.org/demo/history_6/lesson1/ped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810000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Neanderthals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Homo </a:t>
            </a:r>
            <a:r>
              <a:rPr lang="en-US" sz="2800" b="1" dirty="0" err="1" smtClean="0"/>
              <a:t>neanderthalensis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 “cavemen” </a:t>
            </a:r>
            <a:r>
              <a:rPr lang="en-US" sz="2800" dirty="0" err="1" smtClean="0"/>
              <a:t>Geico</a:t>
            </a:r>
            <a:r>
              <a:rPr lang="en-US" sz="2800" dirty="0" smtClean="0"/>
              <a:t> commercials </a:t>
            </a:r>
            <a:endParaRPr lang="en-US" sz="3600" dirty="0" smtClean="0"/>
          </a:p>
          <a:p>
            <a:pPr lvl="0"/>
            <a:r>
              <a:rPr lang="en-US" sz="2800" dirty="0" smtClean="0"/>
              <a:t>200,000- 30,000 BCE, 1450 cc (large!), short and stocky</a:t>
            </a:r>
            <a:endParaRPr lang="en-US" sz="3600" dirty="0" smtClean="0"/>
          </a:p>
          <a:p>
            <a:pPr lvl="0"/>
            <a:r>
              <a:rPr lang="en-US" sz="2800" b="1" dirty="0" smtClean="0"/>
              <a:t>What evidence of culture?</a:t>
            </a:r>
            <a:endParaRPr lang="en-US" sz="3600" dirty="0" smtClean="0"/>
          </a:p>
          <a:p>
            <a:pPr lvl="1"/>
            <a:r>
              <a:rPr lang="en-US" dirty="0" smtClean="0"/>
              <a:t> religious beliefs due to burial sites and funerals, cared for elderly and disabled people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evidence of healed bones, etc</a:t>
            </a:r>
            <a:endParaRPr lang="en-US" sz="3200" dirty="0" smtClean="0"/>
          </a:p>
          <a:p>
            <a:pPr lvl="0"/>
            <a:r>
              <a:rPr lang="en-US" sz="2800" b="1" dirty="0" smtClean="0"/>
              <a:t>Why did the Neanderthals disappear?</a:t>
            </a:r>
            <a:endParaRPr lang="en-US" sz="3600" dirty="0" smtClean="0"/>
          </a:p>
          <a:p>
            <a:pPr lvl="2"/>
            <a:r>
              <a:rPr lang="en-US" sz="2400" b="1" dirty="0" smtClean="0"/>
              <a:t>Interbreeding- </a:t>
            </a:r>
            <a:r>
              <a:rPr lang="en-US" sz="2400" dirty="0" smtClean="0"/>
              <a:t>not been proven by DNA and fossil evidence</a:t>
            </a:r>
            <a:endParaRPr lang="en-US" sz="3200" dirty="0" smtClean="0"/>
          </a:p>
          <a:p>
            <a:pPr lvl="2"/>
            <a:r>
              <a:rPr lang="en-US" sz="2400" b="1" dirty="0" smtClean="0"/>
              <a:t>Genocide-</a:t>
            </a:r>
            <a:r>
              <a:rPr lang="en-US" sz="2400" dirty="0" smtClean="0"/>
              <a:t>  mass burial sites have not been found</a:t>
            </a:r>
            <a:endParaRPr lang="en-US" sz="3200" dirty="0" smtClean="0"/>
          </a:p>
          <a:p>
            <a:pPr lvl="2"/>
            <a:r>
              <a:rPr lang="en-US" sz="2400" b="1" dirty="0" smtClean="0"/>
              <a:t>Extinction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could not compete with modern humans </a:t>
            </a:r>
            <a:endParaRPr lang="en-US" sz="3200" dirty="0" smtClean="0"/>
          </a:p>
          <a:p>
            <a:pPr lvl="3"/>
            <a:r>
              <a:rPr lang="en-US" dirty="0" smtClean="0"/>
              <a:t>most likely lacked language ability</a:t>
            </a:r>
            <a:endParaRPr lang="en-US" sz="2800" dirty="0" smtClean="0"/>
          </a:p>
          <a:p>
            <a:pPr lvl="3"/>
            <a:r>
              <a:rPr lang="en-US" dirty="0" smtClean="0"/>
              <a:t>may  not have been able to run as fast due to difference in body size, not as skilled hunter-gather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Skulls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0"/>
            <a:ext cx="81534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Neanderthal	            </a:t>
            </a:r>
            <a:r>
              <a:rPr lang="en-US" dirty="0" err="1" smtClean="0"/>
              <a:t>Cro</a:t>
            </a:r>
            <a:r>
              <a:rPr lang="en-US" dirty="0" smtClean="0"/>
              <a:t> Magnum             Human	  	 	 </a:t>
            </a:r>
          </a:p>
          <a:p>
            <a:endParaRPr lang="en-US" dirty="0"/>
          </a:p>
        </p:txBody>
      </p:sp>
      <p:pic>
        <p:nvPicPr>
          <p:cNvPr id="46083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2209800" cy="2209800"/>
          </a:xfrm>
          <a:prstGeom prst="rect">
            <a:avLst/>
          </a:prstGeom>
          <a:noFill/>
        </p:spPr>
      </p:pic>
      <p:pic>
        <p:nvPicPr>
          <p:cNvPr id="46082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2286000" cy="2508250"/>
          </a:xfrm>
          <a:prstGeom prst="rect">
            <a:avLst/>
          </a:prstGeom>
          <a:noFill/>
        </p:spPr>
      </p:pic>
      <p:pic>
        <p:nvPicPr>
          <p:cNvPr id="46081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86000"/>
            <a:ext cx="2276475" cy="2276475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Paleolithic Age 2.5MillionB.C.E.-8000B.C.E.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human ancestors started making tools out of stone (describes cultural stage)</a:t>
            </a:r>
          </a:p>
          <a:p>
            <a:pPr lvl="0"/>
            <a:r>
              <a:rPr lang="en-US" dirty="0" smtClean="0"/>
              <a:t>During the Ice Age, which describe the Earth’s stage, end about 10,000 BCE</a:t>
            </a:r>
          </a:p>
          <a:p>
            <a:pPr lvl="0"/>
            <a:r>
              <a:rPr lang="en-US" dirty="0" smtClean="0"/>
              <a:t>Neolithic or New Stone Age 8,000-2500 BCE, depending on the area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following</a:t>
            </a:r>
            <a:endParaRPr lang="en-US" dirty="0"/>
          </a:p>
        </p:txBody>
      </p:sp>
      <p:pic>
        <p:nvPicPr>
          <p:cNvPr id="6" name="Picture 2" descr="http://4.bp.blogspot.com/_ehhwab3Qd_w/Ry6O_NeT9aI/AAAAAAAAABk/sg2cEPdZoLU/s320/paleolith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86731"/>
            <a:ext cx="3124200" cy="4803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Following…</a:t>
            </a:r>
            <a:endParaRPr lang="en-US" dirty="0"/>
          </a:p>
        </p:txBody>
      </p:sp>
      <p:pic>
        <p:nvPicPr>
          <p:cNvPr id="5" name="Picture 2" descr="http://www.signsforallreasons.com/sites/nfaucher/_files/Image/cave+draw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43881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Following…</a:t>
            </a:r>
            <a:endParaRPr lang="en-US" dirty="0"/>
          </a:p>
        </p:txBody>
      </p:sp>
      <p:pic>
        <p:nvPicPr>
          <p:cNvPr id="5" name="Picture 2" descr="http://socialscience.tjc.edu/mkho/fulbright/1998/annerye/arrow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3352800" cy="4855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following</a:t>
            </a:r>
            <a:endParaRPr lang="en-US" dirty="0"/>
          </a:p>
        </p:txBody>
      </p:sp>
      <p:pic>
        <p:nvPicPr>
          <p:cNvPr id="5" name="Picture 2" descr="http://www.paleodirect.com/imgset2/cap117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43174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How did our human ancestors make progress during the Paleolithic Age?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4267200"/>
          </a:xfrm>
        </p:spPr>
        <p:txBody>
          <a:bodyPr/>
          <a:lstStyle/>
          <a:p>
            <a:r>
              <a:rPr lang="en-US" b="1" dirty="0" smtClean="0"/>
              <a:t>Homo </a:t>
            </a:r>
            <a:r>
              <a:rPr lang="en-US" b="1" dirty="0" err="1" smtClean="0"/>
              <a:t>habilis</a:t>
            </a:r>
            <a:r>
              <a:rPr lang="en-US" b="1" dirty="0" smtClean="0"/>
              <a:t>-</a:t>
            </a:r>
            <a:r>
              <a:rPr lang="en-US" dirty="0" smtClean="0"/>
              <a:t> 2.4-1.5 BCE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“handy man”, man of skill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cut meat and crack open bones</a:t>
            </a:r>
          </a:p>
          <a:p>
            <a:r>
              <a:rPr lang="en-US" b="1" dirty="0" smtClean="0"/>
              <a:t>Homo erectus-</a:t>
            </a:r>
            <a:r>
              <a:rPr lang="en-US" dirty="0" smtClean="0"/>
              <a:t> 1.8-300,000 BCE “upright man”, 895-1040 cc brain size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found in 1890’s before they found earlier evidence of </a:t>
            </a:r>
            <a:r>
              <a:rPr lang="en-US" dirty="0" err="1" smtClean="0"/>
              <a:t>bipedalism</a:t>
            </a:r>
            <a:r>
              <a:rPr lang="en-US" dirty="0" smtClean="0"/>
              <a:t>, </a:t>
            </a:r>
          </a:p>
          <a:p>
            <a:pPr lvl="0"/>
            <a:r>
              <a:rPr lang="en-US" dirty="0" smtClean="0"/>
              <a:t>Homo erectus migrated out of Africa to India, China, SE Asia and Europe.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Ancestors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Homo </a:t>
            </a:r>
            <a:r>
              <a:rPr lang="en-US" dirty="0" err="1" smtClean="0"/>
              <a:t>Habilis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	Homo Erectus</a:t>
            </a:r>
            <a:endParaRPr lang="en-US" dirty="0"/>
          </a:p>
        </p:txBody>
      </p:sp>
      <p:pic>
        <p:nvPicPr>
          <p:cNvPr id="10" name="Picture 2" descr="File:Homo habilis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851" y="2514600"/>
            <a:ext cx="2884885" cy="3846513"/>
          </a:xfrm>
          <a:prstGeom prst="rect">
            <a:avLst/>
          </a:prstGeom>
          <a:noFill/>
        </p:spPr>
      </p:pic>
      <p:pic>
        <p:nvPicPr>
          <p:cNvPr id="12" name="Picture 4" descr="http://upload.wikimedia.org/wikipedia/commons/thumb/2/23/Homo_erectus.JPG/220px-Homo_erectus.JPG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562507"/>
            <a:ext cx="2895600" cy="3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575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AIM: What does the fossil record tell us about human origins? </vt:lpstr>
      <vt:lpstr>What is an advantage of having bipedalism?</vt:lpstr>
      <vt:lpstr>Paleolithic Age 2.5MillionB.C.E.-8000B.C.E.</vt:lpstr>
      <vt:lpstr>Identify the following</vt:lpstr>
      <vt:lpstr>Identify the Following…</vt:lpstr>
      <vt:lpstr>Identify the Following…</vt:lpstr>
      <vt:lpstr>Identify the following</vt:lpstr>
      <vt:lpstr>How did our human ancestors make progress during the Paleolithic Age? </vt:lpstr>
      <vt:lpstr>Early Ancestors</vt:lpstr>
      <vt:lpstr>Early Ancestors</vt:lpstr>
      <vt:lpstr>What do you think is the greatest early human advancement?</vt:lpstr>
      <vt:lpstr>We learned to control fire.</vt:lpstr>
      <vt:lpstr>Why did Homo erectus survive and flourish while other species living at the same time went extinct? </vt:lpstr>
      <vt:lpstr>Homo Erectus Continued</vt:lpstr>
      <vt:lpstr>Cro-Magnon – first early modern humans</vt:lpstr>
      <vt:lpstr>Homo Sapiens</vt:lpstr>
      <vt:lpstr>Why do Neanderthals get such a bad rap?  Stereotypes.</vt:lpstr>
      <vt:lpstr>Neanderthals</vt:lpstr>
      <vt:lpstr>PowerPoint Presentation</vt:lpstr>
      <vt:lpstr>Neanderthals</vt:lpstr>
      <vt:lpstr>Matching Skulls</vt:lpstr>
    </vt:vector>
  </TitlesOfParts>
  <Company>BTHS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What does the fossil record tell us about human origins? </dc:title>
  <dc:creator>--</dc:creator>
  <cp:lastModifiedBy>BT_SB_</cp:lastModifiedBy>
  <cp:revision>6</cp:revision>
  <dcterms:created xsi:type="dcterms:W3CDTF">2010-09-28T20:09:34Z</dcterms:created>
  <dcterms:modified xsi:type="dcterms:W3CDTF">2014-09-24T17:18:22Z</dcterms:modified>
</cp:coreProperties>
</file>