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8" r:id="rId6"/>
    <p:sldId id="275" r:id="rId7"/>
    <p:sldId id="276" r:id="rId8"/>
    <p:sldId id="277" r:id="rId9"/>
    <p:sldId id="279" r:id="rId10"/>
    <p:sldId id="282" r:id="rId11"/>
    <p:sldId id="281" r:id="rId12"/>
    <p:sldId id="284" r:id="rId13"/>
    <p:sldId id="285" r:id="rId14"/>
    <p:sldId id="280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437468"/>
            <a:ext cx="7501468" cy="160866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AIM: Why are geographers concerned with scale and connectedness?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5181599"/>
            <a:ext cx="6731000" cy="7888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</a:t>
            </a:r>
            <a:r>
              <a:rPr lang="en-US" sz="3200" dirty="0" err="1" smtClean="0"/>
              <a:t>Now:Quiz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62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2286000"/>
            <a:ext cx="8447314" cy="4332514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u="sng" dirty="0" smtClean="0"/>
              <a:t>Culture Trait </a:t>
            </a:r>
            <a:r>
              <a:rPr lang="en-US" sz="2800" dirty="0" smtClean="0"/>
              <a:t>– Single attribute of a culture. IE: Wearing lederhosen.</a:t>
            </a:r>
          </a:p>
          <a:p>
            <a:r>
              <a:rPr lang="en-US" sz="2800" b="1" u="sng" dirty="0" smtClean="0"/>
              <a:t>Culture Complex </a:t>
            </a:r>
            <a:r>
              <a:rPr lang="en-US" sz="2800" dirty="0" smtClean="0"/>
              <a:t>– A distinct combination of cultural traits.</a:t>
            </a:r>
            <a:r>
              <a:rPr lang="en-US" sz="2800" dirty="0"/>
              <a:t> </a:t>
            </a:r>
            <a:r>
              <a:rPr lang="en-US" sz="2800" dirty="0" smtClean="0"/>
              <a:t> IE: Wearing lederhosen, speaking German, riding cows, and drinking beer while celebrating Oktoberfest. </a:t>
            </a:r>
          </a:p>
          <a:p>
            <a:r>
              <a:rPr lang="en-US" sz="2800" b="1" u="sng" dirty="0" smtClean="0"/>
              <a:t>Cultural Hearth </a:t>
            </a:r>
            <a:r>
              <a:rPr lang="en-US" sz="2800" dirty="0" smtClean="0"/>
              <a:t>– An area where cultural traits develop and from where they diffuse.  IE: Oktoberfest is celebrated worldwide.</a:t>
            </a:r>
          </a:p>
          <a:p>
            <a:r>
              <a:rPr lang="en-US" sz="2800" b="1" u="sng" dirty="0" smtClean="0"/>
              <a:t>Independent Invention </a:t>
            </a:r>
            <a:r>
              <a:rPr lang="en-US" sz="2800" dirty="0" smtClean="0"/>
              <a:t>– When a trait is invented in multiple places without spreading from one to another. IE: Agriculture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86" y="1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Space-Time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1741715"/>
            <a:ext cx="8577942" cy="4855028"/>
          </a:xfrm>
        </p:spPr>
        <p:txBody>
          <a:bodyPr>
            <a:noAutofit/>
          </a:bodyPr>
          <a:lstStyle/>
          <a:p>
            <a:r>
              <a:rPr lang="en-US" sz="3200" dirty="0"/>
              <a:t>The reduction in time it takes for something to reach another place.</a:t>
            </a:r>
          </a:p>
          <a:p>
            <a:r>
              <a:rPr lang="en-US" sz="3200" dirty="0"/>
              <a:t>Promotes rapid change and increased cultural diffusion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In the past, most forms of interaction among cultural groups required the physical movement of settlers, explorers, and plunderers from one location to another.</a:t>
            </a:r>
          </a:p>
          <a:p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79" y="2189309"/>
            <a:ext cx="4857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9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“retard”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Oceans and other physical barriers</a:t>
            </a:r>
          </a:p>
          <a:p>
            <a:r>
              <a:rPr lang="en-US" sz="2800" dirty="0" smtClean="0"/>
              <a:t>Language and traditions</a:t>
            </a:r>
          </a:p>
          <a:p>
            <a:r>
              <a:rPr lang="en-US" sz="2800" dirty="0" smtClean="0"/>
              <a:t>Distance Decay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49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Distance-Decay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diminishes with increasing distance and eventually disappears.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88352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81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31285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 Time Compression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9463" y="1949824"/>
            <a:ext cx="3335338" cy="40072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Aside from speed of transportation, how else has the world shrunk?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-15622"/>
            <a:ext cx="5029200" cy="68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019288" cy="1066800"/>
          </a:xfrm>
        </p:spPr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3124200" cy="5181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Cultural </a:t>
            </a:r>
            <a:r>
              <a:rPr lang="en-US" sz="2800" dirty="0" smtClean="0"/>
              <a:t>Diffusion occurs when two or more cultures meet and one absorbs characteristics of the other.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8" y="1600199"/>
            <a:ext cx="5257801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75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process by which a characteristic spreads across space from one place to another over time.</a:t>
            </a:r>
          </a:p>
          <a:p>
            <a:endParaRPr lang="en-US" sz="3600" dirty="0" smtClean="0"/>
          </a:p>
          <a:p>
            <a:r>
              <a:rPr lang="en-US" sz="3600" dirty="0" smtClean="0"/>
              <a:t>How do ideas spread today?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12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two major types of diffusion;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Relocation Diffusion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Expansion Diffusion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32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Relocation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spread of an idea through physical movement of people from one place to another.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Ie</a:t>
            </a:r>
            <a:r>
              <a:rPr lang="en-US" sz="2800" dirty="0" smtClean="0"/>
              <a:t>: </a:t>
            </a:r>
            <a:r>
              <a:rPr lang="en-US" sz="2800" dirty="0" smtClean="0"/>
              <a:t>spread of language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6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spread of a feature from one area to another in a snowballing process.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be subdivided into 3 categories</a:t>
            </a:r>
          </a:p>
          <a:p>
            <a:endParaRPr lang="en-US" dirty="0" smtClean="0"/>
          </a:p>
          <a:p>
            <a:r>
              <a:rPr lang="en-US" dirty="0" smtClean="0"/>
              <a:t>Hierarchical Diffusion</a:t>
            </a:r>
          </a:p>
          <a:p>
            <a:r>
              <a:rPr lang="en-US" dirty="0" smtClean="0"/>
              <a:t>Contagious Diffusion</a:t>
            </a:r>
          </a:p>
          <a:p>
            <a:r>
              <a:rPr lang="en-US" dirty="0" smtClean="0"/>
              <a:t>Stimulus 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scale.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7583490" cy="145756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Phenomena found at one scale are usually influenced by what is happening at other scales.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1067" y="5198533"/>
            <a:ext cx="8415866" cy="132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Bodegas </a:t>
            </a:r>
            <a:r>
              <a:rPr lang="en-US" dirty="0" smtClean="0">
                <a:sym typeface="Wingdings"/>
              </a:rPr>
              <a:t> Key Food  Super Stop and Shop  Costco</a:t>
            </a:r>
          </a:p>
          <a:p>
            <a:r>
              <a:rPr lang="en-US" dirty="0" smtClean="0">
                <a:sym typeface="Wingdings"/>
              </a:rPr>
              <a:t>Which has the best prices, worst prices, most choice, least choice, and which occurs at the highest frequency vs. lowest frequency?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1792"/>
            <a:ext cx="2637381" cy="1756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81" y="3441792"/>
            <a:ext cx="2637393" cy="1756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74" y="3441792"/>
            <a:ext cx="1778382" cy="1748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1" y="3438769"/>
            <a:ext cx="2167466" cy="17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949824"/>
            <a:ext cx="5845629" cy="4538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spread of an idea from persons or nodes of authority or power to other persons or places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lang="en-US" sz="3200" dirty="0" err="1" smtClean="0"/>
              <a:t>Ie</a:t>
            </a:r>
            <a:r>
              <a:rPr lang="en-US" sz="3200" dirty="0" smtClean="0"/>
              <a:t>: ideas originating in a city, spread to another city or cities and then the countryside.</a:t>
            </a:r>
            <a:endParaRPr lang="en-US" sz="3200" dirty="0"/>
          </a:p>
        </p:txBody>
      </p:sp>
      <p:pic>
        <p:nvPicPr>
          <p:cNvPr id="2050" name="Picture 2" descr="http://raisedonhoecakes.com/ROH/wp-content/uploads/2011/09/MD-Temple-U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49824"/>
            <a:ext cx="2857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Contagious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949824"/>
            <a:ext cx="7938408" cy="40072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Rapid, widespread diffusion of a characteristic throughout a population.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943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iknowhair.com/wp-content/uploads/Half-Head-Shaved-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24943"/>
            <a:ext cx="251898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zrights.com/wp-content/uploads/2015/07/AppleWatch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39" y="3679086"/>
            <a:ext cx="3430682" cy="228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Fads</a:t>
            </a:r>
            <a:endParaRPr lang="en-US" dirty="0"/>
          </a:p>
        </p:txBody>
      </p:sp>
      <p:pic>
        <p:nvPicPr>
          <p:cNvPr id="4098" name="Picture 2" descr="https://encrypted-tbn1.gstatic.com/images?q=tbn:ANd9GcSUAO0ipnOpWIHi6dOiKrcBJBz7EkuwsODTEmG8hpXpj2Dhnj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3" y="4203927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3581400" cy="354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769" y="4016829"/>
            <a:ext cx="5029026" cy="28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://www.mediabuzz.com/nfs/mediabuzz/attachment_images/0000/7319/jersey_sho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42" y="1757158"/>
            <a:ext cx="238125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Stimulus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something  is not readily adopted by a receiving population, but later on as the result of some sort of stimulus,  is adopted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60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Rock and Roll was considered “jungle music”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 was made acceptable in the late 1950s by…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6486" y="2700338"/>
            <a:ext cx="39290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00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8200"/>
          </a:xfrm>
        </p:spPr>
        <p:txBody>
          <a:bodyPr/>
          <a:lstStyle/>
          <a:p>
            <a:r>
              <a:rPr lang="en-US" dirty="0" smtClean="0"/>
              <a:t>Acculturation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752600"/>
            <a:ext cx="8596231" cy="4495800"/>
          </a:xfrm>
        </p:spPr>
        <p:txBody>
          <a:bodyPr>
            <a:normAutofit/>
          </a:bodyPr>
          <a:lstStyle/>
          <a:p>
            <a:r>
              <a:rPr lang="en-US" sz="2800" dirty="0"/>
              <a:t>cultural modification of an individual, group, or people by adapting to or borrowing traits from another </a:t>
            </a:r>
            <a:r>
              <a:rPr lang="en-US" sz="2800" dirty="0" smtClean="0"/>
              <a:t>culture.</a:t>
            </a:r>
          </a:p>
          <a:p>
            <a:r>
              <a:rPr lang="en-US" sz="2800" dirty="0" smtClean="0"/>
              <a:t>IE: Eddie Murphy and </a:t>
            </a:r>
            <a:r>
              <a:rPr lang="en-US" sz="2800" dirty="0" err="1" smtClean="0"/>
              <a:t>Arsenio</a:t>
            </a:r>
            <a:r>
              <a:rPr lang="en-US" sz="2800" dirty="0" smtClean="0"/>
              <a:t> Hall’s characters in </a:t>
            </a:r>
            <a:r>
              <a:rPr lang="en-US" sz="2800" u="sng" dirty="0" smtClean="0"/>
              <a:t>Coming to America</a:t>
            </a:r>
            <a:r>
              <a:rPr lang="en-US" sz="2800" dirty="0" smtClean="0"/>
              <a:t> go through Acculturation.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54025"/>
            <a:ext cx="3069770" cy="2277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692" y="4554024"/>
            <a:ext cx="3630872" cy="23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Polder - </a:t>
            </a:r>
            <a:r>
              <a:rPr lang="en-US" sz="2800" dirty="0"/>
              <a:t>a tract of low land (as in the Netherlands) reclaimed from a body of water (as the sea)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89264"/>
            <a:ext cx="5562600" cy="37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3914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relates to region.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7068" y="1949824"/>
            <a:ext cx="8703732" cy="470497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Based on the Internal Revenue Service’s 2010-2014 database below, here’s how much the top Americans make: </a:t>
            </a:r>
            <a:endParaRPr lang="en-US" sz="3200" dirty="0" smtClean="0"/>
          </a:p>
          <a:p>
            <a:r>
              <a:rPr lang="en-US" sz="3200" dirty="0" smtClean="0"/>
              <a:t>In the United States, it takes a total household income of $380,000/year to be in the top 1%</a:t>
            </a:r>
          </a:p>
          <a:p>
            <a:r>
              <a:rPr lang="en-US" sz="3200" dirty="0" smtClean="0"/>
              <a:t>Worldwide, you only need an income of about $32,500 to be in the Top 1%.   About 50% of all U.S. citizens are in the worldwide top 1%.</a:t>
            </a:r>
          </a:p>
          <a:p>
            <a:r>
              <a:rPr lang="en-US" sz="3200" dirty="0" smtClean="0"/>
              <a:t>Do you feel rich yet?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35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does your neighborhood fit?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927327"/>
            <a:ext cx="8009466" cy="59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cultural characteristics only exist in very small, localized areas.</a:t>
            </a:r>
          </a:p>
          <a:p>
            <a:r>
              <a:rPr lang="en-US" sz="2800" dirty="0" smtClean="0"/>
              <a:t>Other cultural characteristics are spread worldwide.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20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Exist in our head.</a:t>
            </a:r>
          </a:p>
          <a:p>
            <a:r>
              <a:rPr lang="en-US" sz="3200" dirty="0" smtClean="0"/>
              <a:t>The more familiar we are with an area, the stronger and more detailed our perception of the region.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2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Regions of North America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1642533"/>
            <a:ext cx="7341517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6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toponyms</a:t>
            </a:r>
            <a:r>
              <a:rPr lang="en-US" dirty="0" smtClean="0"/>
              <a:t> of regions give away the region.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9144000" cy="43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Helps us identify patterns in behavior and cultural characteristics.</a:t>
            </a:r>
          </a:p>
          <a:p>
            <a:r>
              <a:rPr lang="en-US" sz="3200" dirty="0" smtClean="0"/>
              <a:t>-Relates to Tobler’s First Law and Distance Decay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55</TotalTime>
  <Words>670</Words>
  <Application>Microsoft Office PowerPoint</Application>
  <PresentationFormat>On-screen Show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Pixel</vt:lpstr>
      <vt:lpstr>AIM: Why are geographers concerned with scale and connectedness?</vt:lpstr>
      <vt:lpstr>Back to scale.</vt:lpstr>
      <vt:lpstr>Scale relates to region.</vt:lpstr>
      <vt:lpstr>Where does your neighborhood fit?</vt:lpstr>
      <vt:lpstr>Scale</vt:lpstr>
      <vt:lpstr>Perceptual Regions</vt:lpstr>
      <vt:lpstr>Perceptual Regions of North America</vt:lpstr>
      <vt:lpstr>The toponyms of regions give away the region.</vt:lpstr>
      <vt:lpstr>Connectedness</vt:lpstr>
      <vt:lpstr>Vocabulary</vt:lpstr>
      <vt:lpstr>Space-Time Compression</vt:lpstr>
      <vt:lpstr>Some things “retard” interaction</vt:lpstr>
      <vt:lpstr>Distance-Decay</vt:lpstr>
      <vt:lpstr>Space Time Compression</vt:lpstr>
      <vt:lpstr>Cultural Diffusion</vt:lpstr>
      <vt:lpstr>Diffusion</vt:lpstr>
      <vt:lpstr>There are two major types of diffusion;</vt:lpstr>
      <vt:lpstr>Relocation Diffusion</vt:lpstr>
      <vt:lpstr>Expansion Diffusion</vt:lpstr>
      <vt:lpstr>Hierarchical Diffusion</vt:lpstr>
      <vt:lpstr>Contagious Diffusion</vt:lpstr>
      <vt:lpstr>Past Fads</vt:lpstr>
      <vt:lpstr>Stimulus Diffusion</vt:lpstr>
      <vt:lpstr>Rock and Roll was considered “jungle music”</vt:lpstr>
      <vt:lpstr>Acculturation</vt:lpstr>
      <vt:lpstr>Useful Vocabulary</vt:lpstr>
      <vt:lpstr>Polder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Why are geographers concerned with scale and connectedness?</dc:title>
  <dc:creator>Joshua Fine</dc:creator>
  <cp:lastModifiedBy>Teacher</cp:lastModifiedBy>
  <cp:revision>9</cp:revision>
  <dcterms:created xsi:type="dcterms:W3CDTF">2015-10-06T02:21:13Z</dcterms:created>
  <dcterms:modified xsi:type="dcterms:W3CDTF">2015-10-07T20:29:20Z</dcterms:modified>
</cp:coreProperties>
</file>