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57" r:id="rId16"/>
    <p:sldId id="273" r:id="rId17"/>
    <p:sldId id="274" r:id="rId18"/>
    <p:sldId id="298" r:id="rId19"/>
    <p:sldId id="278" r:id="rId20"/>
    <p:sldId id="275" r:id="rId21"/>
    <p:sldId id="276" r:id="rId22"/>
    <p:sldId id="277" r:id="rId23"/>
    <p:sldId id="279" r:id="rId24"/>
    <p:sldId id="282" r:id="rId25"/>
    <p:sldId id="281" r:id="rId26"/>
    <p:sldId id="283" r:id="rId27"/>
    <p:sldId id="284" r:id="rId28"/>
    <p:sldId id="280"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94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10/4/17</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10/4/17</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10/4/17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10/4/17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10/4/17</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10/4/17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10/4/17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10/4/17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10/4/17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10/4/17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10/4/17</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10/4/17</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437468"/>
            <a:ext cx="7501468" cy="1608665"/>
          </a:xfrm>
        </p:spPr>
        <p:txBody>
          <a:bodyPr>
            <a:normAutofit/>
          </a:bodyPr>
          <a:lstStyle/>
          <a:p>
            <a:pPr algn="l"/>
            <a:r>
              <a:rPr lang="en-US" sz="3600" dirty="0" smtClean="0"/>
              <a:t>AIM: Why are geographers concerned with scale and connectedness?</a:t>
            </a:r>
            <a:endParaRPr lang="en-US" sz="3600" dirty="0"/>
          </a:p>
        </p:txBody>
      </p:sp>
      <p:sp>
        <p:nvSpPr>
          <p:cNvPr id="3" name="Subtitle 2"/>
          <p:cNvSpPr>
            <a:spLocks noGrp="1"/>
          </p:cNvSpPr>
          <p:nvPr>
            <p:ph type="subTitle" idx="1"/>
          </p:nvPr>
        </p:nvSpPr>
        <p:spPr>
          <a:xfrm>
            <a:off x="508001" y="5181599"/>
            <a:ext cx="6731000" cy="788895"/>
          </a:xfrm>
        </p:spPr>
        <p:txBody>
          <a:bodyPr>
            <a:normAutofit fontScale="92500"/>
          </a:bodyPr>
          <a:lstStyle/>
          <a:p>
            <a:r>
              <a:rPr lang="en-US" sz="3200" dirty="0" smtClean="0"/>
              <a:t>Do Now: </a:t>
            </a:r>
            <a:r>
              <a:rPr lang="en-US" sz="3200" dirty="0"/>
              <a:t>Why are different areas similar?</a:t>
            </a:r>
          </a:p>
        </p:txBody>
      </p:sp>
    </p:spTree>
    <p:extLst>
      <p:ext uri="{BB962C8B-B14F-4D97-AF65-F5344CB8AC3E}">
        <p14:creationId xmlns:p14="http://schemas.microsoft.com/office/powerpoint/2010/main" val="15862998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has modern technology played a role in globalization?</a:t>
            </a:r>
            <a:endParaRPr lang="en-US" dirty="0"/>
          </a:p>
        </p:txBody>
      </p:sp>
      <p:sp>
        <p:nvSpPr>
          <p:cNvPr id="3" name="Content Placeholder 2"/>
          <p:cNvSpPr>
            <a:spLocks noGrp="1"/>
          </p:cNvSpPr>
          <p:nvPr>
            <p:ph idx="1"/>
          </p:nvPr>
        </p:nvSpPr>
        <p:spPr/>
        <p:txBody>
          <a:bodyPr>
            <a:normAutofit/>
          </a:bodyPr>
          <a:lstStyle/>
          <a:p>
            <a:r>
              <a:rPr lang="en-US" sz="3200" dirty="0" smtClean="0"/>
              <a:t>Communication and travel are much easier.  This makes the world smaller.</a:t>
            </a:r>
            <a:endParaRPr lang="en-US" sz="3200" dirty="0"/>
          </a:p>
        </p:txBody>
      </p:sp>
    </p:spTree>
    <p:extLst>
      <p:ext uri="{BB962C8B-B14F-4D97-AF65-F5344CB8AC3E}">
        <p14:creationId xmlns:p14="http://schemas.microsoft.com/office/powerpoint/2010/main" val="3474559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what ways is globalization of culture manifest in the landscape?</a:t>
            </a:r>
            <a:endParaRPr lang="en-US" dirty="0"/>
          </a:p>
        </p:txBody>
      </p:sp>
      <p:sp>
        <p:nvSpPr>
          <p:cNvPr id="3" name="Content Placeholder 2"/>
          <p:cNvSpPr>
            <a:spLocks noGrp="1"/>
          </p:cNvSpPr>
          <p:nvPr>
            <p:ph idx="1"/>
          </p:nvPr>
        </p:nvSpPr>
        <p:spPr>
          <a:xfrm>
            <a:off x="533400" y="5257800"/>
            <a:ext cx="8400288" cy="990600"/>
          </a:xfrm>
        </p:spPr>
        <p:txBody>
          <a:bodyPr/>
          <a:lstStyle/>
          <a:p>
            <a:r>
              <a:rPr lang="en-US" dirty="0" smtClean="0"/>
              <a:t>Look familiar?</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69" y="2057400"/>
            <a:ext cx="294590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indiantelevision.com/images17/BombayCentr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978" y="2057401"/>
            <a:ext cx="330808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orizonsunlimited.com/forwood/images/saudph2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90904" y="2075874"/>
            <a:ext cx="2953096"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ubmergingmarkets.com/submerging_markets/images/mcdonald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07872" y="4267200"/>
            <a:ext cx="2762250" cy="215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380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what ways has the communication revolution played a role in globalization?</a:t>
            </a:r>
            <a:endParaRPr lang="en-US" dirty="0"/>
          </a:p>
        </p:txBody>
      </p:sp>
      <p:sp>
        <p:nvSpPr>
          <p:cNvPr id="3" name="Content Placeholder 2"/>
          <p:cNvSpPr>
            <a:spLocks noGrp="1"/>
          </p:cNvSpPr>
          <p:nvPr>
            <p:ph idx="1"/>
          </p:nvPr>
        </p:nvSpPr>
        <p:spPr>
          <a:xfrm>
            <a:off x="1435608" y="2209800"/>
            <a:ext cx="7498080" cy="4038600"/>
          </a:xfrm>
        </p:spPr>
        <p:txBody>
          <a:bodyPr>
            <a:normAutofit/>
          </a:bodyPr>
          <a:lstStyle/>
          <a:p>
            <a:r>
              <a:rPr lang="en-US" sz="3200" dirty="0" smtClean="0"/>
              <a:t>It preserves cultural diversity.</a:t>
            </a:r>
          </a:p>
          <a:p>
            <a:r>
              <a:rPr lang="en-US" sz="3200" dirty="0" smtClean="0"/>
              <a:t>We have choices in what to watch and wear.</a:t>
            </a:r>
          </a:p>
          <a:p>
            <a:r>
              <a:rPr lang="en-US" sz="3200" dirty="0" smtClean="0"/>
              <a:t>But two people in two different locations can watch the same thing at the same time.</a:t>
            </a:r>
          </a:p>
        </p:txBody>
      </p:sp>
    </p:spTree>
    <p:extLst>
      <p:ext uri="{BB962C8B-B14F-4D97-AF65-F5344CB8AC3E}">
        <p14:creationId xmlns:p14="http://schemas.microsoft.com/office/powerpoint/2010/main" val="2234622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 everyone embraces globalization.</a:t>
            </a:r>
            <a:endParaRPr lang="en-US" dirty="0"/>
          </a:p>
        </p:txBody>
      </p:sp>
      <p:sp>
        <p:nvSpPr>
          <p:cNvPr id="3" name="Content Placeholder 2"/>
          <p:cNvSpPr>
            <a:spLocks noGrp="1"/>
          </p:cNvSpPr>
          <p:nvPr>
            <p:ph idx="1"/>
          </p:nvPr>
        </p:nvSpPr>
        <p:spPr/>
        <p:txBody>
          <a:bodyPr>
            <a:normAutofit/>
          </a:bodyPr>
          <a:lstStyle/>
          <a:p>
            <a:pPr marL="596646" indent="-514350">
              <a:buAutoNum type="alphaUcPeriod"/>
            </a:pPr>
            <a:r>
              <a:rPr lang="en-US" sz="3200" dirty="0" smtClean="0"/>
              <a:t>Can lead to intolerance of groups in certain places.</a:t>
            </a:r>
          </a:p>
          <a:p>
            <a:pPr marL="596646" indent="-514350">
              <a:buAutoNum type="alphaUcPeriod"/>
            </a:pPr>
            <a:r>
              <a:rPr lang="en-US" sz="3200" dirty="0" smtClean="0"/>
              <a:t>Al-Qaeda is a terrorist group opposed to globalization,</a:t>
            </a:r>
          </a:p>
          <a:p>
            <a:pPr marL="596646" indent="-514350">
              <a:buAutoNum type="alphaUcPeriod"/>
            </a:pPr>
            <a:r>
              <a:rPr lang="en-US" sz="3200" dirty="0" smtClean="0"/>
              <a:t>Can lead to political unrest and conflict.</a:t>
            </a:r>
            <a:endParaRPr lang="en-US" sz="3200" dirty="0"/>
          </a:p>
        </p:txBody>
      </p:sp>
    </p:spTree>
    <p:extLst>
      <p:ext uri="{BB962C8B-B14F-4D97-AF65-F5344CB8AC3E}">
        <p14:creationId xmlns:p14="http://schemas.microsoft.com/office/powerpoint/2010/main" val="3424200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133600"/>
            <a:ext cx="3033713" cy="312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66800" y="533400"/>
            <a:ext cx="4343400" cy="5632311"/>
          </a:xfrm>
          <a:prstGeom prst="rect">
            <a:avLst/>
          </a:prstGeom>
        </p:spPr>
        <p:txBody>
          <a:bodyPr wrap="square">
            <a:spAutoFit/>
          </a:bodyPr>
          <a:lstStyle/>
          <a:p>
            <a:r>
              <a:rPr lang="en-US" sz="2400" dirty="0"/>
              <a:t>Thus, according to the guide, Americans want to eat at 6pm, expect to have Wi-Fi everywhere and will call you by your first name within a few seconds. The Chinese are obsessed with shopping and expect everyone to smile. The Germans like precision, cleanliness and handshakes. The Italians are impatient, travel in groups and eat late. The Japanese never complain, except when they go home. The Spanish eat absurdly late (11pm), so warn them about when you close.</a:t>
            </a:r>
          </a:p>
        </p:txBody>
      </p:sp>
      <p:sp>
        <p:nvSpPr>
          <p:cNvPr id="3" name="TextBox 2"/>
          <p:cNvSpPr txBox="1"/>
          <p:nvPr/>
        </p:nvSpPr>
        <p:spPr>
          <a:xfrm>
            <a:off x="5867400" y="152400"/>
            <a:ext cx="3109913" cy="1569660"/>
          </a:xfrm>
          <a:prstGeom prst="rect">
            <a:avLst/>
          </a:prstGeom>
          <a:noFill/>
        </p:spPr>
        <p:txBody>
          <a:bodyPr wrap="square" rtlCol="0">
            <a:spAutoFit/>
          </a:bodyPr>
          <a:lstStyle/>
          <a:p>
            <a:r>
              <a:rPr lang="en-US" sz="3200" dirty="0" smtClean="0"/>
              <a:t>What Parisians think of tourists…</a:t>
            </a:r>
            <a:endParaRPr lang="en-US" sz="3200" dirty="0"/>
          </a:p>
        </p:txBody>
      </p:sp>
    </p:spTree>
    <p:extLst>
      <p:ext uri="{BB962C8B-B14F-4D97-AF65-F5344CB8AC3E}">
        <p14:creationId xmlns:p14="http://schemas.microsoft.com/office/powerpoint/2010/main" val="9919873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scale.</a:t>
            </a:r>
            <a:endParaRPr lang="en-US" dirty="0"/>
          </a:p>
        </p:txBody>
      </p:sp>
      <p:sp>
        <p:nvSpPr>
          <p:cNvPr id="3" name="Content Placeholder 2"/>
          <p:cNvSpPr>
            <a:spLocks noGrp="1"/>
          </p:cNvSpPr>
          <p:nvPr>
            <p:ph sz="half" idx="1"/>
          </p:nvPr>
        </p:nvSpPr>
        <p:spPr>
          <a:xfrm>
            <a:off x="779461" y="1981201"/>
            <a:ext cx="7583490" cy="1457568"/>
          </a:xfrm>
        </p:spPr>
        <p:txBody>
          <a:bodyPr>
            <a:normAutofit lnSpcReduction="10000"/>
          </a:bodyPr>
          <a:lstStyle/>
          <a:p>
            <a:r>
              <a:rPr lang="en-US" sz="3200" dirty="0" smtClean="0"/>
              <a:t>Phenomena found at one scale are usually influenced by what is happening at other scales.</a:t>
            </a:r>
            <a:endParaRPr lang="en-US" sz="3200" dirty="0"/>
          </a:p>
        </p:txBody>
      </p:sp>
      <p:sp>
        <p:nvSpPr>
          <p:cNvPr id="8" name="Content Placeholder 7"/>
          <p:cNvSpPr>
            <a:spLocks noGrp="1"/>
          </p:cNvSpPr>
          <p:nvPr>
            <p:ph sz="half" idx="2"/>
          </p:nvPr>
        </p:nvSpPr>
        <p:spPr>
          <a:xfrm>
            <a:off x="491067" y="5198533"/>
            <a:ext cx="8415866" cy="1320800"/>
          </a:xfrm>
        </p:spPr>
        <p:txBody>
          <a:bodyPr>
            <a:normAutofit lnSpcReduction="10000"/>
          </a:bodyPr>
          <a:lstStyle/>
          <a:p>
            <a:r>
              <a:rPr lang="en-US" dirty="0" smtClean="0"/>
              <a:t>Bodegas </a:t>
            </a:r>
            <a:r>
              <a:rPr lang="en-US" dirty="0" smtClean="0">
                <a:sym typeface="Wingdings"/>
              </a:rPr>
              <a:t> Key Food  Super Stop and Shop  Costco</a:t>
            </a:r>
          </a:p>
          <a:p>
            <a:r>
              <a:rPr lang="en-US" dirty="0" smtClean="0">
                <a:sym typeface="Wingdings"/>
              </a:rPr>
              <a:t>Which has the best prices, worst prices, most choice, least choice, and which occurs at the highest frequency vs. lowest frequency?</a:t>
            </a:r>
            <a:endParaRPr lang="en-US" dirty="0"/>
          </a:p>
        </p:txBody>
      </p:sp>
      <p:pic>
        <p:nvPicPr>
          <p:cNvPr id="4" name="Picture 3"/>
          <p:cNvPicPr>
            <a:picLocks noChangeAspect="1"/>
          </p:cNvPicPr>
          <p:nvPr/>
        </p:nvPicPr>
        <p:blipFill>
          <a:blip r:embed="rId2"/>
          <a:stretch>
            <a:fillRect/>
          </a:stretch>
        </p:blipFill>
        <p:spPr>
          <a:xfrm>
            <a:off x="0" y="3441792"/>
            <a:ext cx="2637381" cy="1756741"/>
          </a:xfrm>
          <a:prstGeom prst="rect">
            <a:avLst/>
          </a:prstGeom>
        </p:spPr>
      </p:pic>
      <p:pic>
        <p:nvPicPr>
          <p:cNvPr id="5" name="Picture 4"/>
          <p:cNvPicPr>
            <a:picLocks noChangeAspect="1"/>
          </p:cNvPicPr>
          <p:nvPr/>
        </p:nvPicPr>
        <p:blipFill>
          <a:blip r:embed="rId3"/>
          <a:stretch>
            <a:fillRect/>
          </a:stretch>
        </p:blipFill>
        <p:spPr>
          <a:xfrm>
            <a:off x="2637381" y="3441792"/>
            <a:ext cx="2637393" cy="1756741"/>
          </a:xfrm>
          <a:prstGeom prst="rect">
            <a:avLst/>
          </a:prstGeom>
        </p:spPr>
      </p:pic>
      <p:pic>
        <p:nvPicPr>
          <p:cNvPr id="6" name="Picture 5"/>
          <p:cNvPicPr>
            <a:picLocks noChangeAspect="1"/>
          </p:cNvPicPr>
          <p:nvPr/>
        </p:nvPicPr>
        <p:blipFill>
          <a:blip r:embed="rId4"/>
          <a:stretch>
            <a:fillRect/>
          </a:stretch>
        </p:blipFill>
        <p:spPr>
          <a:xfrm>
            <a:off x="5274774" y="3441792"/>
            <a:ext cx="1778382" cy="1748367"/>
          </a:xfrm>
          <a:prstGeom prst="rect">
            <a:avLst/>
          </a:prstGeom>
        </p:spPr>
      </p:pic>
      <p:pic>
        <p:nvPicPr>
          <p:cNvPr id="7" name="Picture 6"/>
          <p:cNvPicPr>
            <a:picLocks noChangeAspect="1"/>
          </p:cNvPicPr>
          <p:nvPr/>
        </p:nvPicPr>
        <p:blipFill>
          <a:blip r:embed="rId5"/>
          <a:stretch>
            <a:fillRect/>
          </a:stretch>
        </p:blipFill>
        <p:spPr>
          <a:xfrm>
            <a:off x="6858001" y="3438769"/>
            <a:ext cx="2167466" cy="1751390"/>
          </a:xfrm>
          <a:prstGeom prst="rect">
            <a:avLst/>
          </a:prstGeom>
        </p:spPr>
      </p:pic>
    </p:spTree>
    <p:extLst>
      <p:ext uri="{BB962C8B-B14F-4D97-AF65-F5344CB8AC3E}">
        <p14:creationId xmlns:p14="http://schemas.microsoft.com/office/powerpoint/2010/main" val="1532591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Scale relates to region.</a:t>
            </a:r>
            <a:endParaRPr lang="en-US" dirty="0"/>
          </a:p>
        </p:txBody>
      </p:sp>
      <p:sp>
        <p:nvSpPr>
          <p:cNvPr id="6" name="Content Placeholder 5"/>
          <p:cNvSpPr>
            <a:spLocks noGrp="1"/>
          </p:cNvSpPr>
          <p:nvPr>
            <p:ph idx="1"/>
          </p:nvPr>
        </p:nvSpPr>
        <p:spPr>
          <a:xfrm>
            <a:off x="237068" y="1949824"/>
            <a:ext cx="8703732" cy="4704976"/>
          </a:xfrm>
        </p:spPr>
        <p:txBody>
          <a:bodyPr>
            <a:normAutofit fontScale="92500" lnSpcReduction="10000"/>
          </a:bodyPr>
          <a:lstStyle/>
          <a:p>
            <a:r>
              <a:rPr lang="en-US" sz="3200" dirty="0"/>
              <a:t>Based on the Internal Revenue Service’s 2010-2014 database below, here’s how much the top Americans make: </a:t>
            </a:r>
            <a:endParaRPr lang="en-US" sz="3200" dirty="0" smtClean="0"/>
          </a:p>
          <a:p>
            <a:r>
              <a:rPr lang="en-US" sz="3200" dirty="0" smtClean="0"/>
              <a:t>In the United States, it takes a total household income of $380,000/year to be in the top 1%</a:t>
            </a:r>
          </a:p>
          <a:p>
            <a:r>
              <a:rPr lang="en-US" sz="3200" dirty="0" smtClean="0"/>
              <a:t>Worldwide, you only need an income of about $32,500 to be in the Top 1%.   About 50% of all U.S. citizens are in the worldwide top 1%.</a:t>
            </a:r>
          </a:p>
          <a:p>
            <a:r>
              <a:rPr lang="en-US" sz="3200" dirty="0" smtClean="0"/>
              <a:t>Do you feel rich yet?</a:t>
            </a:r>
          </a:p>
          <a:p>
            <a:endParaRPr lang="en-US" dirty="0"/>
          </a:p>
        </p:txBody>
      </p:sp>
    </p:spTree>
    <p:extLst>
      <p:ext uri="{BB962C8B-B14F-4D97-AF65-F5344CB8AC3E}">
        <p14:creationId xmlns:p14="http://schemas.microsoft.com/office/powerpoint/2010/main" val="308190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583488" cy="635500"/>
          </a:xfrm>
        </p:spPr>
        <p:txBody>
          <a:bodyPr>
            <a:normAutofit fontScale="90000"/>
          </a:bodyPr>
          <a:lstStyle/>
          <a:p>
            <a:r>
              <a:rPr lang="en-US" dirty="0" smtClean="0"/>
              <a:t>Where does your neighborhood fit?</a:t>
            </a:r>
            <a:endParaRPr lang="en-US" dirty="0"/>
          </a:p>
        </p:txBody>
      </p:sp>
      <p:pic>
        <p:nvPicPr>
          <p:cNvPr id="4" name="Picture 3"/>
          <p:cNvPicPr>
            <a:picLocks noChangeAspect="1"/>
          </p:cNvPicPr>
          <p:nvPr/>
        </p:nvPicPr>
        <p:blipFill>
          <a:blip r:embed="rId2"/>
          <a:stretch>
            <a:fillRect/>
          </a:stretch>
        </p:blipFill>
        <p:spPr>
          <a:xfrm>
            <a:off x="609601" y="927327"/>
            <a:ext cx="8009466" cy="5930673"/>
          </a:xfrm>
          <a:prstGeom prst="rect">
            <a:avLst/>
          </a:prstGeom>
        </p:spPr>
      </p:pic>
    </p:spTree>
    <p:extLst>
      <p:ext uri="{BB962C8B-B14F-4D97-AF65-F5344CB8AC3E}">
        <p14:creationId xmlns:p14="http://schemas.microsoft.com/office/powerpoint/2010/main" val="2695409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681" y="3411879"/>
            <a:ext cx="7145889" cy="1444444"/>
          </a:xfrm>
        </p:spPr>
        <p:txBody>
          <a:bodyPr>
            <a:normAutofit fontScale="90000"/>
          </a:bodyPr>
          <a:lstStyle/>
          <a:p>
            <a:r>
              <a:rPr lang="en-US" dirty="0" smtClean="0"/>
              <a:t>AIM: How does connectedness influence diffusion? </a:t>
            </a:r>
            <a:endParaRPr lang="en-US" dirty="0"/>
          </a:p>
        </p:txBody>
      </p:sp>
      <p:sp>
        <p:nvSpPr>
          <p:cNvPr id="5" name="Subtitle 4"/>
          <p:cNvSpPr>
            <a:spLocks noGrp="1"/>
          </p:cNvSpPr>
          <p:nvPr>
            <p:ph type="subTitle" idx="1"/>
          </p:nvPr>
        </p:nvSpPr>
        <p:spPr>
          <a:xfrm>
            <a:off x="0" y="4856323"/>
            <a:ext cx="7239000" cy="1114171"/>
          </a:xfrm>
        </p:spPr>
        <p:txBody>
          <a:bodyPr>
            <a:normAutofit/>
          </a:bodyPr>
          <a:lstStyle/>
          <a:p>
            <a:r>
              <a:rPr lang="en-US" sz="2800" dirty="0" smtClean="0"/>
              <a:t>Do Now: How have you changed since coming to Tech? </a:t>
            </a:r>
            <a:endParaRPr lang="en-US" sz="2800" dirty="0"/>
          </a:p>
        </p:txBody>
      </p:sp>
    </p:spTree>
    <p:extLst>
      <p:ext uri="{BB962C8B-B14F-4D97-AF65-F5344CB8AC3E}">
        <p14:creationId xmlns:p14="http://schemas.microsoft.com/office/powerpoint/2010/main" val="60088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a:t>
            </a:r>
            <a:endParaRPr lang="en-US" dirty="0"/>
          </a:p>
        </p:txBody>
      </p:sp>
      <p:sp>
        <p:nvSpPr>
          <p:cNvPr id="3" name="Content Placeholder 2"/>
          <p:cNvSpPr>
            <a:spLocks noGrp="1"/>
          </p:cNvSpPr>
          <p:nvPr>
            <p:ph idx="1"/>
          </p:nvPr>
        </p:nvSpPr>
        <p:spPr/>
        <p:txBody>
          <a:bodyPr>
            <a:normAutofit/>
          </a:bodyPr>
          <a:lstStyle/>
          <a:p>
            <a:r>
              <a:rPr lang="en-US" sz="2800" dirty="0" smtClean="0"/>
              <a:t>Some cultural characteristics only exist in very small, localized areas.</a:t>
            </a:r>
          </a:p>
          <a:p>
            <a:r>
              <a:rPr lang="en-US" sz="2800" dirty="0" smtClean="0"/>
              <a:t>Other cultural characteristics are spread worldwide.</a:t>
            </a:r>
            <a:endParaRPr lang="en-US" sz="2800" dirty="0"/>
          </a:p>
        </p:txBody>
      </p:sp>
    </p:spTree>
    <p:extLst>
      <p:ext uri="{BB962C8B-B14F-4D97-AF65-F5344CB8AC3E}">
        <p14:creationId xmlns:p14="http://schemas.microsoft.com/office/powerpoint/2010/main" val="230200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a:xfrm>
            <a:off x="779463" y="1557866"/>
            <a:ext cx="8364537" cy="5300133"/>
          </a:xfrm>
        </p:spPr>
        <p:txBody>
          <a:bodyPr>
            <a:normAutofit/>
          </a:bodyPr>
          <a:lstStyle/>
          <a:p>
            <a:r>
              <a:rPr lang="en-US" sz="3600" dirty="0" smtClean="0"/>
              <a:t>The force or process that results in making something worldwide in scope.</a:t>
            </a: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1354665" y="2764737"/>
            <a:ext cx="6358467" cy="4093263"/>
          </a:xfrm>
          <a:prstGeom prst="rect">
            <a:avLst/>
          </a:prstGeom>
          <a:noFill/>
          <a:ln w="9525">
            <a:noFill/>
            <a:miter lim="800000"/>
            <a:headEnd/>
            <a:tailEnd/>
          </a:ln>
          <a:effectLst/>
        </p:spPr>
      </p:pic>
    </p:spTree>
    <p:extLst>
      <p:ext uri="{BB962C8B-B14F-4D97-AF65-F5344CB8AC3E}">
        <p14:creationId xmlns:p14="http://schemas.microsoft.com/office/powerpoint/2010/main" val="22720554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Regions</a:t>
            </a:r>
            <a:endParaRPr lang="en-US" dirty="0"/>
          </a:p>
        </p:txBody>
      </p:sp>
      <p:sp>
        <p:nvSpPr>
          <p:cNvPr id="3" name="Content Placeholder 2"/>
          <p:cNvSpPr>
            <a:spLocks noGrp="1"/>
          </p:cNvSpPr>
          <p:nvPr>
            <p:ph idx="1"/>
          </p:nvPr>
        </p:nvSpPr>
        <p:spPr/>
        <p:txBody>
          <a:bodyPr>
            <a:normAutofit/>
          </a:bodyPr>
          <a:lstStyle/>
          <a:p>
            <a:r>
              <a:rPr lang="en-US" sz="3200" dirty="0" smtClean="0"/>
              <a:t>Exist in our head.</a:t>
            </a:r>
          </a:p>
          <a:p>
            <a:r>
              <a:rPr lang="en-US" sz="3200" dirty="0" smtClean="0"/>
              <a:t>The more familiar we are with an area, the stronger and more detailed our perception of the region.</a:t>
            </a:r>
            <a:endParaRPr lang="en-US" sz="3200" dirty="0"/>
          </a:p>
        </p:txBody>
      </p:sp>
    </p:spTree>
    <p:extLst>
      <p:ext uri="{BB962C8B-B14F-4D97-AF65-F5344CB8AC3E}">
        <p14:creationId xmlns:p14="http://schemas.microsoft.com/office/powerpoint/2010/main" val="38827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Regions of North America</a:t>
            </a:r>
            <a:endParaRPr lang="en-US" dirty="0"/>
          </a:p>
        </p:txBody>
      </p:sp>
      <p:pic>
        <p:nvPicPr>
          <p:cNvPr id="4" name="Picture 3"/>
          <p:cNvPicPr>
            <a:picLocks noChangeAspect="1"/>
          </p:cNvPicPr>
          <p:nvPr/>
        </p:nvPicPr>
        <p:blipFill>
          <a:blip r:embed="rId2"/>
          <a:stretch>
            <a:fillRect/>
          </a:stretch>
        </p:blipFill>
        <p:spPr>
          <a:xfrm>
            <a:off x="495299" y="1642533"/>
            <a:ext cx="7341517" cy="5215467"/>
          </a:xfrm>
          <a:prstGeom prst="rect">
            <a:avLst/>
          </a:prstGeom>
        </p:spPr>
      </p:pic>
    </p:spTree>
    <p:extLst>
      <p:ext uri="{BB962C8B-B14F-4D97-AF65-F5344CB8AC3E}">
        <p14:creationId xmlns:p14="http://schemas.microsoft.com/office/powerpoint/2010/main" val="2815568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toponyms</a:t>
            </a:r>
            <a:r>
              <a:rPr lang="en-US" dirty="0" smtClean="0"/>
              <a:t> of regions give away the region.</a:t>
            </a:r>
            <a:endParaRPr lang="en-US" dirty="0"/>
          </a:p>
        </p:txBody>
      </p:sp>
      <p:pic>
        <p:nvPicPr>
          <p:cNvPr id="4" name="Picture 3"/>
          <p:cNvPicPr>
            <a:picLocks noChangeAspect="1"/>
          </p:cNvPicPr>
          <p:nvPr/>
        </p:nvPicPr>
        <p:blipFill>
          <a:blip r:embed="rId2"/>
          <a:stretch>
            <a:fillRect/>
          </a:stretch>
        </p:blipFill>
        <p:spPr>
          <a:xfrm>
            <a:off x="0" y="1803400"/>
            <a:ext cx="9144000" cy="4345191"/>
          </a:xfrm>
          <a:prstGeom prst="rect">
            <a:avLst/>
          </a:prstGeom>
        </p:spPr>
      </p:pic>
    </p:spTree>
    <p:extLst>
      <p:ext uri="{BB962C8B-B14F-4D97-AF65-F5344CB8AC3E}">
        <p14:creationId xmlns:p14="http://schemas.microsoft.com/office/powerpoint/2010/main" val="39085812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Connectedness</a:t>
            </a:r>
            <a:endParaRPr lang="en-US" dirty="0"/>
          </a:p>
        </p:txBody>
      </p:sp>
      <p:sp>
        <p:nvSpPr>
          <p:cNvPr id="3" name="Content Placeholder 2"/>
          <p:cNvSpPr>
            <a:spLocks noGrp="1"/>
          </p:cNvSpPr>
          <p:nvPr>
            <p:ph idx="1"/>
          </p:nvPr>
        </p:nvSpPr>
        <p:spPr/>
        <p:txBody>
          <a:bodyPr/>
          <a:lstStyle/>
          <a:p>
            <a:r>
              <a:rPr lang="en-US" sz="3200" dirty="0" smtClean="0"/>
              <a:t>Helps us identify patterns in behavior and cultural characteristics.</a:t>
            </a:r>
          </a:p>
          <a:p>
            <a:r>
              <a:rPr lang="en-US" sz="3200" dirty="0" smtClean="0"/>
              <a:t>-Relates to Tobler’s First Law and Distance Decay</a:t>
            </a:r>
          </a:p>
          <a:p>
            <a:endParaRPr lang="en-US" dirty="0"/>
          </a:p>
        </p:txBody>
      </p:sp>
    </p:spTree>
    <p:extLst>
      <p:ext uri="{BB962C8B-B14F-4D97-AF65-F5344CB8AC3E}">
        <p14:creationId xmlns:p14="http://schemas.microsoft.com/office/powerpoint/2010/main" val="33011344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250372" y="2286000"/>
            <a:ext cx="8447314" cy="4332514"/>
          </a:xfrm>
        </p:spPr>
        <p:txBody>
          <a:bodyPr>
            <a:normAutofit fontScale="85000" lnSpcReduction="10000"/>
          </a:bodyPr>
          <a:lstStyle/>
          <a:p>
            <a:r>
              <a:rPr lang="en-US" sz="2800" b="1" u="sng" dirty="0" smtClean="0"/>
              <a:t>Culture Trait </a:t>
            </a:r>
            <a:r>
              <a:rPr lang="en-US" sz="2800" dirty="0" smtClean="0"/>
              <a:t>– Single attribute of a culture. IE: Wearing lederhosen.</a:t>
            </a:r>
          </a:p>
          <a:p>
            <a:r>
              <a:rPr lang="en-US" sz="2800" b="1" u="sng" dirty="0" smtClean="0"/>
              <a:t>Culture Complex </a:t>
            </a:r>
            <a:r>
              <a:rPr lang="en-US" sz="2800" dirty="0" smtClean="0"/>
              <a:t>– A distinct combination of cultural traits.</a:t>
            </a:r>
            <a:r>
              <a:rPr lang="en-US" sz="2800" dirty="0"/>
              <a:t> </a:t>
            </a:r>
            <a:r>
              <a:rPr lang="en-US" sz="2800" dirty="0" smtClean="0"/>
              <a:t> IE: Wearing lederhosen, speaking German, riding cows, and drinking beer while celebrating Oktoberfest. </a:t>
            </a:r>
          </a:p>
          <a:p>
            <a:r>
              <a:rPr lang="en-US" sz="2800" b="1" u="sng" dirty="0" smtClean="0"/>
              <a:t>Cultural Hearth </a:t>
            </a:r>
            <a:r>
              <a:rPr lang="en-US" sz="2800" dirty="0" smtClean="0"/>
              <a:t>– An area where cultural traits develop and from where they diffuse.  IE: Oktoberfest is celebrated worldwide.</a:t>
            </a:r>
          </a:p>
          <a:p>
            <a:r>
              <a:rPr lang="en-US" sz="2800" b="1" u="sng" dirty="0" smtClean="0"/>
              <a:t>Independent Invention </a:t>
            </a:r>
            <a:r>
              <a:rPr lang="en-US" sz="2800" dirty="0" smtClean="0"/>
              <a:t>– When a trait is invented in multiple places without spreading from one to another. IE: Agriculture</a:t>
            </a:r>
          </a:p>
          <a:p>
            <a:endParaRPr lang="en-US" dirty="0"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68886" y="1"/>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9135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Space-Time Compression</a:t>
            </a:r>
            <a:endParaRPr lang="en-US" dirty="0"/>
          </a:p>
        </p:txBody>
      </p:sp>
      <p:sp>
        <p:nvSpPr>
          <p:cNvPr id="3" name="Content Placeholder 2"/>
          <p:cNvSpPr>
            <a:spLocks noGrp="1"/>
          </p:cNvSpPr>
          <p:nvPr>
            <p:ph idx="1"/>
          </p:nvPr>
        </p:nvSpPr>
        <p:spPr>
          <a:xfrm>
            <a:off x="283029" y="1741715"/>
            <a:ext cx="8577942" cy="4855028"/>
          </a:xfrm>
        </p:spPr>
        <p:txBody>
          <a:bodyPr>
            <a:noAutofit/>
          </a:bodyPr>
          <a:lstStyle/>
          <a:p>
            <a:r>
              <a:rPr lang="en-US" sz="3200" dirty="0"/>
              <a:t>The reduction in time it takes for something to reach another place.</a:t>
            </a:r>
          </a:p>
          <a:p>
            <a:r>
              <a:rPr lang="en-US" sz="3200" dirty="0"/>
              <a:t>Promotes rapid change and increased cultural diffusion</a:t>
            </a:r>
            <a:r>
              <a:rPr lang="en-US" sz="3200" dirty="0" smtClean="0"/>
              <a:t>.</a:t>
            </a:r>
            <a:endParaRPr lang="en-US" sz="3200" dirty="0"/>
          </a:p>
          <a:p>
            <a:r>
              <a:rPr lang="en-US" sz="3200" dirty="0"/>
              <a:t>In the past, most forms of interaction among cultural groups required the physical movement of settlers, explorers, and plunderers from one location to another.</a:t>
            </a:r>
          </a:p>
          <a:p>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719" y="0"/>
            <a:ext cx="2267280" cy="168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343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“retard” interaction</a:t>
            </a:r>
            <a:endParaRPr lang="en-US" dirty="0"/>
          </a:p>
        </p:txBody>
      </p:sp>
      <p:sp>
        <p:nvSpPr>
          <p:cNvPr id="3" name="Content Placeholder 2"/>
          <p:cNvSpPr>
            <a:spLocks noGrp="1"/>
          </p:cNvSpPr>
          <p:nvPr>
            <p:ph idx="1"/>
          </p:nvPr>
        </p:nvSpPr>
        <p:spPr/>
        <p:txBody>
          <a:bodyPr>
            <a:normAutofit/>
          </a:bodyPr>
          <a:lstStyle/>
          <a:p>
            <a:r>
              <a:rPr lang="en-US" sz="2800" dirty="0" smtClean="0"/>
              <a:t>Oceans and other physical barriers</a:t>
            </a:r>
          </a:p>
          <a:p>
            <a:r>
              <a:rPr lang="en-US" sz="2800" dirty="0" smtClean="0"/>
              <a:t>Language and traditions</a:t>
            </a:r>
          </a:p>
          <a:p>
            <a:r>
              <a:rPr lang="en-US" sz="2800" dirty="0" smtClean="0"/>
              <a:t>Distance Decay</a:t>
            </a:r>
            <a:endParaRPr lang="en-US" sz="2800" dirty="0"/>
          </a:p>
        </p:txBody>
      </p:sp>
    </p:spTree>
    <p:extLst>
      <p:ext uri="{BB962C8B-B14F-4D97-AF65-F5344CB8AC3E}">
        <p14:creationId xmlns:p14="http://schemas.microsoft.com/office/powerpoint/2010/main" val="14643868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Distance-Decay</a:t>
            </a:r>
            <a:endParaRPr lang="en-US" dirty="0"/>
          </a:p>
        </p:txBody>
      </p:sp>
      <p:sp>
        <p:nvSpPr>
          <p:cNvPr id="3" name="Content Placeholder 2"/>
          <p:cNvSpPr>
            <a:spLocks noGrp="1"/>
          </p:cNvSpPr>
          <p:nvPr>
            <p:ph idx="1"/>
          </p:nvPr>
        </p:nvSpPr>
        <p:spPr/>
        <p:txBody>
          <a:bodyPr/>
          <a:lstStyle/>
          <a:p>
            <a:r>
              <a:rPr lang="en-US" dirty="0" smtClean="0"/>
              <a:t>Contact diminishes with increasing distance and eventually disappears.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447800" y="2863804"/>
            <a:ext cx="6220960" cy="3994195"/>
          </a:xfrm>
          <a:prstGeom prst="rect">
            <a:avLst/>
          </a:prstGeom>
          <a:noFill/>
          <a:ln w="9525">
            <a:noFill/>
            <a:miter lim="800000"/>
            <a:headEnd/>
            <a:tailEnd/>
          </a:ln>
          <a:effectLst/>
        </p:spPr>
      </p:pic>
    </p:spTree>
    <p:extLst>
      <p:ext uri="{BB962C8B-B14F-4D97-AF65-F5344CB8AC3E}">
        <p14:creationId xmlns:p14="http://schemas.microsoft.com/office/powerpoint/2010/main" val="10344622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3128508" cy="1143000"/>
          </a:xfrm>
        </p:spPr>
        <p:txBody>
          <a:bodyPr>
            <a:normAutofit fontScale="90000"/>
          </a:bodyPr>
          <a:lstStyle/>
          <a:p>
            <a:r>
              <a:rPr lang="en-US" dirty="0" smtClean="0"/>
              <a:t>Space Time Compression</a:t>
            </a:r>
            <a:endParaRPr lang="en-US" dirty="0"/>
          </a:p>
        </p:txBody>
      </p:sp>
      <p:sp>
        <p:nvSpPr>
          <p:cNvPr id="4" name="Content Placeholder 3"/>
          <p:cNvSpPr>
            <a:spLocks noGrp="1"/>
          </p:cNvSpPr>
          <p:nvPr>
            <p:ph idx="1"/>
          </p:nvPr>
        </p:nvSpPr>
        <p:spPr>
          <a:xfrm>
            <a:off x="779463" y="1949824"/>
            <a:ext cx="3335338" cy="4007224"/>
          </a:xfrm>
        </p:spPr>
        <p:txBody>
          <a:bodyPr>
            <a:normAutofit/>
          </a:bodyPr>
          <a:lstStyle/>
          <a:p>
            <a:r>
              <a:rPr lang="en-US" sz="3200" dirty="0" smtClean="0"/>
              <a:t>Aside from speed of transportation, how else has the world shrunk?</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15622"/>
            <a:ext cx="5029200" cy="687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3487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19288" cy="1066800"/>
          </a:xfrm>
        </p:spPr>
        <p:txBody>
          <a:bodyPr/>
          <a:lstStyle/>
          <a:p>
            <a:r>
              <a:rPr lang="en-US" dirty="0" smtClean="0"/>
              <a:t>Cultural Diffusion</a:t>
            </a:r>
            <a:endParaRPr lang="en-US" dirty="0"/>
          </a:p>
        </p:txBody>
      </p:sp>
      <p:sp>
        <p:nvSpPr>
          <p:cNvPr id="3" name="Content Placeholder 2"/>
          <p:cNvSpPr>
            <a:spLocks noGrp="1"/>
          </p:cNvSpPr>
          <p:nvPr>
            <p:ph idx="1"/>
          </p:nvPr>
        </p:nvSpPr>
        <p:spPr>
          <a:xfrm>
            <a:off x="838200" y="1447800"/>
            <a:ext cx="3124200" cy="5181600"/>
          </a:xfrm>
        </p:spPr>
        <p:txBody>
          <a:bodyPr>
            <a:normAutofit/>
          </a:bodyPr>
          <a:lstStyle/>
          <a:p>
            <a:endParaRPr lang="en-US" sz="2800" dirty="0" smtClean="0"/>
          </a:p>
          <a:p>
            <a:r>
              <a:rPr lang="en-US" sz="2800" dirty="0" smtClean="0"/>
              <a:t>Cultural Diffusion occurs when two or more cultures meet and one absorbs characteristics of the other.</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962398" y="1600199"/>
            <a:ext cx="5257801" cy="5257801"/>
          </a:xfrm>
          <a:prstGeom prst="rect">
            <a:avLst/>
          </a:prstGeom>
          <a:noFill/>
          <a:ln w="9525">
            <a:noFill/>
            <a:miter lim="800000"/>
            <a:headEnd/>
            <a:tailEnd/>
          </a:ln>
          <a:effectLst/>
        </p:spPr>
      </p:pic>
    </p:spTree>
    <p:extLst>
      <p:ext uri="{BB962C8B-B14F-4D97-AF65-F5344CB8AC3E}">
        <p14:creationId xmlns:p14="http://schemas.microsoft.com/office/powerpoint/2010/main" val="38109517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62088" cy="1173162"/>
          </a:xfrm>
        </p:spPr>
        <p:txBody>
          <a:bodyPr>
            <a:normAutofit fontScale="90000"/>
          </a:bodyPr>
          <a:lstStyle/>
          <a:p>
            <a:r>
              <a:rPr lang="en-US" dirty="0" smtClean="0"/>
              <a:t>Globalization makes places look the same.</a:t>
            </a:r>
            <a:endParaRPr lang="en-US" dirty="0"/>
          </a:p>
        </p:txBody>
      </p:sp>
      <p:sp>
        <p:nvSpPr>
          <p:cNvPr id="3" name="Content Placeholder 2"/>
          <p:cNvSpPr>
            <a:spLocks noGrp="1"/>
          </p:cNvSpPr>
          <p:nvPr>
            <p:ph idx="1"/>
          </p:nvPr>
        </p:nvSpPr>
        <p:spPr>
          <a:xfrm>
            <a:off x="0" y="4572000"/>
            <a:ext cx="8933688" cy="762000"/>
          </a:xfrm>
        </p:spPr>
        <p:txBody>
          <a:bodyPr/>
          <a:lstStyle/>
          <a:p>
            <a:r>
              <a:rPr lang="en-US" dirty="0" smtClean="0"/>
              <a:t>England			Japan			China</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2526" y="2209800"/>
            <a:ext cx="3048000" cy="2286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048000" y="2200275"/>
            <a:ext cx="3048000" cy="2286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6096001" y="2209800"/>
            <a:ext cx="2438400" cy="2235200"/>
          </a:xfrm>
          <a:prstGeom prst="rect">
            <a:avLst/>
          </a:prstGeom>
          <a:noFill/>
          <a:ln w="9525">
            <a:noFill/>
            <a:miter lim="800000"/>
            <a:headEnd/>
            <a:tailEnd/>
          </a:ln>
          <a:effectLst/>
        </p:spPr>
      </p:pic>
    </p:spTree>
    <p:extLst>
      <p:ext uri="{BB962C8B-B14F-4D97-AF65-F5344CB8AC3E}">
        <p14:creationId xmlns:p14="http://schemas.microsoft.com/office/powerpoint/2010/main" val="28273002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a:t>
            </a:r>
            <a:endParaRPr lang="en-US" dirty="0"/>
          </a:p>
        </p:txBody>
      </p:sp>
      <p:sp>
        <p:nvSpPr>
          <p:cNvPr id="3" name="Content Placeholder 2"/>
          <p:cNvSpPr>
            <a:spLocks noGrp="1"/>
          </p:cNvSpPr>
          <p:nvPr>
            <p:ph idx="1"/>
          </p:nvPr>
        </p:nvSpPr>
        <p:spPr/>
        <p:txBody>
          <a:bodyPr>
            <a:normAutofit/>
          </a:bodyPr>
          <a:lstStyle/>
          <a:p>
            <a:r>
              <a:rPr lang="en-US" sz="3600" dirty="0" smtClean="0"/>
              <a:t>The process by which a characteristic spreads across space from one place to another over time.</a:t>
            </a:r>
          </a:p>
          <a:p>
            <a:endParaRPr lang="en-US" sz="3600" dirty="0" smtClean="0"/>
          </a:p>
          <a:p>
            <a:r>
              <a:rPr lang="en-US" sz="3600" dirty="0" smtClean="0"/>
              <a:t>How do ideas spread today?</a:t>
            </a:r>
            <a:endParaRPr lang="en-US" sz="3600" dirty="0"/>
          </a:p>
        </p:txBody>
      </p:sp>
    </p:spTree>
    <p:extLst>
      <p:ext uri="{BB962C8B-B14F-4D97-AF65-F5344CB8AC3E}">
        <p14:creationId xmlns:p14="http://schemas.microsoft.com/office/powerpoint/2010/main" val="31465095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two major types of diffusion;</a:t>
            </a:r>
            <a:endParaRPr lang="en-US" dirty="0"/>
          </a:p>
        </p:txBody>
      </p:sp>
      <p:sp>
        <p:nvSpPr>
          <p:cNvPr id="3" name="Content Placeholder 2"/>
          <p:cNvSpPr>
            <a:spLocks noGrp="1"/>
          </p:cNvSpPr>
          <p:nvPr>
            <p:ph idx="1"/>
          </p:nvPr>
        </p:nvSpPr>
        <p:spPr/>
        <p:txBody>
          <a:bodyPr>
            <a:normAutofit/>
          </a:bodyPr>
          <a:lstStyle/>
          <a:p>
            <a:pPr>
              <a:buNone/>
            </a:pPr>
            <a:r>
              <a:rPr lang="en-US" sz="2800" dirty="0" smtClean="0"/>
              <a:t>Relocation Diffusion</a:t>
            </a:r>
          </a:p>
          <a:p>
            <a:pPr>
              <a:buNone/>
            </a:pPr>
            <a:endParaRPr lang="en-US" sz="2800" dirty="0" smtClean="0"/>
          </a:p>
          <a:p>
            <a:pPr>
              <a:buNone/>
            </a:pPr>
            <a:endParaRPr lang="en-US" sz="2800" dirty="0" smtClean="0"/>
          </a:p>
          <a:p>
            <a:pPr>
              <a:buNone/>
            </a:pPr>
            <a:r>
              <a:rPr lang="en-US" sz="2800" dirty="0" smtClean="0"/>
              <a:t>Expansion Diffusion</a:t>
            </a:r>
            <a:endParaRPr lang="en-US" sz="2800" dirty="0"/>
          </a:p>
        </p:txBody>
      </p:sp>
    </p:spTree>
    <p:extLst>
      <p:ext uri="{BB962C8B-B14F-4D97-AF65-F5344CB8AC3E}">
        <p14:creationId xmlns:p14="http://schemas.microsoft.com/office/powerpoint/2010/main" val="11789928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Relocation Diffusion</a:t>
            </a:r>
            <a:endParaRPr lang="en-US" dirty="0"/>
          </a:p>
        </p:txBody>
      </p:sp>
      <p:sp>
        <p:nvSpPr>
          <p:cNvPr id="3" name="Content Placeholder 2"/>
          <p:cNvSpPr>
            <a:spLocks noGrp="1"/>
          </p:cNvSpPr>
          <p:nvPr>
            <p:ph idx="1"/>
          </p:nvPr>
        </p:nvSpPr>
        <p:spPr/>
        <p:txBody>
          <a:bodyPr>
            <a:normAutofit/>
          </a:bodyPr>
          <a:lstStyle/>
          <a:p>
            <a:r>
              <a:rPr lang="en-US" sz="2800" dirty="0" smtClean="0"/>
              <a:t>The spread of an idea through physical movement of people from one place to another.</a:t>
            </a:r>
          </a:p>
          <a:p>
            <a:endParaRPr lang="en-US" sz="2800" dirty="0" smtClean="0"/>
          </a:p>
          <a:p>
            <a:endParaRPr lang="en-US" sz="2800" dirty="0" smtClean="0"/>
          </a:p>
          <a:p>
            <a:r>
              <a:rPr lang="en-US" sz="2800" dirty="0" err="1" smtClean="0"/>
              <a:t>Ie</a:t>
            </a:r>
            <a:r>
              <a:rPr lang="en-US" sz="2800" dirty="0" smtClean="0"/>
              <a:t>: spread of language</a:t>
            </a:r>
            <a:endParaRPr lang="en-US" sz="2800" dirty="0"/>
          </a:p>
        </p:txBody>
      </p:sp>
    </p:spTree>
    <p:extLst>
      <p:ext uri="{BB962C8B-B14F-4D97-AF65-F5344CB8AC3E}">
        <p14:creationId xmlns:p14="http://schemas.microsoft.com/office/powerpoint/2010/main" val="32080350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Diffusion</a:t>
            </a:r>
            <a:endParaRPr lang="en-US" dirty="0"/>
          </a:p>
        </p:txBody>
      </p:sp>
      <p:sp>
        <p:nvSpPr>
          <p:cNvPr id="3" name="Content Placeholder 2"/>
          <p:cNvSpPr>
            <a:spLocks noGrp="1"/>
          </p:cNvSpPr>
          <p:nvPr>
            <p:ph idx="1"/>
          </p:nvPr>
        </p:nvSpPr>
        <p:spPr>
          <a:xfrm>
            <a:off x="248986" y="1949823"/>
            <a:ext cx="8664702" cy="4649795"/>
          </a:xfrm>
        </p:spPr>
        <p:txBody>
          <a:bodyPr>
            <a:normAutofit/>
          </a:bodyPr>
          <a:lstStyle/>
          <a:p>
            <a:r>
              <a:rPr lang="en-US" sz="3200" dirty="0" smtClean="0"/>
              <a:t>The spread of a feature from one area to another in a snowballing process. </a:t>
            </a:r>
          </a:p>
          <a:p>
            <a:r>
              <a:rPr lang="en-US" sz="3200" dirty="0" smtClean="0"/>
              <a:t>Can be subdivided into 3 categories</a:t>
            </a:r>
          </a:p>
          <a:p>
            <a:r>
              <a:rPr lang="en-US" sz="3200" dirty="0" smtClean="0"/>
              <a:t>Hierarchical Diffusion</a:t>
            </a:r>
          </a:p>
          <a:p>
            <a:r>
              <a:rPr lang="en-US" sz="3200" dirty="0" smtClean="0"/>
              <a:t>Contagious Diffusion</a:t>
            </a:r>
          </a:p>
          <a:p>
            <a:r>
              <a:rPr lang="en-US" sz="3200" dirty="0" smtClean="0"/>
              <a:t>Stimulus Diffusion</a:t>
            </a:r>
            <a:endParaRPr lang="en-US" sz="3200" dirty="0"/>
          </a:p>
        </p:txBody>
      </p:sp>
    </p:spTree>
    <p:extLst>
      <p:ext uri="{BB962C8B-B14F-4D97-AF65-F5344CB8AC3E}">
        <p14:creationId xmlns:p14="http://schemas.microsoft.com/office/powerpoint/2010/main" val="40487596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Diffusion</a:t>
            </a:r>
            <a:endParaRPr lang="en-US" dirty="0"/>
          </a:p>
        </p:txBody>
      </p:sp>
      <p:sp>
        <p:nvSpPr>
          <p:cNvPr id="3" name="Content Placeholder 2"/>
          <p:cNvSpPr>
            <a:spLocks noGrp="1"/>
          </p:cNvSpPr>
          <p:nvPr>
            <p:ph idx="1"/>
          </p:nvPr>
        </p:nvSpPr>
        <p:spPr>
          <a:xfrm>
            <a:off x="250371" y="1949824"/>
            <a:ext cx="5845629" cy="4538062"/>
          </a:xfrm>
        </p:spPr>
        <p:txBody>
          <a:bodyPr>
            <a:noAutofit/>
          </a:bodyPr>
          <a:lstStyle/>
          <a:p>
            <a:r>
              <a:rPr lang="en-US" sz="3200" dirty="0" smtClean="0"/>
              <a:t>The spread of an idea from persons or nodes of authority or power to other persons or places.</a:t>
            </a:r>
          </a:p>
          <a:p>
            <a:r>
              <a:rPr lang="en-US" sz="3200" dirty="0" err="1" smtClean="0"/>
              <a:t>Ie</a:t>
            </a:r>
            <a:r>
              <a:rPr lang="en-US" sz="3200" dirty="0" smtClean="0"/>
              <a:t>: ideas originating in a city, spread to another city or cities and then the countryside.</a:t>
            </a:r>
            <a:endParaRPr lang="en-US" sz="3200" dirty="0"/>
          </a:p>
        </p:txBody>
      </p:sp>
      <p:pic>
        <p:nvPicPr>
          <p:cNvPr id="2050" name="Picture 2" descr="http://raisedonhoecakes.com/ROH/wp-content/uploads/2011/09/MD-Temple-Un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949824"/>
            <a:ext cx="2857500"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220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Contagious Diffusion</a:t>
            </a:r>
            <a:endParaRPr lang="en-US" dirty="0"/>
          </a:p>
        </p:txBody>
      </p:sp>
      <p:sp>
        <p:nvSpPr>
          <p:cNvPr id="3" name="Content Placeholder 2"/>
          <p:cNvSpPr>
            <a:spLocks noGrp="1"/>
          </p:cNvSpPr>
          <p:nvPr>
            <p:ph idx="1"/>
          </p:nvPr>
        </p:nvSpPr>
        <p:spPr>
          <a:xfrm>
            <a:off x="424543" y="1949824"/>
            <a:ext cx="7938408" cy="4007224"/>
          </a:xfrm>
        </p:spPr>
        <p:txBody>
          <a:bodyPr>
            <a:normAutofit/>
          </a:bodyPr>
          <a:lstStyle/>
          <a:p>
            <a:r>
              <a:rPr lang="en-US" sz="3600" dirty="0" smtClean="0"/>
              <a:t>Rapid, widespread diffusion of a characteristic throughout a population.</a:t>
            </a:r>
            <a:endParaRPr lang="en-US" sz="3600" dirty="0"/>
          </a:p>
        </p:txBody>
      </p:sp>
      <p:pic>
        <p:nvPicPr>
          <p:cNvPr id="5" name="Picture 4"/>
          <p:cNvPicPr>
            <a:picLocks noChangeAspect="1"/>
          </p:cNvPicPr>
          <p:nvPr/>
        </p:nvPicPr>
        <p:blipFill>
          <a:blip r:embed="rId2"/>
          <a:stretch>
            <a:fillRect/>
          </a:stretch>
        </p:blipFill>
        <p:spPr>
          <a:xfrm>
            <a:off x="6146800" y="3624943"/>
            <a:ext cx="2794000" cy="2647950"/>
          </a:xfrm>
          <a:prstGeom prst="rect">
            <a:avLst/>
          </a:prstGeom>
        </p:spPr>
      </p:pic>
    </p:spTree>
    <p:extLst>
      <p:ext uri="{BB962C8B-B14F-4D97-AF65-F5344CB8AC3E}">
        <p14:creationId xmlns:p14="http://schemas.microsoft.com/office/powerpoint/2010/main" val="40519062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Fads</a:t>
            </a:r>
            <a:endParaRPr lang="en-US" dirty="0"/>
          </a:p>
        </p:txBody>
      </p:sp>
      <p:pic>
        <p:nvPicPr>
          <p:cNvPr id="4098" name="Picture 2" descr="https://encrypted-tbn1.gstatic.com/images?q=tbn:ANd9GcSUAO0ipnOpWIHi6dOiKrcBJBz7EkuwsODTEmG8hpXpj2Dhnj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03" y="4203927"/>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srcRect/>
          <a:stretch>
            <a:fillRect/>
          </a:stretch>
        </p:blipFill>
        <p:spPr bwMode="auto">
          <a:xfrm>
            <a:off x="5562600" y="0"/>
            <a:ext cx="3581400" cy="3543096"/>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5468679" y="4203927"/>
            <a:ext cx="3675321" cy="2076390"/>
          </a:xfrm>
          <a:prstGeom prst="rect">
            <a:avLst/>
          </a:prstGeom>
          <a:noFill/>
          <a:ln w="9525">
            <a:noFill/>
            <a:miter lim="800000"/>
            <a:headEnd/>
            <a:tailEnd/>
          </a:ln>
          <a:effectLst/>
        </p:spPr>
      </p:pic>
      <p:pic>
        <p:nvPicPr>
          <p:cNvPr id="4100" name="Picture 4" descr="http://www.mediabuzz.com/nfs/mediabuzz/attachment_images/0000/7319/jersey_shor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81350" y="1438833"/>
            <a:ext cx="2381250" cy="17859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2057853" y="3877507"/>
            <a:ext cx="3944997" cy="2650666"/>
          </a:xfrm>
          <a:prstGeom prst="rect">
            <a:avLst/>
          </a:prstGeom>
        </p:spPr>
      </p:pic>
      <p:pic>
        <p:nvPicPr>
          <p:cNvPr id="4" name="Picture 3"/>
          <p:cNvPicPr>
            <a:picLocks noChangeAspect="1"/>
          </p:cNvPicPr>
          <p:nvPr/>
        </p:nvPicPr>
        <p:blipFill>
          <a:blip r:embed="rId7"/>
          <a:stretch>
            <a:fillRect/>
          </a:stretch>
        </p:blipFill>
        <p:spPr>
          <a:xfrm>
            <a:off x="4957640" y="4614294"/>
            <a:ext cx="1022077" cy="1666023"/>
          </a:xfrm>
          <a:prstGeom prst="rect">
            <a:avLst/>
          </a:prstGeom>
        </p:spPr>
      </p:pic>
    </p:spTree>
    <p:extLst>
      <p:ext uri="{BB962C8B-B14F-4D97-AF65-F5344CB8AC3E}">
        <p14:creationId xmlns:p14="http://schemas.microsoft.com/office/powerpoint/2010/main" val="454915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Stimulus Diffusion</a:t>
            </a:r>
            <a:endParaRPr lang="en-US" dirty="0"/>
          </a:p>
        </p:txBody>
      </p:sp>
      <p:sp>
        <p:nvSpPr>
          <p:cNvPr id="3" name="Content Placeholder 2"/>
          <p:cNvSpPr>
            <a:spLocks noGrp="1"/>
          </p:cNvSpPr>
          <p:nvPr>
            <p:ph idx="1"/>
          </p:nvPr>
        </p:nvSpPr>
        <p:spPr/>
        <p:txBody>
          <a:bodyPr>
            <a:normAutofit/>
          </a:bodyPr>
          <a:lstStyle/>
          <a:p>
            <a:r>
              <a:rPr lang="en-US" sz="3600" dirty="0" smtClean="0"/>
              <a:t>when something  is not readily adopted by a receiving population, but later on as the result of some sort of stimulus,  is adopted </a:t>
            </a:r>
            <a:endParaRPr lang="en-US" sz="3600" dirty="0"/>
          </a:p>
        </p:txBody>
      </p:sp>
    </p:spTree>
    <p:extLst>
      <p:ext uri="{BB962C8B-B14F-4D97-AF65-F5344CB8AC3E}">
        <p14:creationId xmlns:p14="http://schemas.microsoft.com/office/powerpoint/2010/main" val="95371197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Rock and Roll was considered “jungle music”</a:t>
            </a:r>
            <a:endParaRPr lang="en-US" dirty="0"/>
          </a:p>
        </p:txBody>
      </p:sp>
      <p:sp>
        <p:nvSpPr>
          <p:cNvPr id="3" name="Content Placeholder 2"/>
          <p:cNvSpPr>
            <a:spLocks noGrp="1"/>
          </p:cNvSpPr>
          <p:nvPr>
            <p:ph idx="1"/>
          </p:nvPr>
        </p:nvSpPr>
        <p:spPr/>
        <p:txBody>
          <a:bodyPr>
            <a:normAutofit/>
          </a:bodyPr>
          <a:lstStyle/>
          <a:p>
            <a:r>
              <a:rPr lang="en-US" sz="3200" dirty="0" smtClean="0"/>
              <a:t>It was made acceptable in the late 1950s by…</a:t>
            </a:r>
            <a:endParaRPr lang="en-US" sz="3200" dirty="0"/>
          </a:p>
        </p:txBody>
      </p:sp>
      <p:pic>
        <p:nvPicPr>
          <p:cNvPr id="4" name="Picture 2"/>
          <p:cNvPicPr>
            <a:picLocks noChangeAspect="1" noChangeArrowheads="1"/>
          </p:cNvPicPr>
          <p:nvPr/>
        </p:nvPicPr>
        <p:blipFill>
          <a:blip r:embed="rId2"/>
          <a:srcRect/>
          <a:stretch>
            <a:fillRect/>
          </a:stretch>
        </p:blipFill>
        <p:spPr bwMode="auto">
          <a:xfrm>
            <a:off x="2906486" y="2700338"/>
            <a:ext cx="3929063" cy="3929063"/>
          </a:xfrm>
          <a:prstGeom prst="rect">
            <a:avLst/>
          </a:prstGeom>
          <a:noFill/>
          <a:ln w="9525">
            <a:noFill/>
            <a:miter lim="800000"/>
            <a:headEnd/>
            <a:tailEnd/>
          </a:ln>
          <a:effectLst/>
        </p:spPr>
      </p:pic>
    </p:spTree>
    <p:extLst>
      <p:ext uri="{BB962C8B-B14F-4D97-AF65-F5344CB8AC3E}">
        <p14:creationId xmlns:p14="http://schemas.microsoft.com/office/powerpoint/2010/main" val="15631178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38200"/>
          </a:xfrm>
        </p:spPr>
        <p:txBody>
          <a:bodyPr/>
          <a:lstStyle/>
          <a:p>
            <a:r>
              <a:rPr lang="en-US" dirty="0" smtClean="0"/>
              <a:t>Acculturation</a:t>
            </a:r>
            <a:endParaRPr lang="en-US" dirty="0"/>
          </a:p>
        </p:txBody>
      </p:sp>
      <p:sp>
        <p:nvSpPr>
          <p:cNvPr id="3" name="Content Placeholder 2"/>
          <p:cNvSpPr>
            <a:spLocks noGrp="1"/>
          </p:cNvSpPr>
          <p:nvPr>
            <p:ph idx="1"/>
          </p:nvPr>
        </p:nvSpPr>
        <p:spPr>
          <a:xfrm>
            <a:off x="337457" y="1752600"/>
            <a:ext cx="8596231" cy="4495800"/>
          </a:xfrm>
        </p:spPr>
        <p:txBody>
          <a:bodyPr>
            <a:normAutofit/>
          </a:bodyPr>
          <a:lstStyle/>
          <a:p>
            <a:r>
              <a:rPr lang="en-US" sz="2800" dirty="0"/>
              <a:t>cultural modification of an individual, group, or people by adapting to or borrowing traits from another </a:t>
            </a:r>
            <a:r>
              <a:rPr lang="en-US" sz="2800" dirty="0" smtClean="0"/>
              <a:t>culture.</a:t>
            </a:r>
          </a:p>
          <a:p>
            <a:r>
              <a:rPr lang="en-US" sz="2800" dirty="0" smtClean="0"/>
              <a:t>IE: Eddie Murphy and </a:t>
            </a:r>
            <a:r>
              <a:rPr lang="en-US" sz="2800" dirty="0" err="1" smtClean="0"/>
              <a:t>Arsenio</a:t>
            </a:r>
            <a:r>
              <a:rPr lang="en-US" sz="2800" dirty="0" smtClean="0"/>
              <a:t> Hall’s characters in </a:t>
            </a:r>
            <a:r>
              <a:rPr lang="en-US" sz="2800" u="sng" dirty="0" smtClean="0"/>
              <a:t>Coming to America</a:t>
            </a:r>
            <a:r>
              <a:rPr lang="en-US" sz="2800" dirty="0" smtClean="0"/>
              <a:t> go through Acculturation.</a:t>
            </a:r>
            <a:endParaRPr lang="en-US" sz="2800" dirty="0"/>
          </a:p>
        </p:txBody>
      </p:sp>
      <p:pic>
        <p:nvPicPr>
          <p:cNvPr id="5" name="Picture 4"/>
          <p:cNvPicPr>
            <a:picLocks noChangeAspect="1"/>
          </p:cNvPicPr>
          <p:nvPr/>
        </p:nvPicPr>
        <p:blipFill>
          <a:blip r:embed="rId2"/>
          <a:stretch>
            <a:fillRect/>
          </a:stretch>
        </p:blipFill>
        <p:spPr>
          <a:xfrm>
            <a:off x="1" y="4554025"/>
            <a:ext cx="3069770" cy="2277758"/>
          </a:xfrm>
          <a:prstGeom prst="rect">
            <a:avLst/>
          </a:prstGeom>
        </p:spPr>
      </p:pic>
      <p:pic>
        <p:nvPicPr>
          <p:cNvPr id="6" name="Picture 5"/>
          <p:cNvPicPr>
            <a:picLocks noChangeAspect="1"/>
          </p:cNvPicPr>
          <p:nvPr/>
        </p:nvPicPr>
        <p:blipFill>
          <a:blip r:embed="rId3"/>
          <a:stretch>
            <a:fillRect/>
          </a:stretch>
        </p:blipFill>
        <p:spPr>
          <a:xfrm>
            <a:off x="4460692" y="4554024"/>
            <a:ext cx="3630872" cy="2303975"/>
          </a:xfrm>
          <a:prstGeom prst="rect">
            <a:avLst/>
          </a:prstGeom>
        </p:spPr>
      </p:pic>
    </p:spTree>
    <p:extLst>
      <p:ext uri="{BB962C8B-B14F-4D97-AF65-F5344CB8AC3E}">
        <p14:creationId xmlns:p14="http://schemas.microsoft.com/office/powerpoint/2010/main" val="28595596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Transnational Corporations</a:t>
            </a:r>
            <a:endParaRPr lang="en-US" dirty="0"/>
          </a:p>
        </p:txBody>
      </p:sp>
      <p:sp>
        <p:nvSpPr>
          <p:cNvPr id="5" name="Content Placeholder 4"/>
          <p:cNvSpPr>
            <a:spLocks noGrp="1"/>
          </p:cNvSpPr>
          <p:nvPr>
            <p:ph idx="1"/>
          </p:nvPr>
        </p:nvSpPr>
        <p:spPr>
          <a:xfrm>
            <a:off x="1371600" y="1967433"/>
            <a:ext cx="7562088" cy="1120689"/>
          </a:xfrm>
        </p:spPr>
        <p:txBody>
          <a:bodyPr/>
          <a:lstStyle/>
          <a:p>
            <a:r>
              <a:rPr lang="en-US" dirty="0" smtClean="0"/>
              <a:t>Are agents of globalization.</a:t>
            </a:r>
            <a:endParaRPr lang="en-US" dirty="0"/>
          </a:p>
        </p:txBody>
      </p:sp>
    </p:spTree>
    <p:extLst>
      <p:ext uri="{BB962C8B-B14F-4D97-AF65-F5344CB8AC3E}">
        <p14:creationId xmlns:p14="http://schemas.microsoft.com/office/powerpoint/2010/main" val="2264716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Vocabulary</a:t>
            </a:r>
            <a:endParaRPr lang="en-US" dirty="0"/>
          </a:p>
        </p:txBody>
      </p:sp>
      <p:sp>
        <p:nvSpPr>
          <p:cNvPr id="3" name="Content Placeholder 2"/>
          <p:cNvSpPr>
            <a:spLocks noGrp="1"/>
          </p:cNvSpPr>
          <p:nvPr>
            <p:ph idx="1"/>
          </p:nvPr>
        </p:nvSpPr>
        <p:spPr/>
        <p:txBody>
          <a:bodyPr>
            <a:normAutofit/>
          </a:bodyPr>
          <a:lstStyle/>
          <a:p>
            <a:r>
              <a:rPr lang="en-US" sz="2800" dirty="0" smtClean="0"/>
              <a:t>Polder - </a:t>
            </a:r>
            <a:r>
              <a:rPr lang="en-US" sz="2800" dirty="0"/>
              <a:t>a tract of low land (as in the Netherlands) reclaimed from a body of water (as the sea)</a:t>
            </a:r>
          </a:p>
        </p:txBody>
      </p:sp>
      <p:pic>
        <p:nvPicPr>
          <p:cNvPr id="4" name="Picture 3"/>
          <p:cNvPicPr>
            <a:picLocks noChangeAspect="1"/>
          </p:cNvPicPr>
          <p:nvPr/>
        </p:nvPicPr>
        <p:blipFill>
          <a:blip r:embed="rId2"/>
          <a:stretch>
            <a:fillRect/>
          </a:stretch>
        </p:blipFill>
        <p:spPr>
          <a:xfrm>
            <a:off x="3581400" y="3089264"/>
            <a:ext cx="5562600" cy="3788582"/>
          </a:xfrm>
          <a:prstGeom prst="rect">
            <a:avLst/>
          </a:prstGeom>
        </p:spPr>
      </p:pic>
    </p:spTree>
    <p:extLst>
      <p:ext uri="{BB962C8B-B14F-4D97-AF65-F5344CB8AC3E}">
        <p14:creationId xmlns:p14="http://schemas.microsoft.com/office/powerpoint/2010/main" val="40003985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 trans-national corporations keep their corporate headquarters?</a:t>
            </a:r>
            <a:endParaRPr lang="en-US" dirty="0"/>
          </a:p>
        </p:txBody>
      </p:sp>
      <p:sp>
        <p:nvSpPr>
          <p:cNvPr id="3" name="Content Placeholder 2"/>
          <p:cNvSpPr>
            <a:spLocks noGrp="1"/>
          </p:cNvSpPr>
          <p:nvPr>
            <p:ph idx="1"/>
          </p:nvPr>
        </p:nvSpPr>
        <p:spPr>
          <a:xfrm>
            <a:off x="1066800" y="1905000"/>
            <a:ext cx="7866888" cy="4800600"/>
          </a:xfrm>
        </p:spPr>
        <p:txBody>
          <a:bodyPr/>
          <a:lstStyle/>
          <a:p>
            <a:endParaRPr lang="en-US" dirty="0"/>
          </a:p>
        </p:txBody>
      </p:sp>
    </p:spTree>
    <p:extLst>
      <p:ext uri="{BB962C8B-B14F-4D97-AF65-F5344CB8AC3E}">
        <p14:creationId xmlns:p14="http://schemas.microsoft.com/office/powerpoint/2010/main" val="32910867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Transnational Corporations</a:t>
            </a:r>
            <a:endParaRPr lang="en-US" dirty="0"/>
          </a:p>
        </p:txBody>
      </p:sp>
      <p:sp>
        <p:nvSpPr>
          <p:cNvPr id="3" name="Content Placeholder 2"/>
          <p:cNvSpPr>
            <a:spLocks noGrp="1"/>
          </p:cNvSpPr>
          <p:nvPr>
            <p:ph idx="1"/>
          </p:nvPr>
        </p:nvSpPr>
        <p:spPr/>
        <p:txBody>
          <a:bodyPr>
            <a:normAutofit/>
          </a:bodyPr>
          <a:lstStyle/>
          <a:p>
            <a:r>
              <a:rPr lang="en-US" sz="3200" dirty="0" smtClean="0"/>
              <a:t>173 of the top 250 multi-national corporations keep their head offices in either North America or Western Europe.</a:t>
            </a:r>
          </a:p>
          <a:p>
            <a:r>
              <a:rPr lang="en-US" sz="3200" dirty="0" smtClean="0"/>
              <a:t>68 head offices alone are in New York, London, Paris,</a:t>
            </a:r>
            <a:r>
              <a:rPr lang="en-US" sz="3200" dirty="0"/>
              <a:t> </a:t>
            </a:r>
            <a:r>
              <a:rPr lang="en-US" sz="3200" dirty="0" smtClean="0"/>
              <a:t>Tokyo, Beijing and Moscow.</a:t>
            </a:r>
            <a:endParaRPr lang="en-US" sz="3200" dirty="0"/>
          </a:p>
        </p:txBody>
      </p:sp>
    </p:spTree>
    <p:extLst>
      <p:ext uri="{BB962C8B-B14F-4D97-AF65-F5344CB8AC3E}">
        <p14:creationId xmlns:p14="http://schemas.microsoft.com/office/powerpoint/2010/main" val="25513492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Core-Periphery Model</a:t>
            </a:r>
            <a:endParaRPr lang="en-US" dirty="0"/>
          </a:p>
        </p:txBody>
      </p:sp>
      <p:sp>
        <p:nvSpPr>
          <p:cNvPr id="3" name="Content Placeholder 2"/>
          <p:cNvSpPr>
            <a:spLocks noGrp="1"/>
          </p:cNvSpPr>
          <p:nvPr>
            <p:ph idx="1"/>
          </p:nvPr>
        </p:nvSpPr>
        <p:spPr/>
        <p:txBody>
          <a:bodyPr>
            <a:normAutofit/>
          </a:bodyPr>
          <a:lstStyle/>
          <a:p>
            <a:r>
              <a:rPr lang="en-US" sz="3200" dirty="0"/>
              <a:t>The basic principle of the 'Core-Periphery' theory is that as general prosperity grows worldwide, the majority of that growth is enjoyed by a 'core' region of wealthy countries despite being severely outnumbered in population by those in a 'periphery' that are ignored.</a:t>
            </a:r>
          </a:p>
        </p:txBody>
      </p:sp>
    </p:spTree>
    <p:extLst>
      <p:ext uri="{BB962C8B-B14F-4D97-AF65-F5344CB8AC3E}">
        <p14:creationId xmlns:p14="http://schemas.microsoft.com/office/powerpoint/2010/main" val="4171572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Core</a:t>
            </a:r>
            <a:endParaRPr lang="en-US" dirty="0"/>
          </a:p>
        </p:txBody>
      </p:sp>
      <p:sp>
        <p:nvSpPr>
          <p:cNvPr id="3" name="Content Placeholder 2"/>
          <p:cNvSpPr>
            <a:spLocks noGrp="1"/>
          </p:cNvSpPr>
          <p:nvPr>
            <p:ph idx="1"/>
          </p:nvPr>
        </p:nvSpPr>
        <p:spPr/>
        <p:txBody>
          <a:bodyPr>
            <a:normAutofit/>
          </a:bodyPr>
          <a:lstStyle/>
          <a:p>
            <a:r>
              <a:rPr lang="en-US" sz="3200" dirty="0"/>
              <a:t>The 'core' consists of Europe (excluding Russia, Ukraine, and Belarus) , the United States, Canada, Australia, New Zealand, Japan, South Korea, and Israel. Within this region is where most of the positive characteristics of globalization typically </a:t>
            </a:r>
            <a:r>
              <a:rPr lang="en-US" sz="3200" dirty="0" smtClean="0"/>
              <a:t>occur.</a:t>
            </a:r>
            <a:endParaRPr lang="en-US" sz="3200" dirty="0"/>
          </a:p>
        </p:txBody>
      </p:sp>
    </p:spTree>
    <p:extLst>
      <p:ext uri="{BB962C8B-B14F-4D97-AF65-F5344CB8AC3E}">
        <p14:creationId xmlns:p14="http://schemas.microsoft.com/office/powerpoint/2010/main" val="2139550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583488" cy="635500"/>
          </a:xfrm>
        </p:spPr>
        <p:txBody>
          <a:bodyPr>
            <a:normAutofit fontScale="90000"/>
          </a:bodyPr>
          <a:lstStyle/>
          <a:p>
            <a:r>
              <a:rPr lang="en-US" dirty="0" smtClean="0"/>
              <a:t>Core-Periphery Model</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200400" y="1142999"/>
            <a:ext cx="5943600" cy="5667491"/>
          </a:xfrm>
          <a:prstGeom prst="rect">
            <a:avLst/>
          </a:prstGeom>
        </p:spPr>
      </p:pic>
    </p:spTree>
    <p:extLst>
      <p:ext uri="{BB962C8B-B14F-4D97-AF65-F5344CB8AC3E}">
        <p14:creationId xmlns:p14="http://schemas.microsoft.com/office/powerpoint/2010/main" val="22946494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47</TotalTime>
  <Words>1118</Words>
  <Application>Microsoft Macintosh PowerPoint</Application>
  <PresentationFormat>On-screen Show (4:3)</PresentationFormat>
  <Paragraphs>109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Pixel</vt:lpstr>
      <vt:lpstr>AIM: Why are geographers concerned with scale and connectedness?</vt:lpstr>
      <vt:lpstr>Globalization</vt:lpstr>
      <vt:lpstr>Globalization makes places look the same.</vt:lpstr>
      <vt:lpstr>Transnational Corporations</vt:lpstr>
      <vt:lpstr>Where do trans-national corporations keep their corporate headquarters?</vt:lpstr>
      <vt:lpstr>Transnational Corporations</vt:lpstr>
      <vt:lpstr>Core-Periphery Model</vt:lpstr>
      <vt:lpstr>The Core</vt:lpstr>
      <vt:lpstr>Core-Periphery Model</vt:lpstr>
      <vt:lpstr>How has modern technology played a role in globalization?</vt:lpstr>
      <vt:lpstr>In what ways is globalization of culture manifest in the landscape?</vt:lpstr>
      <vt:lpstr>In what ways has the communication revolution played a role in globalization?</vt:lpstr>
      <vt:lpstr>Not everyone embraces globalization.</vt:lpstr>
      <vt:lpstr>PowerPoint Presentation</vt:lpstr>
      <vt:lpstr>Back to scale.</vt:lpstr>
      <vt:lpstr>Scale relates to region.</vt:lpstr>
      <vt:lpstr>Where does your neighborhood fit?</vt:lpstr>
      <vt:lpstr>AIM: How does connectedness influence diffusion? </vt:lpstr>
      <vt:lpstr>Scale</vt:lpstr>
      <vt:lpstr>Perceptual Regions</vt:lpstr>
      <vt:lpstr>Perceptual Regions of North America</vt:lpstr>
      <vt:lpstr>The toponyms of regions give away the region.</vt:lpstr>
      <vt:lpstr>Connectedness</vt:lpstr>
      <vt:lpstr>Vocabulary</vt:lpstr>
      <vt:lpstr>Space-Time Compression</vt:lpstr>
      <vt:lpstr>Some things “retard” interaction</vt:lpstr>
      <vt:lpstr>Distance-Decay</vt:lpstr>
      <vt:lpstr>Space Time Compression</vt:lpstr>
      <vt:lpstr>Cultural Diffusion</vt:lpstr>
      <vt:lpstr>Diffusion</vt:lpstr>
      <vt:lpstr>There are two major types of diffusion;</vt:lpstr>
      <vt:lpstr>Relocation Diffusion</vt:lpstr>
      <vt:lpstr>Expansion Diffusion</vt:lpstr>
      <vt:lpstr>Hierarchical Diffusion</vt:lpstr>
      <vt:lpstr>Contagious Diffusion</vt:lpstr>
      <vt:lpstr>Past Fads</vt:lpstr>
      <vt:lpstr>Stimulus Diffusion</vt:lpstr>
      <vt:lpstr>Rock and Roll was considered “jungle music”</vt:lpstr>
      <vt:lpstr>Acculturation</vt:lpstr>
      <vt:lpstr>Useful Vocabulary</vt:lpstr>
    </vt:vector>
  </TitlesOfParts>
  <Company>Brooklyn Technical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Why are geographers concerned with scale and connectedness?</dc:title>
  <dc:creator>Joshua Fine</dc:creator>
  <cp:lastModifiedBy>Joshua Fine</cp:lastModifiedBy>
  <cp:revision>10</cp:revision>
  <dcterms:created xsi:type="dcterms:W3CDTF">2015-10-06T02:21:13Z</dcterms:created>
  <dcterms:modified xsi:type="dcterms:W3CDTF">2017-10-04T16:24:33Z</dcterms:modified>
</cp:coreProperties>
</file>