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311" r:id="rId7"/>
    <p:sldId id="267" r:id="rId8"/>
    <p:sldId id="268" r:id="rId9"/>
    <p:sldId id="269" r:id="rId10"/>
    <p:sldId id="261" r:id="rId11"/>
    <p:sldId id="262" r:id="rId12"/>
    <p:sldId id="263" r:id="rId13"/>
    <p:sldId id="264" r:id="rId14"/>
    <p:sldId id="328" r:id="rId15"/>
    <p:sldId id="265" r:id="rId16"/>
    <p:sldId id="266" r:id="rId17"/>
    <p:sldId id="270" r:id="rId18"/>
    <p:sldId id="271" r:id="rId19"/>
    <p:sldId id="272" r:id="rId20"/>
    <p:sldId id="273" r:id="rId21"/>
    <p:sldId id="274" r:id="rId22"/>
    <p:sldId id="333" r:id="rId23"/>
    <p:sldId id="275" r:id="rId24"/>
    <p:sldId id="276" r:id="rId25"/>
    <p:sldId id="277" r:id="rId26"/>
    <p:sldId id="278" r:id="rId27"/>
    <p:sldId id="279" r:id="rId28"/>
    <p:sldId id="280" r:id="rId29"/>
    <p:sldId id="330" r:id="rId30"/>
    <p:sldId id="281" r:id="rId31"/>
    <p:sldId id="282" r:id="rId32"/>
    <p:sldId id="285" r:id="rId33"/>
    <p:sldId id="286" r:id="rId34"/>
    <p:sldId id="287" r:id="rId35"/>
    <p:sldId id="288" r:id="rId36"/>
    <p:sldId id="289" r:id="rId37"/>
    <p:sldId id="290" r:id="rId38"/>
    <p:sldId id="318" r:id="rId39"/>
    <p:sldId id="319" r:id="rId40"/>
    <p:sldId id="284" r:id="rId41"/>
    <p:sldId id="320" r:id="rId42"/>
    <p:sldId id="323" r:id="rId43"/>
    <p:sldId id="324" r:id="rId44"/>
    <p:sldId id="316" r:id="rId45"/>
    <p:sldId id="317" r:id="rId46"/>
    <p:sldId id="309" r:id="rId47"/>
    <p:sldId id="283" r:id="rId48"/>
    <p:sldId id="295" r:id="rId49"/>
    <p:sldId id="294" r:id="rId50"/>
    <p:sldId id="300" r:id="rId51"/>
    <p:sldId id="308" r:id="rId52"/>
    <p:sldId id="296" r:id="rId53"/>
    <p:sldId id="322" r:id="rId54"/>
    <p:sldId id="321" r:id="rId55"/>
    <p:sldId id="297" r:id="rId56"/>
    <p:sldId id="310" r:id="rId57"/>
    <p:sldId id="312" r:id="rId58"/>
    <p:sldId id="313" r:id="rId59"/>
    <p:sldId id="331" r:id="rId60"/>
    <p:sldId id="332" r:id="rId61"/>
    <p:sldId id="314" r:id="rId62"/>
    <p:sldId id="315" r:id="rId63"/>
    <p:sldId id="298" r:id="rId64"/>
    <p:sldId id="299" r:id="rId65"/>
    <p:sldId id="325" r:id="rId66"/>
    <p:sldId id="326" r:id="rId67"/>
    <p:sldId id="327" r:id="rId68"/>
    <p:sldId id="301" r:id="rId69"/>
    <p:sldId id="302" r:id="rId70"/>
    <p:sldId id="303" r:id="rId71"/>
    <p:sldId id="304" r:id="rId72"/>
    <p:sldId id="305" r:id="rId73"/>
    <p:sldId id="307"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2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14BF3-50A3-FD42-B30F-01B6736E6563}"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57560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14BF3-50A3-FD42-B30F-01B6736E6563}"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316359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14BF3-50A3-FD42-B30F-01B6736E6563}"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339681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14BF3-50A3-FD42-B30F-01B6736E6563}"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190715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14BF3-50A3-FD42-B30F-01B6736E6563}" type="datetimeFigureOut">
              <a:rPr lang="en-US" smtClean="0"/>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140065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14BF3-50A3-FD42-B30F-01B6736E6563}" type="datetimeFigureOut">
              <a:rPr lang="en-US" smtClean="0"/>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197277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14BF3-50A3-FD42-B30F-01B6736E6563}" type="datetimeFigureOut">
              <a:rPr lang="en-US" smtClean="0"/>
              <a:t>4/16/19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199349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14BF3-50A3-FD42-B30F-01B6736E6563}" type="datetimeFigureOut">
              <a:rPr lang="en-US" smtClean="0"/>
              <a:t>4/16/19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228790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14BF3-50A3-FD42-B30F-01B6736E6563}" type="datetimeFigureOut">
              <a:rPr lang="en-US" smtClean="0"/>
              <a:t>4/16/19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95894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14BF3-50A3-FD42-B30F-01B6736E6563}" type="datetimeFigureOut">
              <a:rPr lang="en-US" smtClean="0"/>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342159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14BF3-50A3-FD42-B30F-01B6736E6563}" type="datetimeFigureOut">
              <a:rPr lang="en-US" smtClean="0"/>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2EDA4-D8D2-8746-BD90-8562CBA34EF9}" type="slidenum">
              <a:rPr lang="en-US" smtClean="0"/>
              <a:t>‹#›</a:t>
            </a:fld>
            <a:endParaRPr lang="en-US"/>
          </a:p>
        </p:txBody>
      </p:sp>
    </p:spTree>
    <p:extLst>
      <p:ext uri="{BB962C8B-B14F-4D97-AF65-F5344CB8AC3E}">
        <p14:creationId xmlns:p14="http://schemas.microsoft.com/office/powerpoint/2010/main" val="2286500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14BF3-50A3-FD42-B30F-01B6736E6563}" type="datetimeFigureOut">
              <a:rPr lang="en-US" smtClean="0"/>
              <a:t>4/16/19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2EDA4-D8D2-8746-BD90-8562CBA34EF9}" type="slidenum">
              <a:rPr lang="en-US" smtClean="0"/>
              <a:t>‹#›</a:t>
            </a:fld>
            <a:endParaRPr lang="en-US"/>
          </a:p>
        </p:txBody>
      </p:sp>
    </p:spTree>
    <p:extLst>
      <p:ext uri="{BB962C8B-B14F-4D97-AF65-F5344CB8AC3E}">
        <p14:creationId xmlns:p14="http://schemas.microsoft.com/office/powerpoint/2010/main" val="339798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Model and Theory </a:t>
            </a:r>
            <a:r>
              <a:rPr lang="en-US" dirty="0" smtClean="0"/>
              <a:t>Review</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987170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8656"/>
          </a:xfrm>
        </p:spPr>
        <p:txBody>
          <a:bodyPr>
            <a:normAutofit fontScale="90000"/>
          </a:bodyPr>
          <a:lstStyle/>
          <a:p>
            <a:r>
              <a:rPr lang="cs-CZ" dirty="0" err="1" smtClean="0"/>
              <a:t>Gravity</a:t>
            </a:r>
            <a:r>
              <a:rPr lang="cs-CZ" dirty="0" smtClean="0"/>
              <a:t> Model </a:t>
            </a:r>
            <a:br>
              <a:rPr lang="cs-CZ" dirty="0" smtClean="0"/>
            </a:br>
            <a:endParaRPr lang="en-US" dirty="0"/>
          </a:p>
        </p:txBody>
      </p:sp>
      <p:pic>
        <p:nvPicPr>
          <p:cNvPr id="6" name="Picture 5"/>
          <p:cNvPicPr>
            <a:picLocks noChangeAspect="1"/>
          </p:cNvPicPr>
          <p:nvPr/>
        </p:nvPicPr>
        <p:blipFill>
          <a:blip r:embed="rId2"/>
          <a:stretch>
            <a:fillRect/>
          </a:stretch>
        </p:blipFill>
        <p:spPr>
          <a:xfrm>
            <a:off x="1327333" y="1379262"/>
            <a:ext cx="7816667" cy="5114097"/>
          </a:xfrm>
          <a:prstGeom prst="rect">
            <a:avLst/>
          </a:prstGeom>
        </p:spPr>
      </p:pic>
      <p:pic>
        <p:nvPicPr>
          <p:cNvPr id="7" name="Picture 6"/>
          <p:cNvPicPr>
            <a:picLocks noChangeAspect="1"/>
          </p:cNvPicPr>
          <p:nvPr/>
        </p:nvPicPr>
        <p:blipFill>
          <a:blip r:embed="rId3"/>
          <a:stretch>
            <a:fillRect/>
          </a:stretch>
        </p:blipFill>
        <p:spPr>
          <a:xfrm>
            <a:off x="0" y="74294"/>
            <a:ext cx="2452267" cy="1539540"/>
          </a:xfrm>
          <a:prstGeom prst="rect">
            <a:avLst/>
          </a:prstGeom>
        </p:spPr>
      </p:pic>
    </p:spTree>
    <p:extLst>
      <p:ext uri="{BB962C8B-B14F-4D97-AF65-F5344CB8AC3E}">
        <p14:creationId xmlns:p14="http://schemas.microsoft.com/office/powerpoint/2010/main" val="22857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Distance Decay Model</a:t>
            </a:r>
            <a:endParaRPr lang="en-US" dirty="0"/>
          </a:p>
        </p:txBody>
      </p:sp>
      <p:pic>
        <p:nvPicPr>
          <p:cNvPr id="7" name="Content Placeholder 6"/>
          <p:cNvPicPr>
            <a:picLocks noGrp="1" noChangeAspect="1"/>
          </p:cNvPicPr>
          <p:nvPr>
            <p:ph sz="half" idx="1"/>
          </p:nvPr>
        </p:nvPicPr>
        <p:blipFill>
          <a:blip r:embed="rId2"/>
          <a:srcRect l="4701" r="4701"/>
          <a:stretch>
            <a:fillRect/>
          </a:stretch>
        </p:blipFill>
        <p:spPr>
          <a:xfrm>
            <a:off x="0" y="1417638"/>
            <a:ext cx="4038600" cy="4525963"/>
          </a:xfrm>
        </p:spPr>
      </p:pic>
      <p:pic>
        <p:nvPicPr>
          <p:cNvPr id="8" name="Picture 7"/>
          <p:cNvPicPr>
            <a:picLocks noChangeAspect="1"/>
          </p:cNvPicPr>
          <p:nvPr/>
        </p:nvPicPr>
        <p:blipFill>
          <a:blip r:embed="rId3"/>
          <a:stretch>
            <a:fillRect/>
          </a:stretch>
        </p:blipFill>
        <p:spPr>
          <a:xfrm>
            <a:off x="4051300" y="1598021"/>
            <a:ext cx="5092700" cy="4641500"/>
          </a:xfrm>
          <a:prstGeom prst="rect">
            <a:avLst/>
          </a:prstGeom>
        </p:spPr>
      </p:pic>
    </p:spTree>
    <p:extLst>
      <p:ext uri="{BB962C8B-B14F-4D97-AF65-F5344CB8AC3E}">
        <p14:creationId xmlns:p14="http://schemas.microsoft.com/office/powerpoint/2010/main" val="62545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Heartland Theory</a:t>
            </a:r>
            <a:endParaRPr lang="en-US" dirty="0"/>
          </a:p>
        </p:txBody>
      </p:sp>
      <p:sp>
        <p:nvSpPr>
          <p:cNvPr id="7" name="Content Placeholder 6"/>
          <p:cNvSpPr>
            <a:spLocks noGrp="1"/>
          </p:cNvSpPr>
          <p:nvPr>
            <p:ph idx="1"/>
          </p:nvPr>
        </p:nvSpPr>
        <p:spPr>
          <a:xfrm>
            <a:off x="0" y="1600200"/>
            <a:ext cx="9144000" cy="5257800"/>
          </a:xfrm>
        </p:spPr>
        <p:txBody>
          <a:bodyPr>
            <a:normAutofit fontScale="92500" lnSpcReduction="10000"/>
          </a:bodyPr>
          <a:lstStyle/>
          <a:p>
            <a:pPr marL="0" indent="0">
              <a:buNone/>
            </a:pPr>
            <a:r>
              <a:rPr lang="en-US" dirty="0" smtClean="0"/>
              <a:t>-This theory was developed in 1904 by </a:t>
            </a:r>
            <a:r>
              <a:rPr lang="en-US" dirty="0" err="1" smtClean="0"/>
              <a:t>Halford</a:t>
            </a:r>
            <a:r>
              <a:rPr lang="en-US" dirty="0" smtClean="0"/>
              <a:t> J </a:t>
            </a:r>
            <a:r>
              <a:rPr lang="en-US" dirty="0" err="1" smtClean="0"/>
              <a:t>MacKinder</a:t>
            </a:r>
            <a:r>
              <a:rPr lang="en-US" dirty="0" smtClean="0"/>
              <a:t>.</a:t>
            </a:r>
          </a:p>
          <a:p>
            <a:pPr marL="0" indent="0">
              <a:buNone/>
            </a:pPr>
            <a:r>
              <a:rPr lang="en-US" dirty="0" smtClean="0"/>
              <a:t>-His geopolitical theory argued that political power depended on geographical location. More specifically, his theory can be explained with the following sequence:</a:t>
            </a:r>
          </a:p>
          <a:p>
            <a:pPr marL="0" indent="0">
              <a:buNone/>
            </a:pPr>
            <a:r>
              <a:rPr lang="en-US" dirty="0" smtClean="0"/>
              <a:t>-1) He who rules inland Europe ( “Heartland) </a:t>
            </a:r>
            <a:r>
              <a:rPr lang="en-US" dirty="0" err="1" smtClean="0"/>
              <a:t>à</a:t>
            </a:r>
            <a:r>
              <a:rPr lang="en-US" dirty="0" smtClean="0"/>
              <a:t> rules Eastern Europe</a:t>
            </a:r>
          </a:p>
          <a:p>
            <a:pPr marL="0" indent="0">
              <a:buNone/>
            </a:pPr>
            <a:r>
              <a:rPr lang="en-US" dirty="0" smtClean="0"/>
              <a:t>-2) He who rules inland Europe ( “Heartland”) </a:t>
            </a:r>
            <a:r>
              <a:rPr lang="en-US" dirty="0" err="1" smtClean="0"/>
              <a:t>à</a:t>
            </a:r>
            <a:r>
              <a:rPr lang="en-US" dirty="0" smtClean="0"/>
              <a:t> rules Europe, Asia, and Africa ( “World Island”)</a:t>
            </a:r>
          </a:p>
          <a:p>
            <a:pPr marL="0" indent="0">
              <a:buNone/>
            </a:pPr>
            <a:r>
              <a:rPr lang="en-US" dirty="0" smtClean="0"/>
              <a:t>-3) He who rules Europe, Asia, Africa ( “World Island”) </a:t>
            </a:r>
            <a:r>
              <a:rPr lang="en-US" dirty="0" err="1" smtClean="0"/>
              <a:t>à</a:t>
            </a:r>
            <a:r>
              <a:rPr lang="en-US" dirty="0" smtClean="0"/>
              <a:t> rules the World ( “World Domination”)</a:t>
            </a:r>
            <a:endParaRPr lang="en-US" dirty="0"/>
          </a:p>
        </p:txBody>
      </p:sp>
    </p:spTree>
    <p:extLst>
      <p:ext uri="{BB962C8B-B14F-4D97-AF65-F5344CB8AC3E}">
        <p14:creationId xmlns:p14="http://schemas.microsoft.com/office/powerpoint/2010/main" val="412393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Rimland</a:t>
            </a:r>
            <a:r>
              <a:rPr lang="en-US" dirty="0" smtClean="0"/>
              <a:t> Theory </a:t>
            </a:r>
            <a:r>
              <a:rPr lang="es-ES_tradnl" dirty="0" err="1" smtClean="0"/>
              <a:t>by</a:t>
            </a:r>
            <a:r>
              <a:rPr lang="es-ES_tradnl" dirty="0" smtClean="0"/>
              <a:t> Nicholas John </a:t>
            </a:r>
            <a:r>
              <a:rPr lang="es-ES_tradnl" dirty="0" err="1" smtClean="0"/>
              <a:t>Spykman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err="1" smtClean="0"/>
              <a:t>Spykman</a:t>
            </a:r>
            <a:r>
              <a:rPr lang="en-US" dirty="0" smtClean="0"/>
              <a:t> thought </a:t>
            </a:r>
            <a:r>
              <a:rPr lang="en-US" dirty="0" err="1" smtClean="0"/>
              <a:t>Rimland</a:t>
            </a:r>
            <a:r>
              <a:rPr lang="en-US" dirty="0" smtClean="0"/>
              <a:t>, the strip of coastal land that encircles Eurasia, is more important than the central Asian zone (the so-called Heartland) for the control of the Eurasian continent. </a:t>
            </a:r>
            <a:r>
              <a:rPr lang="en-US" dirty="0" err="1" smtClean="0"/>
              <a:t>Spykman's</a:t>
            </a:r>
            <a:r>
              <a:rPr lang="en-US" dirty="0" smtClean="0"/>
              <a:t> vision is at the base of the "containment politics" put into effect by the United States in its relation/position to the Soviet Union during the post-war period.</a:t>
            </a:r>
          </a:p>
          <a:p>
            <a:r>
              <a:rPr lang="en-US" dirty="0" smtClean="0"/>
              <a:t>According to him, "who controls the </a:t>
            </a:r>
            <a:r>
              <a:rPr lang="en-US" dirty="0" err="1" smtClean="0"/>
              <a:t>Rimland</a:t>
            </a:r>
            <a:r>
              <a:rPr lang="en-US" dirty="0" smtClean="0"/>
              <a:t> rules Eurasia, Who rules Eurasia contents destinies of the world."</a:t>
            </a:r>
          </a:p>
          <a:p>
            <a:pPr marL="0" indent="0">
              <a:buNone/>
            </a:pPr>
            <a:endParaRPr lang="en-US" dirty="0"/>
          </a:p>
        </p:txBody>
      </p:sp>
    </p:spTree>
    <p:extLst>
      <p:ext uri="{BB962C8B-B14F-4D97-AF65-F5344CB8AC3E}">
        <p14:creationId xmlns:p14="http://schemas.microsoft.com/office/powerpoint/2010/main" val="127130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Domino Theory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domino theory was a foreign policy theory during the 1950s to 1980s, promoted at times by the government of the United States, that speculated that if one land in a region came under the influence of communism, then the surrounding countries would follow in a domino effect. The domino effect suggests that some change, small in itself, will cause a similar change nearby, which then will cause another similar change, and so on in linear sequence, by analogy to a falling row of dominoes standing on end.</a:t>
            </a:r>
          </a:p>
          <a:p>
            <a:r>
              <a:rPr lang="en-US" dirty="0" smtClean="0"/>
              <a:t>Led to the development of Vietnam as a </a:t>
            </a:r>
            <a:r>
              <a:rPr lang="en-US" dirty="0" err="1" smtClean="0"/>
              <a:t>shatterbelt</a:t>
            </a:r>
            <a:r>
              <a:rPr lang="en-US" dirty="0" smtClean="0"/>
              <a:t> between the United States and the Soviet Union.</a:t>
            </a:r>
            <a:endParaRPr lang="en-US" dirty="0"/>
          </a:p>
        </p:txBody>
      </p:sp>
    </p:spTree>
    <p:extLst>
      <p:ext uri="{BB962C8B-B14F-4D97-AF65-F5344CB8AC3E}">
        <p14:creationId xmlns:p14="http://schemas.microsoft.com/office/powerpoint/2010/main" val="14066612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Heartland vs. </a:t>
            </a:r>
            <a:r>
              <a:rPr lang="en-US" dirty="0" err="1" smtClean="0"/>
              <a:t>Rimland</a:t>
            </a:r>
            <a:endParaRPr lang="en-US" dirty="0"/>
          </a:p>
        </p:txBody>
      </p:sp>
      <p:pic>
        <p:nvPicPr>
          <p:cNvPr id="6" name="Picture 5"/>
          <p:cNvPicPr>
            <a:picLocks noChangeAspect="1"/>
          </p:cNvPicPr>
          <p:nvPr/>
        </p:nvPicPr>
        <p:blipFill>
          <a:blip r:embed="rId2"/>
          <a:stretch>
            <a:fillRect/>
          </a:stretch>
        </p:blipFill>
        <p:spPr>
          <a:xfrm>
            <a:off x="457199" y="1879600"/>
            <a:ext cx="7884887" cy="4766238"/>
          </a:xfrm>
          <a:prstGeom prst="rect">
            <a:avLst/>
          </a:prstGeom>
        </p:spPr>
      </p:pic>
    </p:spTree>
    <p:extLst>
      <p:ext uri="{BB962C8B-B14F-4D97-AF65-F5344CB8AC3E}">
        <p14:creationId xmlns:p14="http://schemas.microsoft.com/office/powerpoint/2010/main" val="353961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Hearths</a:t>
            </a:r>
            <a:endParaRPr lang="en-US" dirty="0"/>
          </a:p>
        </p:txBody>
      </p:sp>
      <p:pic>
        <p:nvPicPr>
          <p:cNvPr id="4" name="Picture 3"/>
          <p:cNvPicPr>
            <a:picLocks noChangeAspect="1"/>
          </p:cNvPicPr>
          <p:nvPr/>
        </p:nvPicPr>
        <p:blipFill>
          <a:blip r:embed="rId2"/>
          <a:stretch>
            <a:fillRect/>
          </a:stretch>
        </p:blipFill>
        <p:spPr>
          <a:xfrm>
            <a:off x="419100" y="1472308"/>
            <a:ext cx="8293100" cy="4191000"/>
          </a:xfrm>
          <a:prstGeom prst="rect">
            <a:avLst/>
          </a:prstGeom>
        </p:spPr>
      </p:pic>
    </p:spTree>
    <p:extLst>
      <p:ext uri="{BB962C8B-B14F-4D97-AF65-F5344CB8AC3E}">
        <p14:creationId xmlns:p14="http://schemas.microsoft.com/office/powerpoint/2010/main" val="287146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Hearths</a:t>
            </a:r>
            <a:endParaRPr lang="en-US" dirty="0"/>
          </a:p>
        </p:txBody>
      </p:sp>
      <p:pic>
        <p:nvPicPr>
          <p:cNvPr id="4" name="Picture 3"/>
          <p:cNvPicPr>
            <a:picLocks noChangeAspect="1"/>
          </p:cNvPicPr>
          <p:nvPr/>
        </p:nvPicPr>
        <p:blipFill>
          <a:blip r:embed="rId2"/>
          <a:stretch>
            <a:fillRect/>
          </a:stretch>
        </p:blipFill>
        <p:spPr>
          <a:xfrm>
            <a:off x="322818" y="1142999"/>
            <a:ext cx="8363982" cy="5499395"/>
          </a:xfrm>
          <a:prstGeom prst="rect">
            <a:avLst/>
          </a:prstGeom>
        </p:spPr>
      </p:pic>
    </p:spTree>
    <p:extLst>
      <p:ext uri="{BB962C8B-B14F-4D97-AF65-F5344CB8AC3E}">
        <p14:creationId xmlns:p14="http://schemas.microsoft.com/office/powerpoint/2010/main" val="115489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Animals – Many animals were first domesticated in Mesopotamia and Egypt</a:t>
            </a:r>
            <a:endParaRPr lang="en-US" dirty="0"/>
          </a:p>
        </p:txBody>
      </p:sp>
      <p:pic>
        <p:nvPicPr>
          <p:cNvPr id="4" name="Picture 3"/>
          <p:cNvPicPr>
            <a:picLocks noChangeAspect="1"/>
          </p:cNvPicPr>
          <p:nvPr/>
        </p:nvPicPr>
        <p:blipFill>
          <a:blip r:embed="rId2"/>
          <a:stretch>
            <a:fillRect/>
          </a:stretch>
        </p:blipFill>
        <p:spPr>
          <a:xfrm>
            <a:off x="741838" y="1995522"/>
            <a:ext cx="7293716" cy="4862478"/>
          </a:xfrm>
          <a:prstGeom prst="rect">
            <a:avLst/>
          </a:prstGeom>
        </p:spPr>
      </p:pic>
    </p:spTree>
    <p:extLst>
      <p:ext uri="{BB962C8B-B14F-4D97-AF65-F5344CB8AC3E}">
        <p14:creationId xmlns:p14="http://schemas.microsoft.com/office/powerpoint/2010/main" val="169895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Revolutions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1</a:t>
            </a:r>
            <a:r>
              <a:rPr lang="en-US" b="1" baseline="30000" dirty="0" smtClean="0"/>
              <a:t>st</a:t>
            </a:r>
            <a:r>
              <a:rPr lang="en-US" b="1" dirty="0" smtClean="0"/>
              <a:t> Agricultural Revolution</a:t>
            </a:r>
            <a:r>
              <a:rPr lang="en-US" dirty="0" smtClean="0"/>
              <a:t> – Neolithic Revolution (12000BCE-4000BCE) roughly – domestication of plants and animals</a:t>
            </a:r>
          </a:p>
          <a:p>
            <a:r>
              <a:rPr lang="en-US" b="1" dirty="0" smtClean="0"/>
              <a:t>2</a:t>
            </a:r>
            <a:r>
              <a:rPr lang="en-US" b="1" baseline="30000" dirty="0" smtClean="0"/>
              <a:t>nd</a:t>
            </a:r>
            <a:r>
              <a:rPr lang="en-US" b="1" dirty="0" smtClean="0"/>
              <a:t> Agricultural Revolution</a:t>
            </a:r>
            <a:r>
              <a:rPr lang="en-US" dirty="0" smtClean="0"/>
              <a:t> –Coincided with Industrial Revolution.  After Columbian Exchange.  Led to first Commercial Farms.</a:t>
            </a:r>
          </a:p>
          <a:p>
            <a:r>
              <a:rPr lang="en-US" b="1" dirty="0" smtClean="0"/>
              <a:t>3</a:t>
            </a:r>
            <a:r>
              <a:rPr lang="en-US" b="1" baseline="30000" dirty="0" smtClean="0"/>
              <a:t>rd</a:t>
            </a:r>
            <a:r>
              <a:rPr lang="en-US" b="1" dirty="0" smtClean="0"/>
              <a:t> Agricultural Revolution (Green Revolution)</a:t>
            </a:r>
            <a:r>
              <a:rPr lang="en-US" dirty="0" smtClean="0"/>
              <a:t> – Development of more efficient techniques, fertilizers, GM crops, hybrid crops, started with rice. </a:t>
            </a:r>
            <a:endParaRPr lang="en-US" dirty="0"/>
          </a:p>
        </p:txBody>
      </p:sp>
    </p:spTree>
    <p:extLst>
      <p:ext uri="{BB962C8B-B14F-4D97-AF65-F5344CB8AC3E}">
        <p14:creationId xmlns:p14="http://schemas.microsoft.com/office/powerpoint/2010/main" val="49594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Demographic</a:t>
            </a:r>
            <a:r>
              <a:rPr lang="fr-FR" dirty="0" smtClean="0"/>
              <a:t> Transition Model</a:t>
            </a:r>
            <a:endParaRPr lang="en-US" dirty="0"/>
          </a:p>
        </p:txBody>
      </p:sp>
      <p:pic>
        <p:nvPicPr>
          <p:cNvPr id="4" name="Picture 3"/>
          <p:cNvPicPr>
            <a:picLocks noChangeAspect="1"/>
          </p:cNvPicPr>
          <p:nvPr/>
        </p:nvPicPr>
        <p:blipFill>
          <a:blip r:embed="rId2"/>
          <a:stretch>
            <a:fillRect/>
          </a:stretch>
        </p:blipFill>
        <p:spPr>
          <a:xfrm>
            <a:off x="0" y="2680575"/>
            <a:ext cx="2777892" cy="2072735"/>
          </a:xfrm>
          <a:prstGeom prst="rect">
            <a:avLst/>
          </a:prstGeom>
        </p:spPr>
      </p:pic>
      <p:pic>
        <p:nvPicPr>
          <p:cNvPr id="5" name="Picture 4"/>
          <p:cNvPicPr>
            <a:picLocks noChangeAspect="1"/>
          </p:cNvPicPr>
          <p:nvPr/>
        </p:nvPicPr>
        <p:blipFill>
          <a:blip r:embed="rId3"/>
          <a:stretch>
            <a:fillRect/>
          </a:stretch>
        </p:blipFill>
        <p:spPr>
          <a:xfrm>
            <a:off x="2777892" y="1748718"/>
            <a:ext cx="6366108" cy="3790226"/>
          </a:xfrm>
          <a:prstGeom prst="rect">
            <a:avLst/>
          </a:prstGeom>
        </p:spPr>
      </p:pic>
      <p:sp>
        <p:nvSpPr>
          <p:cNvPr id="3" name="TextBox 2"/>
          <p:cNvSpPr txBox="1"/>
          <p:nvPr/>
        </p:nvSpPr>
        <p:spPr>
          <a:xfrm>
            <a:off x="3166888" y="5425247"/>
            <a:ext cx="5519911" cy="1569660"/>
          </a:xfrm>
          <a:prstGeom prst="rect">
            <a:avLst/>
          </a:prstGeom>
          <a:noFill/>
        </p:spPr>
        <p:txBody>
          <a:bodyPr wrap="square" rtlCol="0">
            <a:spAutoFit/>
          </a:bodyPr>
          <a:lstStyle/>
          <a:p>
            <a:r>
              <a:rPr lang="en-US" sz="3200" dirty="0" smtClean="0"/>
              <a:t>Stage 5  -  CBR drops below the low CDR leading to population decline.</a:t>
            </a:r>
            <a:endParaRPr lang="en-US" sz="3200" dirty="0"/>
          </a:p>
        </p:txBody>
      </p:sp>
    </p:spTree>
    <p:extLst>
      <p:ext uri="{BB962C8B-B14F-4D97-AF65-F5344CB8AC3E}">
        <p14:creationId xmlns:p14="http://schemas.microsoft.com/office/powerpoint/2010/main" val="1906489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Vonn</a:t>
            </a:r>
            <a:r>
              <a:rPr lang="en-US" dirty="0" smtClean="0"/>
              <a:t> </a:t>
            </a:r>
            <a:r>
              <a:rPr lang="en-US" dirty="0" err="1" smtClean="0"/>
              <a:t>Thunen</a:t>
            </a:r>
            <a:r>
              <a:rPr lang="en-US" dirty="0" smtClean="0"/>
              <a:t> Agricultural Model</a:t>
            </a:r>
            <a:endParaRPr lang="en-US" dirty="0"/>
          </a:p>
        </p:txBody>
      </p:sp>
      <p:pic>
        <p:nvPicPr>
          <p:cNvPr id="4" name="Picture 3"/>
          <p:cNvPicPr>
            <a:picLocks noChangeAspect="1"/>
          </p:cNvPicPr>
          <p:nvPr/>
        </p:nvPicPr>
        <p:blipFill>
          <a:blip r:embed="rId2"/>
          <a:stretch>
            <a:fillRect/>
          </a:stretch>
        </p:blipFill>
        <p:spPr>
          <a:xfrm>
            <a:off x="457200" y="4343595"/>
            <a:ext cx="1798010" cy="2514405"/>
          </a:xfrm>
          <a:prstGeom prst="rect">
            <a:avLst/>
          </a:prstGeom>
        </p:spPr>
      </p:pic>
      <p:sp>
        <p:nvSpPr>
          <p:cNvPr id="6" name="Content Placeholder 5"/>
          <p:cNvSpPr>
            <a:spLocks noGrp="1"/>
          </p:cNvSpPr>
          <p:nvPr>
            <p:ph idx="1"/>
          </p:nvPr>
        </p:nvSpPr>
        <p:spPr>
          <a:xfrm>
            <a:off x="457200" y="1204118"/>
            <a:ext cx="3396362" cy="3130707"/>
          </a:xfrm>
        </p:spPr>
        <p:txBody>
          <a:bodyPr/>
          <a:lstStyle/>
          <a:p>
            <a:r>
              <a:rPr lang="en-US" dirty="0" smtClean="0"/>
              <a:t>Developed to determine the most profitable place to grow crops.</a:t>
            </a:r>
          </a:p>
          <a:p>
            <a:r>
              <a:rPr lang="en-US" dirty="0" smtClean="0"/>
              <a:t>1800s</a:t>
            </a:r>
            <a:endParaRPr lang="en-US" dirty="0"/>
          </a:p>
        </p:txBody>
      </p:sp>
      <p:pic>
        <p:nvPicPr>
          <p:cNvPr id="7" name="Picture 6"/>
          <p:cNvPicPr>
            <a:picLocks noChangeAspect="1"/>
          </p:cNvPicPr>
          <p:nvPr/>
        </p:nvPicPr>
        <p:blipFill>
          <a:blip r:embed="rId3"/>
          <a:stretch>
            <a:fillRect/>
          </a:stretch>
        </p:blipFill>
        <p:spPr>
          <a:xfrm>
            <a:off x="3460541" y="1417637"/>
            <a:ext cx="5635187" cy="4055627"/>
          </a:xfrm>
          <a:prstGeom prst="rect">
            <a:avLst/>
          </a:prstGeom>
        </p:spPr>
      </p:pic>
    </p:spTree>
    <p:extLst>
      <p:ext uri="{BB962C8B-B14F-4D97-AF65-F5344CB8AC3E}">
        <p14:creationId xmlns:p14="http://schemas.microsoft.com/office/powerpoint/2010/main" val="41286817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Weber – Model of Industrial Location</a:t>
            </a:r>
            <a:endParaRPr lang="en-US" dirty="0"/>
          </a:p>
        </p:txBody>
      </p:sp>
      <p:sp>
        <p:nvSpPr>
          <p:cNvPr id="3" name="Content Placeholder 2"/>
          <p:cNvSpPr>
            <a:spLocks noGrp="1"/>
          </p:cNvSpPr>
          <p:nvPr>
            <p:ph idx="1"/>
          </p:nvPr>
        </p:nvSpPr>
        <p:spPr>
          <a:xfrm>
            <a:off x="0" y="1600200"/>
            <a:ext cx="4225782" cy="5257800"/>
          </a:xfrm>
        </p:spPr>
        <p:txBody>
          <a:bodyPr>
            <a:normAutofit fontScale="77500" lnSpcReduction="20000"/>
          </a:bodyPr>
          <a:lstStyle/>
          <a:p>
            <a:r>
              <a:rPr lang="en-US" dirty="0" smtClean="0"/>
              <a:t>Alfred Weber formulated a least cost theory of industrial location which tries to explain and predict the locational pattern of the industry at a macro-scale. It emphasizes that firms seek a site of minimum transport and </a:t>
            </a:r>
            <a:r>
              <a:rPr lang="en-US" dirty="0" err="1" smtClean="0"/>
              <a:t>labour</a:t>
            </a:r>
            <a:r>
              <a:rPr lang="en-US" dirty="0" smtClean="0"/>
              <a:t> cost.</a:t>
            </a:r>
          </a:p>
          <a:p>
            <a:r>
              <a:rPr lang="en-US" dirty="0" smtClean="0"/>
              <a:t>To determine the best place to put a factory.</a:t>
            </a:r>
          </a:p>
          <a:p>
            <a:r>
              <a:rPr lang="en-US" dirty="0" smtClean="0"/>
              <a:t>Bulk-gaining vs. bulk reducing industries.</a:t>
            </a:r>
          </a:p>
          <a:p>
            <a:r>
              <a:rPr lang="en-US" dirty="0" smtClean="0"/>
              <a:t>Transportation is the most important cost to control.</a:t>
            </a:r>
            <a:endParaRPr lang="en-US" dirty="0"/>
          </a:p>
        </p:txBody>
      </p:sp>
      <p:pic>
        <p:nvPicPr>
          <p:cNvPr id="4" name="Picture 3"/>
          <p:cNvPicPr>
            <a:picLocks noChangeAspect="1"/>
          </p:cNvPicPr>
          <p:nvPr/>
        </p:nvPicPr>
        <p:blipFill>
          <a:blip r:embed="rId2"/>
          <a:stretch>
            <a:fillRect/>
          </a:stretch>
        </p:blipFill>
        <p:spPr>
          <a:xfrm>
            <a:off x="4038600" y="1816951"/>
            <a:ext cx="5105400" cy="3530600"/>
          </a:xfrm>
          <a:prstGeom prst="rect">
            <a:avLst/>
          </a:prstGeom>
        </p:spPr>
      </p:pic>
    </p:spTree>
    <p:extLst>
      <p:ext uri="{BB962C8B-B14F-4D97-AF65-F5344CB8AC3E}">
        <p14:creationId xmlns:p14="http://schemas.microsoft.com/office/powerpoint/2010/main" val="41956382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995"/>
          </a:xfrm>
        </p:spPr>
        <p:txBody>
          <a:bodyPr>
            <a:normAutofit/>
          </a:bodyPr>
          <a:lstStyle/>
          <a:p>
            <a:r>
              <a:rPr lang="en-US" dirty="0" smtClean="0"/>
              <a:t>Types of Industry</a:t>
            </a:r>
            <a:endParaRPr lang="en-US" dirty="0"/>
          </a:p>
        </p:txBody>
      </p:sp>
      <p:sp>
        <p:nvSpPr>
          <p:cNvPr id="3" name="Content Placeholder 2"/>
          <p:cNvSpPr>
            <a:spLocks noGrp="1"/>
          </p:cNvSpPr>
          <p:nvPr>
            <p:ph idx="1"/>
          </p:nvPr>
        </p:nvSpPr>
        <p:spPr>
          <a:xfrm>
            <a:off x="0" y="783995"/>
            <a:ext cx="9144000" cy="6074005"/>
          </a:xfrm>
        </p:spPr>
        <p:txBody>
          <a:bodyPr>
            <a:normAutofit fontScale="92500" lnSpcReduction="20000"/>
          </a:bodyPr>
          <a:lstStyle/>
          <a:p>
            <a:r>
              <a:rPr lang="en-US" dirty="0" smtClean="0"/>
              <a:t>Primary Industry – Extract materials from the Earth</a:t>
            </a:r>
          </a:p>
          <a:p>
            <a:r>
              <a:rPr lang="en-US" dirty="0" smtClean="0"/>
              <a:t>Secondary Industry – Turn the materials into something else in factories.  Build stuff.</a:t>
            </a:r>
          </a:p>
          <a:p>
            <a:r>
              <a:rPr lang="en-US" dirty="0" smtClean="0"/>
              <a:t>Tertiary Industry – Services</a:t>
            </a:r>
          </a:p>
          <a:p>
            <a:r>
              <a:rPr lang="en-US" dirty="0" smtClean="0"/>
              <a:t>Quaternary Industry – The </a:t>
            </a:r>
            <a:r>
              <a:rPr lang="en-US" dirty="0"/>
              <a:t>quaternary sector of the economy is a way to describe a knowledge-</a:t>
            </a:r>
            <a:r>
              <a:rPr lang="en-US" dirty="0" smtClean="0"/>
              <a:t>based</a:t>
            </a:r>
            <a:r>
              <a:rPr lang="en-US" dirty="0"/>
              <a:t> </a:t>
            </a:r>
            <a:r>
              <a:rPr lang="en-US" dirty="0" smtClean="0"/>
              <a:t>part </a:t>
            </a:r>
            <a:r>
              <a:rPr lang="en-US" dirty="0"/>
              <a:t>of the economy, which typically includes services such as information technology, information-generation and -sharing, media, and research and development, as well as knowledge-based services like consultation, education, financial planning, blogging, and designing</a:t>
            </a:r>
            <a:r>
              <a:rPr lang="en-US" dirty="0" smtClean="0"/>
              <a:t>.</a:t>
            </a:r>
          </a:p>
          <a:p>
            <a:r>
              <a:rPr lang="en-US" dirty="0" err="1" smtClean="0"/>
              <a:t>Quinary</a:t>
            </a:r>
            <a:r>
              <a:rPr lang="en-US" dirty="0"/>
              <a:t> Sector - The </a:t>
            </a:r>
            <a:r>
              <a:rPr lang="en-US" dirty="0" err="1"/>
              <a:t>quinary</a:t>
            </a:r>
            <a:r>
              <a:rPr lang="en-US" dirty="0"/>
              <a:t> sector involves the highest levels of decision making in fields such as government, research, education, healthcare, recreation, and other information-based industries</a:t>
            </a:r>
          </a:p>
        </p:txBody>
      </p:sp>
    </p:spTree>
    <p:extLst>
      <p:ext uri="{BB962C8B-B14F-4D97-AF65-F5344CB8AC3E}">
        <p14:creationId xmlns:p14="http://schemas.microsoft.com/office/powerpoint/2010/main" val="3207531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Shapes</a:t>
            </a:r>
            <a:endParaRPr lang="en-US" dirty="0"/>
          </a:p>
        </p:txBody>
      </p:sp>
      <p:sp>
        <p:nvSpPr>
          <p:cNvPr id="3" name="Content Placeholder 2"/>
          <p:cNvSpPr>
            <a:spLocks noGrp="1"/>
          </p:cNvSpPr>
          <p:nvPr>
            <p:ph idx="1"/>
          </p:nvPr>
        </p:nvSpPr>
        <p:spPr/>
        <p:txBody>
          <a:bodyPr/>
          <a:lstStyle/>
          <a:p>
            <a:r>
              <a:rPr lang="en-US" dirty="0" smtClean="0"/>
              <a:t>Compact – Poland, Uruguay</a:t>
            </a:r>
          </a:p>
          <a:p>
            <a:r>
              <a:rPr lang="en-US" dirty="0" smtClean="0"/>
              <a:t>Elongated – Chile, Pakistan</a:t>
            </a:r>
          </a:p>
          <a:p>
            <a:r>
              <a:rPr lang="en-US" dirty="0" smtClean="0"/>
              <a:t>Perforated – Italy, South Africa</a:t>
            </a:r>
          </a:p>
          <a:p>
            <a:r>
              <a:rPr lang="en-US" dirty="0" smtClean="0"/>
              <a:t>Fragmented – Indonesia, Japan, </a:t>
            </a:r>
            <a:r>
              <a:rPr lang="en-US" dirty="0" err="1" smtClean="0"/>
              <a:t>Philipines</a:t>
            </a:r>
            <a:endParaRPr lang="en-US" dirty="0" smtClean="0"/>
          </a:p>
          <a:p>
            <a:r>
              <a:rPr lang="en-US" dirty="0" err="1" smtClean="0"/>
              <a:t>Prorupted</a:t>
            </a:r>
            <a:r>
              <a:rPr lang="en-US" dirty="0" smtClean="0"/>
              <a:t> – Democratic Republic of the Congo, Thailand, Afghanistan, Namibia</a:t>
            </a:r>
            <a:endParaRPr lang="en-US" dirty="0"/>
          </a:p>
        </p:txBody>
      </p:sp>
    </p:spTree>
    <p:extLst>
      <p:ext uri="{BB962C8B-B14F-4D97-AF65-F5344CB8AC3E}">
        <p14:creationId xmlns:p14="http://schemas.microsoft.com/office/powerpoint/2010/main" val="20500779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a:t>
            </a:r>
            <a:endParaRPr lang="en-US" dirty="0"/>
          </a:p>
        </p:txBody>
      </p:sp>
      <p:pic>
        <p:nvPicPr>
          <p:cNvPr id="6" name="Picture 5"/>
          <p:cNvPicPr>
            <a:picLocks noChangeAspect="1"/>
          </p:cNvPicPr>
          <p:nvPr/>
        </p:nvPicPr>
        <p:blipFill>
          <a:blip r:embed="rId2"/>
          <a:stretch>
            <a:fillRect/>
          </a:stretch>
        </p:blipFill>
        <p:spPr>
          <a:xfrm>
            <a:off x="2971800" y="2082800"/>
            <a:ext cx="3187700" cy="2679700"/>
          </a:xfrm>
          <a:prstGeom prst="rect">
            <a:avLst/>
          </a:prstGeom>
        </p:spPr>
      </p:pic>
    </p:spTree>
    <p:extLst>
      <p:ext uri="{BB962C8B-B14F-4D97-AF65-F5344CB8AC3E}">
        <p14:creationId xmlns:p14="http://schemas.microsoft.com/office/powerpoint/2010/main" val="2925489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Elongated</a:t>
            </a:r>
            <a:endParaRPr lang="en-US" dirty="0"/>
          </a:p>
        </p:txBody>
      </p:sp>
      <p:pic>
        <p:nvPicPr>
          <p:cNvPr id="4" name="Picture 3"/>
          <p:cNvPicPr>
            <a:picLocks noChangeAspect="1"/>
          </p:cNvPicPr>
          <p:nvPr/>
        </p:nvPicPr>
        <p:blipFill>
          <a:blip r:embed="rId2"/>
          <a:stretch>
            <a:fillRect/>
          </a:stretch>
        </p:blipFill>
        <p:spPr>
          <a:xfrm>
            <a:off x="3009900" y="1417638"/>
            <a:ext cx="3111500" cy="4864100"/>
          </a:xfrm>
          <a:prstGeom prst="rect">
            <a:avLst/>
          </a:prstGeom>
        </p:spPr>
      </p:pic>
    </p:spTree>
    <p:extLst>
      <p:ext uri="{BB962C8B-B14F-4D97-AF65-F5344CB8AC3E}">
        <p14:creationId xmlns:p14="http://schemas.microsoft.com/office/powerpoint/2010/main" val="120527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Prorupted</a:t>
            </a:r>
            <a:endParaRPr lang="en-US" dirty="0"/>
          </a:p>
        </p:txBody>
      </p:sp>
      <p:pic>
        <p:nvPicPr>
          <p:cNvPr id="4" name="Picture 3"/>
          <p:cNvPicPr>
            <a:picLocks noChangeAspect="1"/>
          </p:cNvPicPr>
          <p:nvPr/>
        </p:nvPicPr>
        <p:blipFill>
          <a:blip r:embed="rId2"/>
          <a:stretch>
            <a:fillRect/>
          </a:stretch>
        </p:blipFill>
        <p:spPr>
          <a:xfrm>
            <a:off x="2222500" y="1417638"/>
            <a:ext cx="4699000" cy="4914900"/>
          </a:xfrm>
          <a:prstGeom prst="rect">
            <a:avLst/>
          </a:prstGeom>
        </p:spPr>
      </p:pic>
    </p:spTree>
    <p:extLst>
      <p:ext uri="{BB962C8B-B14F-4D97-AF65-F5344CB8AC3E}">
        <p14:creationId xmlns:p14="http://schemas.microsoft.com/office/powerpoint/2010/main" val="223245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Fragmented</a:t>
            </a:r>
            <a:endParaRPr lang="en-US" dirty="0"/>
          </a:p>
        </p:txBody>
      </p:sp>
      <p:pic>
        <p:nvPicPr>
          <p:cNvPr id="4" name="Picture 3"/>
          <p:cNvPicPr>
            <a:picLocks noChangeAspect="1"/>
          </p:cNvPicPr>
          <p:nvPr/>
        </p:nvPicPr>
        <p:blipFill>
          <a:blip r:embed="rId2"/>
          <a:stretch>
            <a:fillRect/>
          </a:stretch>
        </p:blipFill>
        <p:spPr>
          <a:xfrm>
            <a:off x="827762" y="1721138"/>
            <a:ext cx="8114040" cy="4036735"/>
          </a:xfrm>
          <a:prstGeom prst="rect">
            <a:avLst/>
          </a:prstGeom>
        </p:spPr>
      </p:pic>
    </p:spTree>
    <p:extLst>
      <p:ext uri="{BB962C8B-B14F-4D97-AF65-F5344CB8AC3E}">
        <p14:creationId xmlns:p14="http://schemas.microsoft.com/office/powerpoint/2010/main" val="2203801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Perforated</a:t>
            </a:r>
            <a:endParaRPr lang="en-US" dirty="0"/>
          </a:p>
        </p:txBody>
      </p:sp>
      <p:pic>
        <p:nvPicPr>
          <p:cNvPr id="4" name="Picture 3"/>
          <p:cNvPicPr>
            <a:picLocks noChangeAspect="1"/>
          </p:cNvPicPr>
          <p:nvPr/>
        </p:nvPicPr>
        <p:blipFill>
          <a:blip r:embed="rId2"/>
          <a:stretch>
            <a:fillRect/>
          </a:stretch>
        </p:blipFill>
        <p:spPr>
          <a:xfrm>
            <a:off x="1387428" y="1417638"/>
            <a:ext cx="5816105" cy="5347344"/>
          </a:xfrm>
          <a:prstGeom prst="rect">
            <a:avLst/>
          </a:prstGeom>
        </p:spPr>
      </p:pic>
    </p:spTree>
    <p:extLst>
      <p:ext uri="{BB962C8B-B14F-4D97-AF65-F5344CB8AC3E}">
        <p14:creationId xmlns:p14="http://schemas.microsoft.com/office/powerpoint/2010/main" val="12721986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39800" y="-1"/>
            <a:ext cx="5503722" cy="6793055"/>
          </a:xfrm>
          <a:prstGeom prst="rect">
            <a:avLst/>
          </a:prstGeom>
        </p:spPr>
      </p:pic>
    </p:spTree>
    <p:extLst>
      <p:ext uri="{BB962C8B-B14F-4D97-AF65-F5344CB8AC3E}">
        <p14:creationId xmlns:p14="http://schemas.microsoft.com/office/powerpoint/2010/main" val="22923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977"/>
          </a:xfrm>
        </p:spPr>
        <p:txBody>
          <a:bodyPr>
            <a:normAutofit fontScale="90000"/>
          </a:bodyPr>
          <a:lstStyle/>
          <a:p>
            <a:r>
              <a:rPr lang="en-US" dirty="0" smtClean="0"/>
              <a:t>Population Pyramids</a:t>
            </a:r>
            <a:endParaRPr lang="en-US" dirty="0"/>
          </a:p>
        </p:txBody>
      </p:sp>
      <p:pic>
        <p:nvPicPr>
          <p:cNvPr id="6" name="Picture 5"/>
          <p:cNvPicPr>
            <a:picLocks noChangeAspect="1"/>
          </p:cNvPicPr>
          <p:nvPr/>
        </p:nvPicPr>
        <p:blipFill>
          <a:blip r:embed="rId2"/>
          <a:stretch>
            <a:fillRect/>
          </a:stretch>
        </p:blipFill>
        <p:spPr>
          <a:xfrm>
            <a:off x="632361" y="1138438"/>
            <a:ext cx="7647313" cy="5473264"/>
          </a:xfrm>
          <a:prstGeom prst="rect">
            <a:avLst/>
          </a:prstGeom>
        </p:spPr>
      </p:pic>
    </p:spTree>
    <p:extLst>
      <p:ext uri="{BB962C8B-B14F-4D97-AF65-F5344CB8AC3E}">
        <p14:creationId xmlns:p14="http://schemas.microsoft.com/office/powerpoint/2010/main" val="635235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Place Theory – Walter </a:t>
            </a:r>
            <a:r>
              <a:rPr lang="en-US" dirty="0" err="1" smtClean="0"/>
              <a:t>Christaller</a:t>
            </a:r>
            <a:endParaRPr lang="en-US" dirty="0"/>
          </a:p>
        </p:txBody>
      </p:sp>
      <p:sp>
        <p:nvSpPr>
          <p:cNvPr id="3" name="Content Placeholder 2"/>
          <p:cNvSpPr>
            <a:spLocks noGrp="1"/>
          </p:cNvSpPr>
          <p:nvPr>
            <p:ph idx="1"/>
          </p:nvPr>
        </p:nvSpPr>
        <p:spPr>
          <a:xfrm>
            <a:off x="457200" y="1600200"/>
            <a:ext cx="3812372" cy="5257799"/>
          </a:xfrm>
        </p:spPr>
        <p:txBody>
          <a:bodyPr>
            <a:normAutofit fontScale="77500" lnSpcReduction="20000"/>
          </a:bodyPr>
          <a:lstStyle/>
          <a:p>
            <a:r>
              <a:rPr lang="en-US" dirty="0" smtClean="0"/>
              <a:t>(</a:t>
            </a:r>
            <a:r>
              <a:rPr lang="en-US" dirty="0" err="1" smtClean="0"/>
              <a:t>Christaller</a:t>
            </a:r>
            <a:r>
              <a:rPr lang="en-US" dirty="0" smtClean="0"/>
              <a:t>) is a geographical theory that seeks to explain the number, size and location of human settlements in an urban system. The theory was created by the German geographer Walter </a:t>
            </a:r>
            <a:r>
              <a:rPr lang="en-US" dirty="0" err="1" smtClean="0"/>
              <a:t>Christaller</a:t>
            </a:r>
            <a:r>
              <a:rPr lang="en-US" dirty="0" smtClean="0"/>
              <a:t>, who asserted that settlements simply functioned as 'central places' providing services to surrounding areas</a:t>
            </a:r>
            <a:endParaRPr lang="en-US" dirty="0"/>
          </a:p>
        </p:txBody>
      </p:sp>
      <p:pic>
        <p:nvPicPr>
          <p:cNvPr id="4" name="Picture 3"/>
          <p:cNvPicPr>
            <a:picLocks noChangeAspect="1"/>
          </p:cNvPicPr>
          <p:nvPr/>
        </p:nvPicPr>
        <p:blipFill>
          <a:blip r:embed="rId2"/>
          <a:stretch>
            <a:fillRect/>
          </a:stretch>
        </p:blipFill>
        <p:spPr>
          <a:xfrm>
            <a:off x="5041900" y="1600200"/>
            <a:ext cx="4102100" cy="4940300"/>
          </a:xfrm>
          <a:prstGeom prst="rect">
            <a:avLst/>
          </a:prstGeom>
        </p:spPr>
      </p:pic>
    </p:spTree>
    <p:extLst>
      <p:ext uri="{BB962C8B-B14F-4D97-AF65-F5344CB8AC3E}">
        <p14:creationId xmlns:p14="http://schemas.microsoft.com/office/powerpoint/2010/main" val="16810662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Size</a:t>
            </a:r>
            <a:endParaRPr lang="en-US" dirty="0"/>
          </a:p>
        </p:txBody>
      </p:sp>
      <p:pic>
        <p:nvPicPr>
          <p:cNvPr id="4" name="Picture 3"/>
          <p:cNvPicPr>
            <a:picLocks noChangeAspect="1"/>
          </p:cNvPicPr>
          <p:nvPr/>
        </p:nvPicPr>
        <p:blipFill>
          <a:blip r:embed="rId2"/>
          <a:stretch>
            <a:fillRect/>
          </a:stretch>
        </p:blipFill>
        <p:spPr>
          <a:xfrm>
            <a:off x="924538" y="1228869"/>
            <a:ext cx="7089120" cy="5515724"/>
          </a:xfrm>
          <a:prstGeom prst="rect">
            <a:avLst/>
          </a:prstGeom>
        </p:spPr>
      </p:pic>
    </p:spTree>
    <p:extLst>
      <p:ext uri="{BB962C8B-B14F-4D97-AF65-F5344CB8AC3E}">
        <p14:creationId xmlns:p14="http://schemas.microsoft.com/office/powerpoint/2010/main" val="33544481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Size Rule</a:t>
            </a:r>
            <a:endParaRPr lang="en-US" dirty="0"/>
          </a:p>
        </p:txBody>
      </p:sp>
      <p:sp>
        <p:nvSpPr>
          <p:cNvPr id="3" name="Content Placeholder 2"/>
          <p:cNvSpPr>
            <a:spLocks noGrp="1"/>
          </p:cNvSpPr>
          <p:nvPr>
            <p:ph idx="1"/>
          </p:nvPr>
        </p:nvSpPr>
        <p:spPr>
          <a:xfrm>
            <a:off x="457200" y="1600200"/>
            <a:ext cx="8229600" cy="5079441"/>
          </a:xfrm>
        </p:spPr>
        <p:txBody>
          <a:bodyPr>
            <a:normAutofit fontScale="92500" lnSpcReduction="10000"/>
          </a:bodyPr>
          <a:lstStyle/>
          <a:p>
            <a:r>
              <a:rPr lang="en-US" dirty="0" smtClean="0"/>
              <a:t>The largest city will be twice as large as the second largest city by population</a:t>
            </a:r>
          </a:p>
          <a:p>
            <a:r>
              <a:rPr lang="en-US" dirty="0" smtClean="0"/>
              <a:t>Three times as large as the third largest city by population.</a:t>
            </a:r>
          </a:p>
          <a:p>
            <a:r>
              <a:rPr lang="en-US" dirty="0" smtClean="0"/>
              <a:t>Four times as large as the fourth largest city by population.</a:t>
            </a:r>
          </a:p>
          <a:p>
            <a:r>
              <a:rPr lang="en-US" dirty="0" smtClean="0"/>
              <a:t>And so forth</a:t>
            </a:r>
          </a:p>
          <a:p>
            <a:r>
              <a:rPr lang="en-US" dirty="0" smtClean="0"/>
              <a:t>So if the largest city has 10 million people, the size would decrease from</a:t>
            </a:r>
          </a:p>
          <a:p>
            <a:r>
              <a:rPr lang="en-US" dirty="0" smtClean="0"/>
              <a:t>10 million</a:t>
            </a:r>
            <a:r>
              <a:rPr lang="en-US" dirty="0" smtClean="0">
                <a:sym typeface="Wingdings"/>
              </a:rPr>
              <a:t>5 million3.3 million 2.5 million  2 million</a:t>
            </a:r>
            <a:endParaRPr lang="en-US" dirty="0"/>
          </a:p>
        </p:txBody>
      </p:sp>
    </p:spTree>
    <p:extLst>
      <p:ext uri="{BB962C8B-B14F-4D97-AF65-F5344CB8AC3E}">
        <p14:creationId xmlns:p14="http://schemas.microsoft.com/office/powerpoint/2010/main" val="11089999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Primate City Model</a:t>
            </a:r>
            <a:endParaRPr lang="en-US" dirty="0"/>
          </a:p>
        </p:txBody>
      </p:sp>
      <p:sp>
        <p:nvSpPr>
          <p:cNvPr id="3" name="Content Placeholder 2"/>
          <p:cNvSpPr>
            <a:spLocks noGrp="1"/>
          </p:cNvSpPr>
          <p:nvPr>
            <p:ph idx="1"/>
          </p:nvPr>
        </p:nvSpPr>
        <p:spPr/>
        <p:txBody>
          <a:bodyPr/>
          <a:lstStyle/>
          <a:p>
            <a:r>
              <a:rPr lang="en-US" dirty="0" smtClean="0"/>
              <a:t>One city is far and away larger than all of the others in a country</a:t>
            </a:r>
          </a:p>
          <a:p>
            <a:endParaRPr lang="en-US" dirty="0"/>
          </a:p>
          <a:p>
            <a:r>
              <a:rPr lang="en-US" dirty="0" smtClean="0"/>
              <a:t>IE:  Bangkok Thailand,  Mexico City, Mexico</a:t>
            </a:r>
          </a:p>
          <a:p>
            <a:r>
              <a:rPr lang="en-US" dirty="0" smtClean="0"/>
              <a:t>Paris, France</a:t>
            </a:r>
          </a:p>
          <a:p>
            <a:pPr marL="0" indent="0">
              <a:buNone/>
            </a:pPr>
            <a:endParaRPr lang="en-US" dirty="0"/>
          </a:p>
        </p:txBody>
      </p:sp>
    </p:spTree>
    <p:extLst>
      <p:ext uri="{BB962C8B-B14F-4D97-AF65-F5344CB8AC3E}">
        <p14:creationId xmlns:p14="http://schemas.microsoft.com/office/powerpoint/2010/main" val="35218781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3657600" cy="1447800"/>
          </a:xfrm>
        </p:spPr>
        <p:txBody>
          <a:bodyPr>
            <a:normAutofit fontScale="90000"/>
          </a:bodyPr>
          <a:lstStyle/>
          <a:p>
            <a:pPr eaLnBrk="1" hangingPunct="1"/>
            <a:r>
              <a:rPr lang="en-US" sz="3200" dirty="0">
                <a:latin typeface="Calibri" charset="0"/>
              </a:rPr>
              <a:t>Concentric </a:t>
            </a:r>
            <a:r>
              <a:rPr lang="en-US" sz="3200" dirty="0" smtClean="0">
                <a:latin typeface="Calibri" charset="0"/>
              </a:rPr>
              <a:t>Zone (Burgess Model) </a:t>
            </a:r>
            <a:r>
              <a:rPr lang="en-US" sz="3200" dirty="0">
                <a:latin typeface="Calibri" charset="0"/>
              </a:rPr>
              <a:t>Model </a:t>
            </a:r>
            <a:r>
              <a:rPr lang="en-US" sz="3200" dirty="0" err="1">
                <a:latin typeface="Calibri" charset="0"/>
              </a:rPr>
              <a:t>ie</a:t>
            </a:r>
            <a:r>
              <a:rPr lang="en-US" sz="3200" dirty="0">
                <a:latin typeface="Calibri" charset="0"/>
              </a:rPr>
              <a:t>: Nashville Tennessee</a:t>
            </a: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8850"/>
            <a:ext cx="4659429" cy="2583353"/>
          </a:xfrm>
          <a:noFill/>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152400"/>
            <a:ext cx="43243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1828" y="2228851"/>
            <a:ext cx="4192172" cy="3970318"/>
          </a:xfrm>
          <a:prstGeom prst="rect">
            <a:avLst/>
          </a:prstGeom>
          <a:noFill/>
        </p:spPr>
        <p:txBody>
          <a:bodyPr wrap="square" rtlCol="0">
            <a:spAutoFit/>
          </a:bodyPr>
          <a:lstStyle/>
          <a:p>
            <a:r>
              <a:rPr lang="en-US" dirty="0" smtClean="0"/>
              <a:t>(Burgess) Based on human ecology theories done by Burgess and applied on Chicago, it was the first to give the explanation of distribution of social groups within urban areas. This concentric ring model depicts urban land use in concentric rings: the Central Business District (or CBD) was in the middle of the model, and the city expanded in rings with different land uses. It is effectively an urban version of Von </a:t>
            </a:r>
            <a:r>
              <a:rPr lang="en-US" dirty="0" err="1" smtClean="0"/>
              <a:t>Thunen's</a:t>
            </a:r>
            <a:r>
              <a:rPr lang="en-US" dirty="0" smtClean="0"/>
              <a:t> regional land use model developed a century earlier. It contrasts with Homer Hoyt's sector model and the multiple nuclei model.</a:t>
            </a:r>
            <a:endParaRPr lang="en-US" dirty="0"/>
          </a:p>
        </p:txBody>
      </p:sp>
    </p:spTree>
    <p:extLst>
      <p:ext uri="{BB962C8B-B14F-4D97-AF65-F5344CB8AC3E}">
        <p14:creationId xmlns:p14="http://schemas.microsoft.com/office/powerpoint/2010/main" val="19931825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3200400" cy="1600200"/>
          </a:xfrm>
        </p:spPr>
        <p:txBody>
          <a:bodyPr/>
          <a:lstStyle/>
          <a:p>
            <a:pPr eaLnBrk="1" hangingPunct="1"/>
            <a:r>
              <a:rPr lang="en-US" sz="3200" dirty="0">
                <a:latin typeface="Calibri" charset="0"/>
              </a:rPr>
              <a:t>Sector Model </a:t>
            </a:r>
            <a:r>
              <a:rPr lang="en-US" sz="3200" dirty="0" err="1">
                <a:latin typeface="Calibri" charset="0"/>
              </a:rPr>
              <a:t>ie</a:t>
            </a:r>
            <a:r>
              <a:rPr lang="en-US" sz="3200" dirty="0">
                <a:latin typeface="Calibri" charset="0"/>
              </a:rPr>
              <a:t>: Chicago </a:t>
            </a:r>
            <a:endParaRPr lang="en-US" sz="2400" dirty="0">
              <a:latin typeface="Calibri" charset="0"/>
            </a:endParaRPr>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35175"/>
            <a:ext cx="5759883" cy="3294827"/>
          </a:xfrm>
          <a:noFill/>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4953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41553" y="2555926"/>
            <a:ext cx="2733151" cy="3139321"/>
          </a:xfrm>
          <a:prstGeom prst="rect">
            <a:avLst/>
          </a:prstGeom>
          <a:noFill/>
        </p:spPr>
        <p:txBody>
          <a:bodyPr wrap="square" rtlCol="0">
            <a:spAutoFit/>
          </a:bodyPr>
          <a:lstStyle/>
          <a:p>
            <a:r>
              <a:rPr lang="en-US" dirty="0" smtClean="0"/>
              <a:t>is a model of urban land use proposed in 1939 by economist Homer Hoyt. It is a modification of the concentric zone model of city development. The benefits of the application of this model include the fact it allows for an outward progression of growth.</a:t>
            </a:r>
            <a:endParaRPr lang="en-US" dirty="0"/>
          </a:p>
        </p:txBody>
      </p:sp>
    </p:spTree>
    <p:extLst>
      <p:ext uri="{BB962C8B-B14F-4D97-AF65-F5344CB8AC3E}">
        <p14:creationId xmlns:p14="http://schemas.microsoft.com/office/powerpoint/2010/main" val="17452200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850"/>
            <a:ext cx="2854737" cy="1256301"/>
          </a:xfrm>
        </p:spPr>
        <p:txBody>
          <a:bodyPr>
            <a:normAutofit fontScale="90000"/>
          </a:bodyPr>
          <a:lstStyle/>
          <a:p>
            <a:pPr eaLnBrk="1" hangingPunct="1"/>
            <a:r>
              <a:rPr lang="en-US" dirty="0">
                <a:latin typeface="Calibri" charset="0"/>
              </a:rPr>
              <a:t>Multiple Nuclei Model (</a:t>
            </a:r>
            <a:r>
              <a:rPr lang="en-US" dirty="0" err="1">
                <a:latin typeface="Calibri" charset="0"/>
              </a:rPr>
              <a:t>ie</a:t>
            </a:r>
            <a:r>
              <a:rPr lang="en-US" dirty="0">
                <a:latin typeface="Calibri" charset="0"/>
              </a:rPr>
              <a:t>: NYC, Atlanta, LA)</a:t>
            </a: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80215" y="0"/>
            <a:ext cx="4699476" cy="2887682"/>
          </a:xfrm>
          <a:noFill/>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541" y="3874077"/>
            <a:ext cx="3486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8619" y="2887682"/>
            <a:ext cx="5048292" cy="3785652"/>
          </a:xfrm>
          <a:prstGeom prst="rect">
            <a:avLst/>
          </a:prstGeom>
          <a:noFill/>
        </p:spPr>
        <p:txBody>
          <a:bodyPr wrap="square" rtlCol="0">
            <a:spAutoFit/>
          </a:bodyPr>
          <a:lstStyle/>
          <a:p>
            <a:r>
              <a:rPr lang="en-US" sz="2000" dirty="0" smtClean="0"/>
              <a:t>an ecological model put forth by </a:t>
            </a:r>
            <a:r>
              <a:rPr lang="en-US" sz="2000" dirty="0" err="1" smtClean="0"/>
              <a:t>Chauncy</a:t>
            </a:r>
            <a:r>
              <a:rPr lang="en-US" sz="2000" dirty="0" smtClean="0"/>
              <a:t> Harris and Edward Ullman in the 1945 article "The Nature of Cities." The model describes the layout of a city. It notes that while a city may have started with a central business district, similar industries with common land-use and financial requirements are established near each other. These groupings influence their immediate neighborhood. Hotels and restaurants spring up around airports, for example. The number and kinds of nuclei mark a city's growth.</a:t>
            </a:r>
            <a:endParaRPr lang="en-US" sz="2000" dirty="0"/>
          </a:p>
        </p:txBody>
      </p:sp>
    </p:spTree>
    <p:extLst>
      <p:ext uri="{BB962C8B-B14F-4D97-AF65-F5344CB8AC3E}">
        <p14:creationId xmlns:p14="http://schemas.microsoft.com/office/powerpoint/2010/main" val="6846269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Calibri" charset="0"/>
              </a:rPr>
              <a:t>Latin American City Model</a:t>
            </a: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1985963"/>
            <a:ext cx="5715000" cy="4286250"/>
          </a:xfrm>
          <a:noFill/>
        </p:spPr>
      </p:pic>
    </p:spTree>
    <p:extLst>
      <p:ext uri="{BB962C8B-B14F-4D97-AF65-F5344CB8AC3E}">
        <p14:creationId xmlns:p14="http://schemas.microsoft.com/office/powerpoint/2010/main" val="23645994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0" y="0"/>
            <a:ext cx="9144000" cy="685800"/>
          </a:xfrm>
        </p:spPr>
        <p:txBody>
          <a:bodyPr>
            <a:normAutofit fontScale="90000"/>
          </a:bodyPr>
          <a:lstStyle/>
          <a:p>
            <a:r>
              <a:rPr lang="en-US">
                <a:latin typeface="Calibri" charset="0"/>
              </a:rPr>
              <a:t>The Southeast Asian City Model</a:t>
            </a:r>
          </a:p>
        </p:txBody>
      </p:sp>
      <p:pic>
        <p:nvPicPr>
          <p:cNvPr id="460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35063"/>
            <a:ext cx="83185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3704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0"/>
            <a:ext cx="9144000" cy="762000"/>
          </a:xfrm>
        </p:spPr>
        <p:txBody>
          <a:bodyPr/>
          <a:lstStyle/>
          <a:p>
            <a:r>
              <a:rPr lang="en-US">
                <a:latin typeface="Calibri" charset="0"/>
              </a:rPr>
              <a:t>The Sub-saharan Africa City Model</a:t>
            </a:r>
          </a:p>
        </p:txBody>
      </p:sp>
      <p:pic>
        <p:nvPicPr>
          <p:cNvPr id="471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3439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7581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2800" y="0"/>
            <a:ext cx="7494309" cy="6858000"/>
          </a:xfrm>
          <a:prstGeom prst="rect">
            <a:avLst/>
          </a:prstGeom>
        </p:spPr>
      </p:pic>
    </p:spTree>
    <p:extLst>
      <p:ext uri="{BB962C8B-B14F-4D97-AF65-F5344CB8AC3E}">
        <p14:creationId xmlns:p14="http://schemas.microsoft.com/office/powerpoint/2010/main" val="264612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Sectors</a:t>
            </a:r>
            <a:endParaRPr lang="en-US" dirty="0"/>
          </a:p>
        </p:txBody>
      </p:sp>
      <p:sp>
        <p:nvSpPr>
          <p:cNvPr id="3" name="Content Placeholder 2"/>
          <p:cNvSpPr>
            <a:spLocks noGrp="1"/>
          </p:cNvSpPr>
          <p:nvPr>
            <p:ph idx="1"/>
          </p:nvPr>
        </p:nvSpPr>
        <p:spPr>
          <a:xfrm>
            <a:off x="0" y="1247904"/>
            <a:ext cx="9144000" cy="5610096"/>
          </a:xfrm>
        </p:spPr>
        <p:txBody>
          <a:bodyPr>
            <a:normAutofit lnSpcReduction="10000"/>
          </a:bodyPr>
          <a:lstStyle/>
          <a:p>
            <a:r>
              <a:rPr lang="en-US" dirty="0" smtClean="0"/>
              <a:t>Primary – extract natural resources (farming, fishing, logging, mining)</a:t>
            </a:r>
          </a:p>
          <a:p>
            <a:r>
              <a:rPr lang="en-US" dirty="0" smtClean="0"/>
              <a:t>Secondary – Construct and build things from natural resources (factories, construction, metal refineries)</a:t>
            </a:r>
          </a:p>
          <a:p>
            <a:r>
              <a:rPr lang="en-US" dirty="0" smtClean="0"/>
              <a:t>Tertiary – Service Sector</a:t>
            </a:r>
          </a:p>
          <a:p>
            <a:r>
              <a:rPr lang="en-US" dirty="0" err="1" smtClean="0"/>
              <a:t>Quarternary</a:t>
            </a:r>
            <a:r>
              <a:rPr lang="en-US" dirty="0" smtClean="0"/>
              <a:t> -  knowledge-based part of the economy which typically includes services such as information generation and sharing (intellectual activities)</a:t>
            </a:r>
          </a:p>
          <a:p>
            <a:r>
              <a:rPr lang="en-US" dirty="0" err="1" smtClean="0"/>
              <a:t>Quinary</a:t>
            </a:r>
            <a:r>
              <a:rPr lang="en-US" dirty="0" smtClean="0"/>
              <a:t> – health, culture, research (decision making)</a:t>
            </a:r>
            <a:endParaRPr lang="en-US" dirty="0"/>
          </a:p>
        </p:txBody>
      </p:sp>
    </p:spTree>
    <p:extLst>
      <p:ext uri="{BB962C8B-B14F-4D97-AF65-F5344CB8AC3E}">
        <p14:creationId xmlns:p14="http://schemas.microsoft.com/office/powerpoint/2010/main" val="17965818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libri" charset="0"/>
              </a:rPr>
              <a:t>Remember the difference</a:t>
            </a:r>
          </a:p>
        </p:txBody>
      </p:sp>
      <p:pic>
        <p:nvPicPr>
          <p:cNvPr id="31746" name="Picture 7" descr="FG13_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334" b="15334"/>
          <a:stretch>
            <a:fillRect/>
          </a:stretch>
        </p:blipFill>
        <p:spPr>
          <a:xfrm>
            <a:off x="457200" y="1990725"/>
            <a:ext cx="8229600" cy="4278313"/>
          </a:xfrm>
          <a:noFill/>
        </p:spPr>
      </p:pic>
    </p:spTree>
    <p:extLst>
      <p:ext uri="{BB962C8B-B14F-4D97-AF65-F5344CB8AC3E}">
        <p14:creationId xmlns:p14="http://schemas.microsoft.com/office/powerpoint/2010/main" val="4394962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409"/>
            <a:ext cx="8229600" cy="923391"/>
          </a:xfrm>
        </p:spPr>
        <p:txBody>
          <a:bodyPr>
            <a:normAutofit fontScale="90000"/>
          </a:bodyPr>
          <a:lstStyle/>
          <a:p>
            <a:pPr eaLnBrk="1" fontAlgn="auto" hangingPunct="1">
              <a:spcAft>
                <a:spcPts val="0"/>
              </a:spcAft>
              <a:defRPr/>
            </a:pPr>
            <a:r>
              <a:rPr lang="en-US" dirty="0" smtClean="0">
                <a:ea typeface="+mj-ea"/>
                <a:cs typeface="+mj-cs"/>
              </a:rPr>
              <a:t>The Peripheral Model (Galactic City Model)</a:t>
            </a:r>
            <a:endParaRPr lang="en-US" dirty="0">
              <a:ea typeface="+mj-ea"/>
              <a:cs typeface="+mj-cs"/>
            </a:endParaRPr>
          </a:p>
        </p:txBody>
      </p:sp>
      <p:sp>
        <p:nvSpPr>
          <p:cNvPr id="20482" name="Content Placeholder 2"/>
          <p:cNvSpPr>
            <a:spLocks noGrp="1"/>
          </p:cNvSpPr>
          <p:nvPr>
            <p:ph idx="1"/>
          </p:nvPr>
        </p:nvSpPr>
        <p:spPr>
          <a:xfrm>
            <a:off x="457200" y="1066800"/>
            <a:ext cx="8229600" cy="5257800"/>
          </a:xfrm>
        </p:spPr>
        <p:txBody>
          <a:bodyPr/>
          <a:lstStyle/>
          <a:p>
            <a:pPr eaLnBrk="1" hangingPunct="1"/>
            <a:r>
              <a:rPr lang="en-US" dirty="0">
                <a:latin typeface="Constantia" charset="0"/>
              </a:rPr>
              <a:t>According to the peripheral model, an urban area consists of an inner city surrounded by large suburban residential and business areas tied together by a beltway or ring road.</a:t>
            </a:r>
          </a:p>
          <a:p>
            <a:pPr eaLnBrk="1" hangingPunct="1"/>
            <a:r>
              <a:rPr lang="en-US" dirty="0">
                <a:latin typeface="Constantia" charset="0"/>
              </a:rPr>
              <a:t>Peripheral areas lack the distinct problems of inner cities but are often segregated and suffer from sprawl.</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231" y="5159308"/>
            <a:ext cx="3864081" cy="169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19525"/>
            <a:ext cx="2209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4340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877675"/>
          </a:xfrm>
        </p:spPr>
        <p:txBody>
          <a:bodyPr/>
          <a:lstStyle/>
          <a:p>
            <a:pPr eaLnBrk="1" hangingPunct="1"/>
            <a:r>
              <a:rPr lang="en-US" dirty="0">
                <a:latin typeface="Calibri" charset="0"/>
              </a:rPr>
              <a:t>Edge City</a:t>
            </a:r>
          </a:p>
        </p:txBody>
      </p:sp>
      <p:sp>
        <p:nvSpPr>
          <p:cNvPr id="22530" name="Content Placeholder 2"/>
          <p:cNvSpPr>
            <a:spLocks noGrp="1"/>
          </p:cNvSpPr>
          <p:nvPr>
            <p:ph idx="1"/>
          </p:nvPr>
        </p:nvSpPr>
        <p:spPr>
          <a:xfrm>
            <a:off x="457200" y="1064414"/>
            <a:ext cx="8229600" cy="5061749"/>
          </a:xfrm>
        </p:spPr>
        <p:txBody>
          <a:bodyPr/>
          <a:lstStyle/>
          <a:p>
            <a:pPr eaLnBrk="1" hangingPunct="1"/>
            <a:r>
              <a:rPr lang="en-US" dirty="0">
                <a:latin typeface="Constantia" charset="0"/>
              </a:rPr>
              <a:t>Edge cities exist around beltways and ring roads.  They are nodes of consumer and business services.</a:t>
            </a:r>
          </a:p>
          <a:p>
            <a:pPr eaLnBrk="1" hangingPunct="1"/>
            <a:r>
              <a:rPr lang="en-US" dirty="0">
                <a:latin typeface="Constantia" charset="0"/>
              </a:rPr>
              <a:t>Originated as suburban residences for people who worked in the central city.</a:t>
            </a:r>
          </a:p>
          <a:p>
            <a:pPr eaLnBrk="1" hangingPunct="1"/>
            <a:r>
              <a:rPr lang="en-US" dirty="0">
                <a:latin typeface="Constantia" charset="0"/>
              </a:rPr>
              <a:t>Specialized nodes develop in edge cities (office parks, hotels and warehouses near airports.) </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24400"/>
            <a:ext cx="2341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76800"/>
            <a:ext cx="24574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335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 Realms Model (James Vance)</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4086"/>
            <a:ext cx="9101715" cy="491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4125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Realms Model</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8732" y="1273408"/>
            <a:ext cx="3967566" cy="557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2705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Structuralist</a:t>
            </a:r>
            <a:r>
              <a:rPr lang="en-US" dirty="0" smtClean="0"/>
              <a:t> or Liberal Theories of Development</a:t>
            </a:r>
            <a:endParaRPr lang="en-US" dirty="0"/>
          </a:p>
        </p:txBody>
      </p:sp>
      <p:sp>
        <p:nvSpPr>
          <p:cNvPr id="3" name="Content Placeholder 2"/>
          <p:cNvSpPr>
            <a:spLocks noGrp="1"/>
          </p:cNvSpPr>
          <p:nvPr>
            <p:ph idx="1"/>
          </p:nvPr>
        </p:nvSpPr>
        <p:spPr/>
        <p:txBody>
          <a:bodyPr>
            <a:normAutofit lnSpcReduction="10000"/>
          </a:bodyPr>
          <a:lstStyle/>
          <a:p>
            <a:r>
              <a:rPr lang="en-US" dirty="0" err="1" smtClean="0"/>
              <a:t>Structuralist</a:t>
            </a:r>
            <a:r>
              <a:rPr lang="en-US" dirty="0" smtClean="0"/>
              <a:t> – Believe that inequality exists and that core states exploit the periphery (Since there are winners, there are also losers and all the games are rigged to protect the winners)  - Marxist</a:t>
            </a:r>
          </a:p>
          <a:p>
            <a:r>
              <a:rPr lang="en-US" dirty="0" smtClean="0"/>
              <a:t>Liberal – Believe all countries can modernize and become more developed by following the same path.  (Everyone can be a winner) - Capitalist</a:t>
            </a:r>
            <a:endParaRPr lang="en-US" dirty="0"/>
          </a:p>
        </p:txBody>
      </p:sp>
    </p:spTree>
    <p:extLst>
      <p:ext uri="{BB962C8B-B14F-4D97-AF65-F5344CB8AC3E}">
        <p14:creationId xmlns:p14="http://schemas.microsoft.com/office/powerpoint/2010/main" val="5905236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Rostow</a:t>
            </a:r>
            <a:r>
              <a:rPr lang="en-US" sz="3600" dirty="0" smtClean="0"/>
              <a:t> Take-Off Model (Modernization Model) –Walt Whitman </a:t>
            </a:r>
            <a:r>
              <a:rPr lang="en-US" sz="3600" dirty="0" err="1" smtClean="0"/>
              <a:t>Rostow</a:t>
            </a:r>
            <a:r>
              <a:rPr lang="en-US" sz="3600" dirty="0" smtClean="0"/>
              <a:t> (Liberal)</a:t>
            </a:r>
            <a:endParaRPr lang="en-US" sz="3600" dirty="0"/>
          </a:p>
        </p:txBody>
      </p:sp>
      <p:sp>
        <p:nvSpPr>
          <p:cNvPr id="3" name="Content Placeholder 2"/>
          <p:cNvSpPr>
            <a:spLocks noGrp="1"/>
          </p:cNvSpPr>
          <p:nvPr>
            <p:ph idx="1"/>
          </p:nvPr>
        </p:nvSpPr>
        <p:spPr>
          <a:xfrm>
            <a:off x="457200" y="1417639"/>
            <a:ext cx="8229600" cy="691572"/>
          </a:xfrm>
        </p:spPr>
        <p:txBody>
          <a:bodyPr/>
          <a:lstStyle/>
          <a:p>
            <a:r>
              <a:rPr lang="en-US" dirty="0" smtClean="0"/>
              <a:t>Used to measure levels of development.</a:t>
            </a:r>
            <a:endParaRPr lang="en-US" dirty="0"/>
          </a:p>
        </p:txBody>
      </p:sp>
      <p:pic>
        <p:nvPicPr>
          <p:cNvPr id="4" name="Picture 3"/>
          <p:cNvPicPr>
            <a:picLocks noChangeAspect="1"/>
          </p:cNvPicPr>
          <p:nvPr/>
        </p:nvPicPr>
        <p:blipFill>
          <a:blip r:embed="rId2"/>
          <a:stretch>
            <a:fillRect/>
          </a:stretch>
        </p:blipFill>
        <p:spPr>
          <a:xfrm>
            <a:off x="192799" y="2109210"/>
            <a:ext cx="8258764" cy="4748790"/>
          </a:xfrm>
          <a:prstGeom prst="rect">
            <a:avLst/>
          </a:prstGeom>
        </p:spPr>
      </p:pic>
    </p:spTree>
    <p:extLst>
      <p:ext uri="{BB962C8B-B14F-4D97-AF65-F5344CB8AC3E}">
        <p14:creationId xmlns:p14="http://schemas.microsoft.com/office/powerpoint/2010/main" val="41934825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Modernization Theory (Liberal)</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The theory looks at the internal factors of a country while assuming that, with assistance, "traditional" countries can be brought to development in the same manner more developed countries have. Modernization theory attempts to identify the social variables which contribute to social progress and development of societies, and seeks to explain the process of social evolution. Not surprisingly, modernization theory is subject to criticism originating among communist and free-market ideologies, world systems theorists, globalization theory and dependency theory among others.</a:t>
            </a:r>
            <a:endParaRPr lang="en-US" dirty="0"/>
          </a:p>
        </p:txBody>
      </p:sp>
    </p:spTree>
    <p:extLst>
      <p:ext uri="{BB962C8B-B14F-4D97-AF65-F5344CB8AC3E}">
        <p14:creationId xmlns:p14="http://schemas.microsoft.com/office/powerpoint/2010/main" val="33721093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Neocolonialism (</a:t>
            </a:r>
            <a:r>
              <a:rPr lang="en-US" dirty="0" err="1" smtClean="0"/>
              <a:t>Structuralist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is a term used by post-colonial critics of developed countries' involvement in the developing world. Writings within the theoretical framework of neocolonialism argue that existing or past international economic arrangements created by former colonial powers were or are used to maintain control of their former colonies and dependencies after the colonial independence movements of the post-World War II period.</a:t>
            </a:r>
            <a:endParaRPr lang="en-US" dirty="0"/>
          </a:p>
        </p:txBody>
      </p:sp>
    </p:spTree>
    <p:extLst>
      <p:ext uri="{BB962C8B-B14F-4D97-AF65-F5344CB8AC3E}">
        <p14:creationId xmlns:p14="http://schemas.microsoft.com/office/powerpoint/2010/main" val="38070536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04625"/>
          </a:xfrm>
        </p:spPr>
        <p:txBody>
          <a:bodyPr>
            <a:normAutofit fontScale="90000"/>
          </a:bodyPr>
          <a:lstStyle/>
          <a:p>
            <a:r>
              <a:rPr lang="fr-FR" dirty="0" err="1" smtClean="0"/>
              <a:t>Epidemiologic</a:t>
            </a:r>
            <a:r>
              <a:rPr lang="fr-FR" dirty="0" smtClean="0"/>
              <a:t> Transition Model by Abdel </a:t>
            </a:r>
            <a:r>
              <a:rPr lang="fr-FR" dirty="0" err="1" smtClean="0"/>
              <a:t>Omran</a:t>
            </a:r>
            <a:r>
              <a:rPr lang="fr-FR" dirty="0" smtClean="0"/>
              <a:t/>
            </a:r>
            <a:br>
              <a:rPr lang="fr-FR" dirty="0" smtClean="0"/>
            </a:br>
            <a:endParaRPr lang="en-US" dirty="0"/>
          </a:p>
        </p:txBody>
      </p:sp>
      <p:sp>
        <p:nvSpPr>
          <p:cNvPr id="3" name="Content Placeholder 2"/>
          <p:cNvSpPr>
            <a:spLocks noGrp="1"/>
          </p:cNvSpPr>
          <p:nvPr>
            <p:ph idx="1"/>
          </p:nvPr>
        </p:nvSpPr>
        <p:spPr>
          <a:xfrm>
            <a:off x="197057" y="1226011"/>
            <a:ext cx="8946943" cy="5385691"/>
          </a:xfrm>
        </p:spPr>
        <p:txBody>
          <a:bodyPr>
            <a:normAutofit fontScale="92500" lnSpcReduction="20000"/>
          </a:bodyPr>
          <a:lstStyle/>
          <a:p>
            <a:pPr marL="0" indent="0">
              <a:buNone/>
            </a:pPr>
            <a:r>
              <a:rPr lang="en-US" dirty="0" smtClean="0"/>
              <a:t>1. The Age of Pestilence and Famine: Where mortality is high and fluctuating, precluding sustained population growth, with low and variable life expectancy, vacillating between 20 and 40 years.</a:t>
            </a:r>
          </a:p>
          <a:p>
            <a:pPr marL="0" indent="0">
              <a:buNone/>
            </a:pPr>
            <a:r>
              <a:rPr lang="en-US" dirty="0" smtClean="0"/>
              <a:t>2. The Age of Receding Pandemics: Where mortality progressively declines, with the rate of decline accelerating as epidemic peaks decrease in frequency. Average life expectancy increases steadily from about 30 to 50 years. Population growth is sustained and begins to be exponential.</a:t>
            </a:r>
          </a:p>
          <a:p>
            <a:pPr marL="0" indent="0">
              <a:buNone/>
            </a:pPr>
            <a:r>
              <a:rPr lang="en-US" dirty="0" smtClean="0"/>
              <a:t>3. The Age of Degenerative and Man-Made Diseases: Mortality continues to decline and eventually approaches stability at a relatively low level.</a:t>
            </a:r>
            <a:endParaRPr lang="en-US" dirty="0"/>
          </a:p>
        </p:txBody>
      </p:sp>
    </p:spTree>
    <p:extLst>
      <p:ext uri="{BB962C8B-B14F-4D97-AF65-F5344CB8AC3E}">
        <p14:creationId xmlns:p14="http://schemas.microsoft.com/office/powerpoint/2010/main" val="8371016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Dependency </a:t>
            </a:r>
            <a:r>
              <a:rPr lang="en-US" dirty="0"/>
              <a:t>Theory (Singer and </a:t>
            </a:r>
            <a:r>
              <a:rPr lang="en-US" dirty="0" err="1"/>
              <a:t>Prebisch</a:t>
            </a:r>
            <a:r>
              <a:rPr lang="en-US" dirty="0"/>
              <a:t>)</a:t>
            </a:r>
          </a:p>
        </p:txBody>
      </p:sp>
      <p:sp>
        <p:nvSpPr>
          <p:cNvPr id="3" name="Content Placeholder 2"/>
          <p:cNvSpPr>
            <a:spLocks noGrp="1"/>
          </p:cNvSpPr>
          <p:nvPr>
            <p:ph idx="1"/>
          </p:nvPr>
        </p:nvSpPr>
        <p:spPr/>
        <p:txBody>
          <a:bodyPr/>
          <a:lstStyle/>
          <a:p>
            <a:r>
              <a:rPr lang="en-US" dirty="0" smtClean="0"/>
              <a:t>A </a:t>
            </a:r>
            <a:r>
              <a:rPr lang="en-US" dirty="0" err="1" smtClean="0"/>
              <a:t>structuralist</a:t>
            </a:r>
            <a:r>
              <a:rPr lang="en-US" dirty="0" smtClean="0"/>
              <a:t> theory that offers a critique of the modernization model of development. Based on the idea that certain types of political and economic relations (especially colonialism) between countries and regions of the world have created arrangements that both control and limit the extent to which regions can develop.</a:t>
            </a:r>
            <a:endParaRPr lang="en-US" dirty="0"/>
          </a:p>
        </p:txBody>
      </p:sp>
    </p:spTree>
    <p:extLst>
      <p:ext uri="{BB962C8B-B14F-4D97-AF65-F5344CB8AC3E}">
        <p14:creationId xmlns:p14="http://schemas.microsoft.com/office/powerpoint/2010/main" val="408305342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Premises of Dependency Theory (Singer and </a:t>
            </a:r>
            <a:r>
              <a:rPr lang="en-US" dirty="0" err="1" smtClean="0"/>
              <a:t>Prebisch</a:t>
            </a:r>
            <a:r>
              <a:rPr lang="en-US" dirty="0" smtClean="0"/>
              <a:t>) - </a:t>
            </a:r>
            <a:r>
              <a:rPr lang="en-US" dirty="0" err="1" smtClean="0"/>
              <a:t>Structuralist</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dirty="0" smtClean="0"/>
              <a:t>1. Poor </a:t>
            </a:r>
            <a:r>
              <a:rPr lang="en-US" dirty="0"/>
              <a:t>nations provide natural resources, cheap </a:t>
            </a:r>
            <a:r>
              <a:rPr lang="en-US" dirty="0" err="1"/>
              <a:t>labour</a:t>
            </a:r>
            <a:r>
              <a:rPr lang="en-US" dirty="0"/>
              <a:t>, a destination for obsolete technology, and markets for developed nations, without which the latter could not have the standard of living they enjoy.</a:t>
            </a:r>
          </a:p>
          <a:p>
            <a:pPr marL="0" indent="0">
              <a:buNone/>
            </a:pPr>
            <a:r>
              <a:rPr lang="en-US" dirty="0" smtClean="0"/>
              <a:t>2. Wealthy </a:t>
            </a:r>
            <a:r>
              <a:rPr lang="en-US" dirty="0"/>
              <a:t>nations actively perpetuate a state of dependence by various means. This influence may be multifaceted, involving economics, media control, politics, banking and finance, education, culture, and sport.</a:t>
            </a:r>
          </a:p>
        </p:txBody>
      </p:sp>
    </p:spTree>
    <p:extLst>
      <p:ext uri="{BB962C8B-B14F-4D97-AF65-F5344CB8AC3E}">
        <p14:creationId xmlns:p14="http://schemas.microsoft.com/office/powerpoint/2010/main" val="347893546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488"/>
            <a:ext cx="8229600" cy="1689314"/>
          </a:xfrm>
        </p:spPr>
        <p:txBody>
          <a:bodyPr>
            <a:normAutofit/>
          </a:bodyPr>
          <a:lstStyle/>
          <a:p>
            <a:r>
              <a:rPr lang="en-US" dirty="0" smtClean="0"/>
              <a:t>World Systems Theory (Immanuel </a:t>
            </a:r>
            <a:r>
              <a:rPr lang="en-US" dirty="0" err="1" smtClean="0"/>
              <a:t>Wallerstein</a:t>
            </a:r>
            <a:r>
              <a:rPr lang="en-US" dirty="0" smtClean="0"/>
              <a:t>) </a:t>
            </a:r>
            <a:r>
              <a:rPr lang="en-US" dirty="0" err="1" smtClean="0"/>
              <a:t>Structuralist</a:t>
            </a:r>
            <a:endParaRPr lang="en-US" dirty="0"/>
          </a:p>
        </p:txBody>
      </p:sp>
      <p:sp>
        <p:nvSpPr>
          <p:cNvPr id="3" name="Content Placeholder 2"/>
          <p:cNvSpPr>
            <a:spLocks noGrp="1"/>
          </p:cNvSpPr>
          <p:nvPr>
            <p:ph idx="1"/>
          </p:nvPr>
        </p:nvSpPr>
        <p:spPr>
          <a:xfrm>
            <a:off x="139485" y="1797802"/>
            <a:ext cx="9004515" cy="5060198"/>
          </a:xfrm>
        </p:spPr>
        <p:txBody>
          <a:bodyPr>
            <a:normAutofit lnSpcReduction="10000"/>
          </a:bodyPr>
          <a:lstStyle/>
          <a:p>
            <a:r>
              <a:rPr lang="en-US" dirty="0" smtClean="0"/>
              <a:t>the founder of the intellectual school of world-systems theory, characterizes the world system as a set of mechanisms which redistributes resources from the periphery to the core. In his terminology, the core is the developed, industrialized part of the world, and the periphery is the "underdeveloped", typically raw materials-exporting, poor part of the world; the market being the means by which the core exploits the periphery.</a:t>
            </a:r>
          </a:p>
          <a:p>
            <a:r>
              <a:rPr lang="en-US" dirty="0" err="1" smtClean="0"/>
              <a:t>Core</a:t>
            </a:r>
            <a:r>
              <a:rPr lang="en-US" dirty="0" err="1" smtClean="0">
                <a:sym typeface="Wingdings" panose="05000000000000000000" pitchFamily="2" charset="2"/>
              </a:rPr>
              <a:t></a:t>
            </a:r>
            <a:r>
              <a:rPr lang="en-US" dirty="0" err="1" smtClean="0"/>
              <a:t>SemiPeriphery</a:t>
            </a:r>
            <a:r>
              <a:rPr lang="en-US" dirty="0" err="1" smtClean="0">
                <a:sym typeface="Wingdings" panose="05000000000000000000" pitchFamily="2" charset="2"/>
              </a:rPr>
              <a:t></a:t>
            </a:r>
            <a:r>
              <a:rPr lang="en-US" dirty="0" err="1" smtClean="0"/>
              <a:t>Periphery</a:t>
            </a:r>
            <a:endParaRPr lang="en-US" dirty="0"/>
          </a:p>
        </p:txBody>
      </p:sp>
    </p:spTree>
    <p:extLst>
      <p:ext uri="{BB962C8B-B14F-4D97-AF65-F5344CB8AC3E}">
        <p14:creationId xmlns:p14="http://schemas.microsoft.com/office/powerpoint/2010/main" val="3448980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7615"/>
          </a:xfrm>
        </p:spPr>
        <p:txBody>
          <a:bodyPr>
            <a:normAutofit/>
          </a:bodyPr>
          <a:lstStyle/>
          <a:p>
            <a:r>
              <a:rPr lang="en-US" dirty="0" smtClean="0"/>
              <a:t>Core-Periphery Model</a:t>
            </a:r>
            <a:endParaRPr lang="en-US" dirty="0"/>
          </a:p>
        </p:txBody>
      </p:sp>
      <p:sp>
        <p:nvSpPr>
          <p:cNvPr id="3" name="Content Placeholder 2"/>
          <p:cNvSpPr>
            <a:spLocks noGrp="1"/>
          </p:cNvSpPr>
          <p:nvPr>
            <p:ph idx="1"/>
          </p:nvPr>
        </p:nvSpPr>
        <p:spPr>
          <a:xfrm>
            <a:off x="197057" y="897615"/>
            <a:ext cx="8946943" cy="5779767"/>
          </a:xfrm>
        </p:spPr>
        <p:txBody>
          <a:bodyPr>
            <a:normAutofit/>
          </a:bodyPr>
          <a:lstStyle/>
          <a:p>
            <a:r>
              <a:rPr lang="en-US" dirty="0" smtClean="0"/>
              <a:t>The other name for World Systems Theory.</a:t>
            </a:r>
          </a:p>
          <a:p>
            <a:r>
              <a:rPr lang="en-US" dirty="0" smtClean="0"/>
              <a:t>Core Region - The centers of economic, political, and/or cultural power within a given territorial entity.</a:t>
            </a:r>
          </a:p>
          <a:p>
            <a:r>
              <a:rPr lang="en-US" dirty="0" smtClean="0"/>
              <a:t>Peripheral Region - The least powerful regions and therefore are often marginalized or under the control of both semi-peripheral regions and core regions.</a:t>
            </a:r>
          </a:p>
          <a:p>
            <a:r>
              <a:rPr lang="en-US" dirty="0" smtClean="0"/>
              <a:t>Semi-Peripheral Region - The </a:t>
            </a:r>
            <a:r>
              <a:rPr lang="en-US" dirty="0" err="1" smtClean="0"/>
              <a:t>intermedency</a:t>
            </a:r>
            <a:r>
              <a:rPr lang="en-US" dirty="0" smtClean="0"/>
              <a:t> regions in terms of the hierarchy of power between core regions and peripheral regions.</a:t>
            </a:r>
            <a:endParaRPr lang="en-US" dirty="0"/>
          </a:p>
        </p:txBody>
      </p:sp>
    </p:spTree>
    <p:extLst>
      <p:ext uri="{BB962C8B-B14F-4D97-AF65-F5344CB8AC3E}">
        <p14:creationId xmlns:p14="http://schemas.microsoft.com/office/powerpoint/2010/main" val="32325459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Core-Periphery Model</a:t>
            </a:r>
            <a:endParaRPr lang="en-US" dirty="0"/>
          </a:p>
        </p:txBody>
      </p:sp>
      <p:pic>
        <p:nvPicPr>
          <p:cNvPr id="4" name="Picture 3"/>
          <p:cNvPicPr>
            <a:picLocks noChangeAspect="1"/>
          </p:cNvPicPr>
          <p:nvPr/>
        </p:nvPicPr>
        <p:blipFill>
          <a:blip r:embed="rId2"/>
          <a:stretch>
            <a:fillRect/>
          </a:stretch>
        </p:blipFill>
        <p:spPr>
          <a:xfrm>
            <a:off x="152400" y="2100132"/>
            <a:ext cx="8839200" cy="4965700"/>
          </a:xfrm>
          <a:prstGeom prst="rect">
            <a:avLst/>
          </a:prstGeom>
        </p:spPr>
      </p:pic>
    </p:spTree>
    <p:extLst>
      <p:ext uri="{BB962C8B-B14F-4D97-AF65-F5344CB8AC3E}">
        <p14:creationId xmlns:p14="http://schemas.microsoft.com/office/powerpoint/2010/main" val="11202818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Bid-Rent Theory</a:t>
            </a:r>
            <a:endParaRPr lang="en-US" dirty="0"/>
          </a:p>
        </p:txBody>
      </p:sp>
      <p:sp>
        <p:nvSpPr>
          <p:cNvPr id="3" name="Content Placeholder 2"/>
          <p:cNvSpPr>
            <a:spLocks noGrp="1"/>
          </p:cNvSpPr>
          <p:nvPr>
            <p:ph idx="1"/>
          </p:nvPr>
        </p:nvSpPr>
        <p:spPr>
          <a:xfrm>
            <a:off x="55266" y="1417638"/>
            <a:ext cx="5009103" cy="5377647"/>
          </a:xfrm>
        </p:spPr>
        <p:txBody>
          <a:bodyPr>
            <a:normAutofit fontScale="85000" lnSpcReduction="20000"/>
          </a:bodyPr>
          <a:lstStyle/>
          <a:p>
            <a:r>
              <a:rPr lang="en-US" dirty="0" smtClean="0"/>
              <a:t>that refers to how the price and demand for real estate changes as the distance from the Central Business District (CBD) decreases. It states that different land users will compete with one another for land close to the city </a:t>
            </a:r>
            <a:r>
              <a:rPr lang="en-US" dirty="0" err="1" smtClean="0"/>
              <a:t>centre</a:t>
            </a:r>
            <a:r>
              <a:rPr lang="en-US" dirty="0" smtClean="0"/>
              <a:t>. This is based upon the idea that retail establishments wish to </a:t>
            </a:r>
            <a:r>
              <a:rPr lang="en-US" dirty="0" err="1" smtClean="0"/>
              <a:t>maximise</a:t>
            </a:r>
            <a:r>
              <a:rPr lang="en-US" dirty="0" smtClean="0"/>
              <a:t> their profitability, so they are much more willing to pay more money for land close to the CBD and less for land further away from this area.</a:t>
            </a:r>
            <a:endParaRPr lang="en-US" dirty="0"/>
          </a:p>
        </p:txBody>
      </p:sp>
      <p:pic>
        <p:nvPicPr>
          <p:cNvPr id="4" name="Picture 3"/>
          <p:cNvPicPr>
            <a:picLocks noChangeAspect="1"/>
          </p:cNvPicPr>
          <p:nvPr/>
        </p:nvPicPr>
        <p:blipFill>
          <a:blip r:embed="rId2"/>
          <a:stretch>
            <a:fillRect/>
          </a:stretch>
        </p:blipFill>
        <p:spPr>
          <a:xfrm>
            <a:off x="5163866" y="1687326"/>
            <a:ext cx="3980134" cy="2942276"/>
          </a:xfrm>
          <a:prstGeom prst="rect">
            <a:avLst/>
          </a:prstGeom>
        </p:spPr>
      </p:pic>
    </p:spTree>
    <p:extLst>
      <p:ext uri="{BB962C8B-B14F-4D97-AF65-F5344CB8AC3E}">
        <p14:creationId xmlns:p14="http://schemas.microsoft.com/office/powerpoint/2010/main" val="323730916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Zelinksy</a:t>
            </a:r>
            <a:r>
              <a:rPr lang="en-US" dirty="0" smtClean="0"/>
              <a:t> Model of Migration Transition</a:t>
            </a:r>
            <a:endParaRPr lang="en-US" dirty="0"/>
          </a:p>
        </p:txBody>
      </p:sp>
      <p:sp>
        <p:nvSpPr>
          <p:cNvPr id="3" name="Content Placeholder 2"/>
          <p:cNvSpPr>
            <a:spLocks noGrp="1"/>
          </p:cNvSpPr>
          <p:nvPr>
            <p:ph idx="1"/>
          </p:nvPr>
        </p:nvSpPr>
        <p:spPr/>
        <p:txBody>
          <a:bodyPr/>
          <a:lstStyle/>
          <a:p>
            <a:r>
              <a:rPr lang="en-US" dirty="0" smtClean="0"/>
              <a:t>Migration trends follow demographic transition stages. People become increasingly mobile as industrialization develops.  More industrial migration is seen in stage 2 as migrants search for more space and opportunities in countries in stages 3 and 4.  Stage 4 countries show less emigration and more intraregional migration.</a:t>
            </a:r>
            <a:endParaRPr lang="en-US" dirty="0"/>
          </a:p>
        </p:txBody>
      </p:sp>
    </p:spTree>
    <p:extLst>
      <p:ext uri="{BB962C8B-B14F-4D97-AF65-F5344CB8AC3E}">
        <p14:creationId xmlns:p14="http://schemas.microsoft.com/office/powerpoint/2010/main" val="11054933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Ravenstein’s</a:t>
            </a:r>
            <a:r>
              <a:rPr lang="en-US" dirty="0" smtClean="0"/>
              <a:t> Laws of Migration</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87" y="1162365"/>
            <a:ext cx="8978728" cy="547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37085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Ravenstein</a:t>
            </a:r>
            <a:r>
              <a:rPr lang="en-US" dirty="0" smtClean="0"/>
              <a:t> Continued</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815" y="1196308"/>
            <a:ext cx="7830782" cy="566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25260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934" y="340770"/>
            <a:ext cx="8000813" cy="6405275"/>
          </a:xfrm>
          <a:prstGeom prst="rect">
            <a:avLst/>
          </a:prstGeom>
        </p:spPr>
      </p:pic>
    </p:spTree>
    <p:extLst>
      <p:ext uri="{BB962C8B-B14F-4D97-AF65-F5344CB8AC3E}">
        <p14:creationId xmlns:p14="http://schemas.microsoft.com/office/powerpoint/2010/main" val="413222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283" y="1"/>
            <a:ext cx="86656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9906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74668"/>
            <a:ext cx="4290304" cy="6342188"/>
          </a:xfrm>
          <a:prstGeom prst="rect">
            <a:avLst/>
          </a:prstGeom>
        </p:spPr>
      </p:pic>
      <p:pic>
        <p:nvPicPr>
          <p:cNvPr id="5" name="Picture 4"/>
          <p:cNvPicPr>
            <a:picLocks noChangeAspect="1"/>
          </p:cNvPicPr>
          <p:nvPr/>
        </p:nvPicPr>
        <p:blipFill>
          <a:blip r:embed="rId3"/>
          <a:stretch>
            <a:fillRect/>
          </a:stretch>
        </p:blipFill>
        <p:spPr>
          <a:xfrm>
            <a:off x="4565649" y="658556"/>
            <a:ext cx="4504015" cy="5618721"/>
          </a:xfrm>
          <a:prstGeom prst="rect">
            <a:avLst/>
          </a:prstGeom>
        </p:spPr>
      </p:pic>
    </p:spTree>
    <p:extLst>
      <p:ext uri="{BB962C8B-B14F-4D97-AF65-F5344CB8AC3E}">
        <p14:creationId xmlns:p14="http://schemas.microsoft.com/office/powerpoint/2010/main" val="1936468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Locational Interdependence (</a:t>
            </a:r>
            <a:r>
              <a:rPr lang="en-US" dirty="0" err="1" smtClean="0"/>
              <a:t>Hotelling</a:t>
            </a:r>
            <a:r>
              <a:rPr lang="en-US" dirty="0" smtClean="0"/>
              <a:t>)</a:t>
            </a:r>
            <a:endParaRPr lang="en-US" dirty="0"/>
          </a:p>
        </p:txBody>
      </p:sp>
      <p:sp>
        <p:nvSpPr>
          <p:cNvPr id="3" name="Content Placeholder 2"/>
          <p:cNvSpPr>
            <a:spLocks noGrp="1"/>
          </p:cNvSpPr>
          <p:nvPr>
            <p:ph idx="1"/>
          </p:nvPr>
        </p:nvSpPr>
        <p:spPr/>
        <p:txBody>
          <a:bodyPr/>
          <a:lstStyle/>
          <a:p>
            <a:r>
              <a:rPr lang="en-US" dirty="0" err="1" smtClean="0"/>
              <a:t>Hotelling’s</a:t>
            </a:r>
            <a:r>
              <a:rPr lang="en-US" dirty="0" smtClean="0"/>
              <a:t> theory of locational interdependence asserts than an industry’s locational choices are heavily influenced by the location of their chief competitors and related industries.  In other words, industries do not make isolated decisions on locations without considering where other, related industries exist.</a:t>
            </a:r>
            <a:endParaRPr lang="en-US" dirty="0"/>
          </a:p>
        </p:txBody>
      </p:sp>
    </p:spTree>
    <p:extLst>
      <p:ext uri="{BB962C8B-B14F-4D97-AF65-F5344CB8AC3E}">
        <p14:creationId xmlns:p14="http://schemas.microsoft.com/office/powerpoint/2010/main" val="231853860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Bochert’s</a:t>
            </a:r>
            <a:r>
              <a:rPr lang="en-US" dirty="0" smtClean="0"/>
              <a:t> Model of Urban Evolution</a:t>
            </a:r>
            <a:endParaRPr lang="en-US" dirty="0"/>
          </a:p>
        </p:txBody>
      </p:sp>
      <p:sp>
        <p:nvSpPr>
          <p:cNvPr id="3" name="Content Placeholder 2"/>
          <p:cNvSpPr>
            <a:spLocks noGrp="1"/>
          </p:cNvSpPr>
          <p:nvPr>
            <p:ph idx="1"/>
          </p:nvPr>
        </p:nvSpPr>
        <p:spPr/>
        <p:txBody>
          <a:bodyPr/>
          <a:lstStyle/>
          <a:p>
            <a:r>
              <a:rPr lang="en-US" dirty="0" err="1" smtClean="0"/>
              <a:t>Bochert</a:t>
            </a:r>
            <a:r>
              <a:rPr lang="en-US" dirty="0" smtClean="0"/>
              <a:t> created this model in the 1960s to predict and explain the growth of cities in for phases of transportation history.</a:t>
            </a:r>
          </a:p>
          <a:p>
            <a:r>
              <a:rPr lang="en-US" dirty="0" smtClean="0"/>
              <a:t>Stage 1 – “Sail Wagon era of 1790-1830”</a:t>
            </a:r>
          </a:p>
          <a:p>
            <a:r>
              <a:rPr lang="en-US" dirty="0" smtClean="0"/>
              <a:t>Stage 2 – “Iron Horse era of 1830-1970”</a:t>
            </a:r>
          </a:p>
          <a:p>
            <a:r>
              <a:rPr lang="en-US" dirty="0" smtClean="0"/>
              <a:t>Stage 3 – “Steel Rail epoch of 1870-1920”</a:t>
            </a:r>
          </a:p>
          <a:p>
            <a:r>
              <a:rPr lang="en-US" dirty="0" smtClean="0"/>
              <a:t>Stage 4 – “Car and Air Travel 1920-present”</a:t>
            </a:r>
            <a:endParaRPr lang="en-US" dirty="0"/>
          </a:p>
        </p:txBody>
      </p:sp>
    </p:spTree>
    <p:extLst>
      <p:ext uri="{BB962C8B-B14F-4D97-AF65-F5344CB8AC3E}">
        <p14:creationId xmlns:p14="http://schemas.microsoft.com/office/powerpoint/2010/main" val="274758055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Indo-European Language Hearths</a:t>
            </a:r>
            <a:endParaRPr lang="en-US" dirty="0"/>
          </a:p>
        </p:txBody>
      </p:sp>
      <p:sp>
        <p:nvSpPr>
          <p:cNvPr id="3" name="Content Placeholder 2"/>
          <p:cNvSpPr>
            <a:spLocks noGrp="1"/>
          </p:cNvSpPr>
          <p:nvPr>
            <p:ph idx="1"/>
          </p:nvPr>
        </p:nvSpPr>
        <p:spPr>
          <a:xfrm>
            <a:off x="0" y="1269926"/>
            <a:ext cx="9144000" cy="4856237"/>
          </a:xfrm>
        </p:spPr>
        <p:txBody>
          <a:bodyPr>
            <a:normAutofit fontScale="85000" lnSpcReduction="10000"/>
          </a:bodyPr>
          <a:lstStyle/>
          <a:p>
            <a:r>
              <a:rPr lang="en-US" b="1" dirty="0" smtClean="0"/>
              <a:t>Kurgan Hypothesis </a:t>
            </a:r>
            <a:r>
              <a:rPr lang="en-US" dirty="0" smtClean="0"/>
              <a:t>- Indo-European peoples arrived in the 4th millennium BC across the steppes north of the Black Sea. A warlike people, they imposed themselves as an elite on the Old European populations, who adopted their language. The hypothesis that Indo-European speakers reached Europe from the </a:t>
            </a:r>
            <a:r>
              <a:rPr lang="en-US" dirty="0" err="1" smtClean="0"/>
              <a:t>Pontic</a:t>
            </a:r>
            <a:r>
              <a:rPr lang="en-US" dirty="0" smtClean="0"/>
              <a:t> steppes in the Bronze Age</a:t>
            </a:r>
          </a:p>
          <a:p>
            <a:r>
              <a:rPr lang="en-US" b="1" dirty="0" smtClean="0"/>
              <a:t>Anatolian Hearth Hypothesis - </a:t>
            </a:r>
            <a:r>
              <a:rPr lang="en-US" dirty="0" smtClean="0"/>
              <a:t>suggests that the speakers of the Proto-Indo-European language (PIE) lived in Anatolia during the Neolithic era, and associates the distribution of historical Indo-European languages with the expansion during the Neolithic revolution during the seventh and sixth millennia BC.</a:t>
            </a:r>
            <a:endParaRPr lang="en-US" dirty="0"/>
          </a:p>
        </p:txBody>
      </p:sp>
    </p:spTree>
    <p:extLst>
      <p:ext uri="{BB962C8B-B14F-4D97-AF65-F5344CB8AC3E}">
        <p14:creationId xmlns:p14="http://schemas.microsoft.com/office/powerpoint/2010/main" val="331531132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Anatolian vs. Kurgan</a:t>
            </a:r>
            <a:endParaRPr lang="en-US" dirty="0"/>
          </a:p>
        </p:txBody>
      </p:sp>
      <p:pic>
        <p:nvPicPr>
          <p:cNvPr id="4" name="Picture 3"/>
          <p:cNvPicPr>
            <a:picLocks noChangeAspect="1"/>
          </p:cNvPicPr>
          <p:nvPr/>
        </p:nvPicPr>
        <p:blipFill>
          <a:blip r:embed="rId2"/>
          <a:stretch>
            <a:fillRect/>
          </a:stretch>
        </p:blipFill>
        <p:spPr>
          <a:xfrm>
            <a:off x="0" y="1417638"/>
            <a:ext cx="5041900" cy="2832100"/>
          </a:xfrm>
          <a:prstGeom prst="rect">
            <a:avLst/>
          </a:prstGeom>
        </p:spPr>
      </p:pic>
      <p:pic>
        <p:nvPicPr>
          <p:cNvPr id="5" name="Picture 4"/>
          <p:cNvPicPr>
            <a:picLocks noChangeAspect="1"/>
          </p:cNvPicPr>
          <p:nvPr/>
        </p:nvPicPr>
        <p:blipFill>
          <a:blip r:embed="rId3"/>
          <a:stretch>
            <a:fillRect/>
          </a:stretch>
        </p:blipFill>
        <p:spPr>
          <a:xfrm>
            <a:off x="5041900" y="3429000"/>
            <a:ext cx="3911600" cy="3251200"/>
          </a:xfrm>
          <a:prstGeom prst="rect">
            <a:avLst/>
          </a:prstGeom>
        </p:spPr>
      </p:pic>
    </p:spTree>
    <p:extLst>
      <p:ext uri="{BB962C8B-B14F-4D97-AF65-F5344CB8AC3E}">
        <p14:creationId xmlns:p14="http://schemas.microsoft.com/office/powerpoint/2010/main" val="191929082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852882"/>
          </a:xfrm>
        </p:spPr>
        <p:txBody>
          <a:bodyPr/>
          <a:lstStyle/>
          <a:p>
            <a:r>
              <a:rPr lang="en-US" sz="3600" dirty="0" smtClean="0"/>
              <a:t>Language Families of the World</a:t>
            </a:r>
            <a:endParaRPr lang="en-US" sz="3600" dirty="0"/>
          </a:p>
        </p:txBody>
      </p:sp>
      <p:sp>
        <p:nvSpPr>
          <p:cNvPr id="3" name="Content Placeholder 2"/>
          <p:cNvSpPr>
            <a:spLocks noGrp="1"/>
          </p:cNvSpPr>
          <p:nvPr>
            <p:ph idx="1"/>
          </p:nvPr>
        </p:nvSpPr>
        <p:spPr>
          <a:xfrm>
            <a:off x="0" y="5463540"/>
            <a:ext cx="9144000" cy="1394460"/>
          </a:xfrm>
        </p:spPr>
        <p:txBody>
          <a:bodyPr>
            <a:noAutofit/>
          </a:bodyPr>
          <a:lstStyle/>
          <a:p>
            <a:r>
              <a:rPr lang="en-US" sz="2800" dirty="0" smtClean="0"/>
              <a:t>Distribution of the world’s main language families. Languages with more than 100 million speakers are named.</a:t>
            </a:r>
            <a:endParaRPr lang="en-US" sz="2800" dirty="0"/>
          </a:p>
        </p:txBody>
      </p:sp>
      <p:pic>
        <p:nvPicPr>
          <p:cNvPr id="5" name="Picture 4"/>
          <p:cNvPicPr>
            <a:picLocks noChangeAspect="1"/>
          </p:cNvPicPr>
          <p:nvPr/>
        </p:nvPicPr>
        <p:blipFill>
          <a:blip r:embed="rId2"/>
          <a:stretch>
            <a:fillRect/>
          </a:stretch>
        </p:blipFill>
        <p:spPr>
          <a:xfrm>
            <a:off x="376283" y="932350"/>
            <a:ext cx="7614166" cy="4614646"/>
          </a:xfrm>
          <a:prstGeom prst="rect">
            <a:avLst/>
          </a:prstGeom>
        </p:spPr>
      </p:pic>
    </p:spTree>
    <p:extLst>
      <p:ext uri="{BB962C8B-B14F-4D97-AF65-F5344CB8AC3E}">
        <p14:creationId xmlns:p14="http://schemas.microsoft.com/office/powerpoint/2010/main" val="329298706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4000" b="1" dirty="0" smtClean="0"/>
              <a:t>Major Language Families</a:t>
            </a:r>
            <a:br>
              <a:rPr lang="en-US" sz="4000" b="1" dirty="0" smtClean="0"/>
            </a:br>
            <a:r>
              <a:rPr lang="en-US" sz="4000" b="1" i="1" dirty="0" smtClean="0"/>
              <a:t>Percentage of World Population</a:t>
            </a:r>
            <a:endParaRPr lang="en-US" sz="4000" b="1" dirty="0"/>
          </a:p>
        </p:txBody>
      </p:sp>
      <p:sp>
        <p:nvSpPr>
          <p:cNvPr id="3" name="Content Placeholder 2"/>
          <p:cNvSpPr>
            <a:spLocks noGrp="1"/>
          </p:cNvSpPr>
          <p:nvPr>
            <p:ph idx="1"/>
          </p:nvPr>
        </p:nvSpPr>
        <p:spPr>
          <a:xfrm>
            <a:off x="0" y="5589270"/>
            <a:ext cx="9144000" cy="1268730"/>
          </a:xfrm>
        </p:spPr>
        <p:txBody>
          <a:bodyPr>
            <a:normAutofit fontScale="85000" lnSpcReduction="10000"/>
          </a:bodyPr>
          <a:lstStyle/>
          <a:p>
            <a:r>
              <a:rPr lang="en-US" dirty="0" smtClean="0"/>
              <a:t>The percentage of world population speaking each of the main language families. Indo-European and Sino-Tibetan together represent almost 75% of the world’s people. </a:t>
            </a:r>
            <a:endParaRPr lang="en-US" dirty="0"/>
          </a:p>
        </p:txBody>
      </p:sp>
      <p:pic>
        <p:nvPicPr>
          <p:cNvPr id="4" name="Picture 3"/>
          <p:cNvPicPr>
            <a:picLocks noChangeAspect="1"/>
          </p:cNvPicPr>
          <p:nvPr/>
        </p:nvPicPr>
        <p:blipFill>
          <a:blip r:embed="rId2" cstate="print"/>
          <a:stretch>
            <a:fillRect/>
          </a:stretch>
        </p:blipFill>
        <p:spPr>
          <a:xfrm>
            <a:off x="1739900" y="1790700"/>
            <a:ext cx="5664200" cy="3276600"/>
          </a:xfrm>
          <a:prstGeom prst="rect">
            <a:avLst/>
          </a:prstGeom>
        </p:spPr>
      </p:pic>
    </p:spTree>
    <p:extLst>
      <p:ext uri="{BB962C8B-B14F-4D97-AF65-F5344CB8AC3E}">
        <p14:creationId xmlns:p14="http://schemas.microsoft.com/office/powerpoint/2010/main" val="197102079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Spoken Languages</a:t>
            </a:r>
            <a:endParaRPr lang="en-US" dirty="0"/>
          </a:p>
        </p:txBody>
      </p:sp>
      <p:pic>
        <p:nvPicPr>
          <p:cNvPr id="4" name="Picture 3"/>
          <p:cNvPicPr>
            <a:picLocks noChangeAspect="1"/>
          </p:cNvPicPr>
          <p:nvPr/>
        </p:nvPicPr>
        <p:blipFill>
          <a:blip r:embed="rId2"/>
          <a:stretch>
            <a:fillRect/>
          </a:stretch>
        </p:blipFill>
        <p:spPr>
          <a:xfrm>
            <a:off x="0" y="1127675"/>
            <a:ext cx="9144000" cy="5505275"/>
          </a:xfrm>
          <a:prstGeom prst="rect">
            <a:avLst/>
          </a:prstGeom>
        </p:spPr>
      </p:pic>
    </p:spTree>
    <p:extLst>
      <p:ext uri="{BB962C8B-B14F-4D97-AF65-F5344CB8AC3E}">
        <p14:creationId xmlns:p14="http://schemas.microsoft.com/office/powerpoint/2010/main" val="396473159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Projections – Mercator Projection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079" y="1600200"/>
            <a:ext cx="716984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06926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Robinson Projection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571" y="1417639"/>
            <a:ext cx="8622469" cy="489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969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Malthusian Theory</a:t>
            </a:r>
            <a:endParaRPr lang="en-US" dirty="0"/>
          </a:p>
        </p:txBody>
      </p:sp>
      <p:sp>
        <p:nvSpPr>
          <p:cNvPr id="7" name="Content Placeholder 6"/>
          <p:cNvSpPr>
            <a:spLocks noGrp="1"/>
          </p:cNvSpPr>
          <p:nvPr>
            <p:ph sz="half" idx="2"/>
          </p:nvPr>
        </p:nvSpPr>
        <p:spPr/>
        <p:txBody>
          <a:bodyPr/>
          <a:lstStyle/>
          <a:p>
            <a:r>
              <a:rPr lang="en-US" dirty="0" smtClean="0"/>
              <a:t>Postulated that while food production tends to increase arithmetically, population tends to increase naturally at a (faster) geometric rate.</a:t>
            </a:r>
          </a:p>
          <a:p>
            <a:endParaRPr lang="en-US" dirty="0"/>
          </a:p>
          <a:p>
            <a:r>
              <a:rPr lang="en-US" dirty="0" smtClean="0"/>
              <a:t>Hasn’t occurred.</a:t>
            </a:r>
            <a:endParaRPr lang="en-US" dirty="0"/>
          </a:p>
        </p:txBody>
      </p:sp>
      <p:pic>
        <p:nvPicPr>
          <p:cNvPr id="9" name="Picture 8"/>
          <p:cNvPicPr>
            <a:picLocks noChangeAspect="1"/>
          </p:cNvPicPr>
          <p:nvPr/>
        </p:nvPicPr>
        <p:blipFill>
          <a:blip r:embed="rId2"/>
          <a:stretch>
            <a:fillRect/>
          </a:stretch>
        </p:blipFill>
        <p:spPr>
          <a:xfrm>
            <a:off x="0" y="1895897"/>
            <a:ext cx="4409930" cy="4230266"/>
          </a:xfrm>
          <a:prstGeom prst="rect">
            <a:avLst/>
          </a:prstGeom>
        </p:spPr>
      </p:pic>
    </p:spTree>
    <p:extLst>
      <p:ext uri="{BB962C8B-B14F-4D97-AF65-F5344CB8AC3E}">
        <p14:creationId xmlns:p14="http://schemas.microsoft.com/office/powerpoint/2010/main" val="3752249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744"/>
          </a:xfrm>
        </p:spPr>
        <p:txBody>
          <a:bodyPr/>
          <a:lstStyle/>
          <a:p>
            <a:r>
              <a:rPr lang="en-US" dirty="0" err="1" smtClean="0"/>
              <a:t>Winkel-Tripel</a:t>
            </a:r>
            <a:r>
              <a:rPr lang="en-US" dirty="0" smtClean="0"/>
              <a:t> Projection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883" y="1044382"/>
            <a:ext cx="8675642" cy="563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2638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Interrupted Projection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740" y="1570501"/>
            <a:ext cx="8691293" cy="467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92731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6" y="274637"/>
            <a:ext cx="4494507" cy="1817633"/>
          </a:xfrm>
        </p:spPr>
        <p:txBody>
          <a:bodyPr/>
          <a:lstStyle/>
          <a:p>
            <a:r>
              <a:rPr lang="en-US" dirty="0" smtClean="0"/>
              <a:t>Azimuthal Projection</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3384" y="0"/>
            <a:ext cx="3941994" cy="394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85" y="4076054"/>
            <a:ext cx="8765893" cy="278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43018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Mollweide</a:t>
            </a:r>
            <a:r>
              <a:rPr lang="en-US" dirty="0" smtClean="0"/>
              <a:t> Projection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664" y="1673817"/>
            <a:ext cx="8555064" cy="427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8288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Religions</a:t>
            </a:r>
            <a:endParaRPr lang="en-US" dirty="0"/>
          </a:p>
        </p:txBody>
      </p:sp>
      <p:sp>
        <p:nvSpPr>
          <p:cNvPr id="6" name="Text Placeholder 5"/>
          <p:cNvSpPr>
            <a:spLocks noGrp="1"/>
          </p:cNvSpPr>
          <p:nvPr>
            <p:ph type="body" idx="1"/>
          </p:nvPr>
        </p:nvSpPr>
        <p:spPr>
          <a:xfrm>
            <a:off x="457200" y="1204119"/>
            <a:ext cx="4040188" cy="503540"/>
          </a:xfrm>
        </p:spPr>
        <p:txBody>
          <a:bodyPr/>
          <a:lstStyle/>
          <a:p>
            <a:r>
              <a:rPr lang="en-US" dirty="0" smtClean="0"/>
              <a:t>Universalizing</a:t>
            </a:r>
            <a:endParaRPr lang="en-US" dirty="0"/>
          </a:p>
        </p:txBody>
      </p:sp>
      <p:sp>
        <p:nvSpPr>
          <p:cNvPr id="7" name="Content Placeholder 6"/>
          <p:cNvSpPr>
            <a:spLocks noGrp="1"/>
          </p:cNvSpPr>
          <p:nvPr>
            <p:ph sz="half" idx="2"/>
          </p:nvPr>
        </p:nvSpPr>
        <p:spPr>
          <a:xfrm>
            <a:off x="457200" y="1707658"/>
            <a:ext cx="4040188" cy="4830863"/>
          </a:xfrm>
        </p:spPr>
        <p:txBody>
          <a:bodyPr>
            <a:normAutofit fontScale="92500" lnSpcReduction="20000"/>
          </a:bodyPr>
          <a:lstStyle/>
          <a:p>
            <a:r>
              <a:rPr lang="en-US" sz="3000" dirty="0" smtClean="0"/>
              <a:t>Christianity</a:t>
            </a:r>
          </a:p>
          <a:p>
            <a:r>
              <a:rPr lang="en-US" sz="3000" dirty="0" smtClean="0"/>
              <a:t>Islam</a:t>
            </a:r>
          </a:p>
          <a:p>
            <a:r>
              <a:rPr lang="en-US" sz="3000" dirty="0" smtClean="0"/>
              <a:t>Buddhism</a:t>
            </a:r>
          </a:p>
          <a:p>
            <a:r>
              <a:rPr lang="en-US" sz="3000" dirty="0" smtClean="0"/>
              <a:t>Sikhism</a:t>
            </a:r>
          </a:p>
          <a:p>
            <a:r>
              <a:rPr lang="en-US" sz="3000" dirty="0" smtClean="0"/>
              <a:t>Mormonism (a form of Christianity)</a:t>
            </a:r>
          </a:p>
          <a:p>
            <a:endParaRPr lang="en-US" sz="3000" dirty="0"/>
          </a:p>
          <a:p>
            <a:r>
              <a:rPr lang="en-US" sz="3000" dirty="0" smtClean="0"/>
              <a:t>Seek converts, proselytize, appeal to all.  Holidays based around important figures’ lives.</a:t>
            </a:r>
            <a:endParaRPr lang="en-US" sz="3000" dirty="0"/>
          </a:p>
        </p:txBody>
      </p:sp>
      <p:sp>
        <p:nvSpPr>
          <p:cNvPr id="8" name="Text Placeholder 7"/>
          <p:cNvSpPr>
            <a:spLocks noGrp="1"/>
          </p:cNvSpPr>
          <p:nvPr>
            <p:ph type="body" sz="quarter" idx="3"/>
          </p:nvPr>
        </p:nvSpPr>
        <p:spPr>
          <a:xfrm>
            <a:off x="4645025" y="1204119"/>
            <a:ext cx="4041775" cy="503540"/>
          </a:xfrm>
        </p:spPr>
        <p:txBody>
          <a:bodyPr/>
          <a:lstStyle/>
          <a:p>
            <a:r>
              <a:rPr lang="en-US" dirty="0" smtClean="0"/>
              <a:t>Ethnic</a:t>
            </a:r>
            <a:endParaRPr lang="en-US" dirty="0"/>
          </a:p>
        </p:txBody>
      </p:sp>
      <p:sp>
        <p:nvSpPr>
          <p:cNvPr id="9" name="Content Placeholder 8"/>
          <p:cNvSpPr>
            <a:spLocks noGrp="1"/>
          </p:cNvSpPr>
          <p:nvPr>
            <p:ph sz="quarter" idx="4"/>
          </p:nvPr>
        </p:nvSpPr>
        <p:spPr>
          <a:xfrm>
            <a:off x="4645025" y="1707659"/>
            <a:ext cx="4041775" cy="4418504"/>
          </a:xfrm>
        </p:spPr>
        <p:txBody>
          <a:bodyPr/>
          <a:lstStyle/>
          <a:p>
            <a:r>
              <a:rPr lang="en-US" sz="3000" dirty="0" smtClean="0"/>
              <a:t>Judaism</a:t>
            </a:r>
          </a:p>
          <a:p>
            <a:r>
              <a:rPr lang="en-US" sz="3000" dirty="0" smtClean="0"/>
              <a:t>Hinduism</a:t>
            </a:r>
          </a:p>
          <a:p>
            <a:r>
              <a:rPr lang="en-US" sz="3000" dirty="0" smtClean="0"/>
              <a:t>Animism</a:t>
            </a:r>
          </a:p>
          <a:p>
            <a:r>
              <a:rPr lang="en-US" sz="3000" dirty="0" smtClean="0"/>
              <a:t>Shinto</a:t>
            </a:r>
          </a:p>
          <a:p>
            <a:endParaRPr lang="en-US" dirty="0" smtClean="0"/>
          </a:p>
          <a:p>
            <a:r>
              <a:rPr lang="en-US" dirty="0" smtClean="0"/>
              <a:t>Practiced by an ethnic group.  Holidays based around calendar events.</a:t>
            </a:r>
            <a:endParaRPr lang="en-US" dirty="0"/>
          </a:p>
        </p:txBody>
      </p:sp>
    </p:spTree>
    <p:extLst>
      <p:ext uri="{BB962C8B-B14F-4D97-AF65-F5344CB8AC3E}">
        <p14:creationId xmlns:p14="http://schemas.microsoft.com/office/powerpoint/2010/main" val="51611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5405"/>
          </a:xfrm>
        </p:spPr>
        <p:txBody>
          <a:bodyPr>
            <a:normAutofit fontScale="90000"/>
          </a:bodyPr>
          <a:lstStyle/>
          <a:p>
            <a:r>
              <a:rPr lang="en-US" dirty="0" smtClean="0"/>
              <a:t>Religious Hearths</a:t>
            </a:r>
            <a:endParaRPr lang="en-US" dirty="0"/>
          </a:p>
        </p:txBody>
      </p:sp>
      <p:pic>
        <p:nvPicPr>
          <p:cNvPr id="7" name="Picture 6"/>
          <p:cNvPicPr>
            <a:picLocks noChangeAspect="1"/>
          </p:cNvPicPr>
          <p:nvPr/>
        </p:nvPicPr>
        <p:blipFill>
          <a:blip r:embed="rId2"/>
          <a:stretch>
            <a:fillRect/>
          </a:stretch>
        </p:blipFill>
        <p:spPr>
          <a:xfrm>
            <a:off x="1566509" y="1047536"/>
            <a:ext cx="6009243" cy="5810464"/>
          </a:xfrm>
          <a:prstGeom prst="rect">
            <a:avLst/>
          </a:prstGeom>
        </p:spPr>
      </p:pic>
    </p:spTree>
    <p:extLst>
      <p:ext uri="{BB962C8B-B14F-4D97-AF65-F5344CB8AC3E}">
        <p14:creationId xmlns:p14="http://schemas.microsoft.com/office/powerpoint/2010/main" val="269595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TotalTime>
  <Words>2594</Words>
  <Application>Microsoft Macintosh PowerPoint</Application>
  <PresentationFormat>On-screen Show (4:3)</PresentationFormat>
  <Paragraphs>168</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Model and Theory Review</vt:lpstr>
      <vt:lpstr>Demographic Transition Model</vt:lpstr>
      <vt:lpstr>Population Pyramids</vt:lpstr>
      <vt:lpstr>PowerPoint Presentation</vt:lpstr>
      <vt:lpstr>Epidemiologic Transition Model by Abdel Omran </vt:lpstr>
      <vt:lpstr>PowerPoint Presentation</vt:lpstr>
      <vt:lpstr>Malthusian Theory</vt:lpstr>
      <vt:lpstr>Religions</vt:lpstr>
      <vt:lpstr>Religious Hearths</vt:lpstr>
      <vt:lpstr>Gravity Model  </vt:lpstr>
      <vt:lpstr>Distance Decay Model</vt:lpstr>
      <vt:lpstr>Heartland Theory</vt:lpstr>
      <vt:lpstr>Rimland Theory by Nicholas John Spykman</vt:lpstr>
      <vt:lpstr>Domino Theory</vt:lpstr>
      <vt:lpstr>Heartland vs. Rimland</vt:lpstr>
      <vt:lpstr>Cultural Hearths</vt:lpstr>
      <vt:lpstr>Agricultural Hearths</vt:lpstr>
      <vt:lpstr>Animals – Many animals were first domesticated in Mesopotamia and Egypt</vt:lpstr>
      <vt:lpstr>Agricultural Revolutions</vt:lpstr>
      <vt:lpstr>Vonn Thunen Agricultural Model</vt:lpstr>
      <vt:lpstr>Weber – Model of Industrial Location</vt:lpstr>
      <vt:lpstr>Types of Industry</vt:lpstr>
      <vt:lpstr>Country Shapes</vt:lpstr>
      <vt:lpstr>Compact</vt:lpstr>
      <vt:lpstr>Elongated</vt:lpstr>
      <vt:lpstr>Prorupted</vt:lpstr>
      <vt:lpstr>Fragmented</vt:lpstr>
      <vt:lpstr>Perforated</vt:lpstr>
      <vt:lpstr>PowerPoint Presentation</vt:lpstr>
      <vt:lpstr>Central Place Theory – Walter Christaller</vt:lpstr>
      <vt:lpstr>Settlement Size</vt:lpstr>
      <vt:lpstr>Rank Size Rule</vt:lpstr>
      <vt:lpstr>Primate City Model</vt:lpstr>
      <vt:lpstr>Concentric Zone (Burgess Model) Model ie: Nashville Tennessee</vt:lpstr>
      <vt:lpstr>Sector Model ie: Chicago </vt:lpstr>
      <vt:lpstr>Multiple Nuclei Model (ie: NYC, Atlanta, LA)</vt:lpstr>
      <vt:lpstr>Latin American City Model</vt:lpstr>
      <vt:lpstr>The Southeast Asian City Model</vt:lpstr>
      <vt:lpstr>The Sub-saharan Africa City Model</vt:lpstr>
      <vt:lpstr>Industrial Sectors</vt:lpstr>
      <vt:lpstr>Remember the difference</vt:lpstr>
      <vt:lpstr>The Peripheral Model (Galactic City Model)</vt:lpstr>
      <vt:lpstr>Edge City</vt:lpstr>
      <vt:lpstr>Urban Realms Model (James Vance)</vt:lpstr>
      <vt:lpstr>Urban Realms Model</vt:lpstr>
      <vt:lpstr>Structuralist or Liberal Theories of Development</vt:lpstr>
      <vt:lpstr>Rostow Take-Off Model (Modernization Model) –Walt Whitman Rostow (Liberal)</vt:lpstr>
      <vt:lpstr>Modernization Theory (Liberal)</vt:lpstr>
      <vt:lpstr>Neocolonialism (Structuralist)</vt:lpstr>
      <vt:lpstr>Dependency Theory (Singer and Prebisch)</vt:lpstr>
      <vt:lpstr>Premises of Dependency Theory (Singer and Prebisch) - Structuralist</vt:lpstr>
      <vt:lpstr>World Systems Theory (Immanuel Wallerstein) Structuralist</vt:lpstr>
      <vt:lpstr>Core-Periphery Model</vt:lpstr>
      <vt:lpstr>Core-Periphery Model</vt:lpstr>
      <vt:lpstr>Bid-Rent Theory</vt:lpstr>
      <vt:lpstr>Zelinksy Model of Migration Transition</vt:lpstr>
      <vt:lpstr>Ravenstein’s Laws of Migration</vt:lpstr>
      <vt:lpstr>Ravenstein Continued</vt:lpstr>
      <vt:lpstr>PowerPoint Presentation</vt:lpstr>
      <vt:lpstr>PowerPoint Presentation</vt:lpstr>
      <vt:lpstr>Locational Interdependence (Hotelling)</vt:lpstr>
      <vt:lpstr>Bochert’s Model of Urban Evolution</vt:lpstr>
      <vt:lpstr>Possible Indo-European Language Hearths</vt:lpstr>
      <vt:lpstr>Anatolian vs. Kurgan</vt:lpstr>
      <vt:lpstr>Language Families of the World</vt:lpstr>
      <vt:lpstr>Major Language Families Percentage of World Population</vt:lpstr>
      <vt:lpstr>Most Spoken Languages</vt:lpstr>
      <vt:lpstr>Projections – Mercator Projection</vt:lpstr>
      <vt:lpstr>Robinson Projection</vt:lpstr>
      <vt:lpstr>Winkel-Tripel Projection</vt:lpstr>
      <vt:lpstr>Interrupted Projection</vt:lpstr>
      <vt:lpstr>Azimuthal Projection</vt:lpstr>
      <vt:lpstr>Mollweide Projection</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Theories Review</dc:title>
  <dc:creator>Joshua Fine</dc:creator>
  <cp:lastModifiedBy>Joshua Fine</cp:lastModifiedBy>
  <cp:revision>27</cp:revision>
  <dcterms:created xsi:type="dcterms:W3CDTF">2014-05-08T02:22:45Z</dcterms:created>
  <dcterms:modified xsi:type="dcterms:W3CDTF">2019-04-16T11:48:30Z</dcterms:modified>
</cp:coreProperties>
</file>