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7" r:id="rId1"/>
  </p:sldMasterIdLst>
  <p:sldIdLst>
    <p:sldId id="256" r:id="rId2"/>
    <p:sldId id="258" r:id="rId3"/>
    <p:sldId id="260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4" r:id="rId16"/>
    <p:sldId id="287" r:id="rId17"/>
    <p:sldId id="281" r:id="rId18"/>
    <p:sldId id="282" r:id="rId19"/>
    <p:sldId id="283" r:id="rId20"/>
    <p:sldId id="284" r:id="rId21"/>
    <p:sldId id="280" r:id="rId22"/>
    <p:sldId id="285" r:id="rId23"/>
    <p:sldId id="279" r:id="rId24"/>
    <p:sldId id="286" r:id="rId25"/>
    <p:sldId id="271" r:id="rId26"/>
    <p:sldId id="272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53" d="100"/>
          <a:sy n="53" d="100"/>
        </p:scale>
        <p:origin x="-14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0"/>
          <p:cNvGrpSpPr/>
          <p:nvPr/>
        </p:nvGrpSpPr>
        <p:grpSpPr>
          <a:xfrm>
            <a:off x="-1" y="3379694"/>
            <a:ext cx="7543801" cy="2604247"/>
            <a:chOff x="-1" y="3379694"/>
            <a:chExt cx="7543801" cy="2604247"/>
          </a:xfrm>
        </p:grpSpPr>
        <p:grpSp>
          <p:nvGrpSpPr>
            <p:cNvPr id="9" name="Group 11"/>
            <p:cNvGrpSpPr/>
            <p:nvPr/>
          </p:nvGrpSpPr>
          <p:grpSpPr>
            <a:xfrm>
              <a:off x="-1" y="3379694"/>
              <a:ext cx="7543801" cy="2604247"/>
              <a:chOff x="-1" y="3379694"/>
              <a:chExt cx="7543801" cy="2604247"/>
            </a:xfrm>
          </p:grpSpPr>
          <p:sp>
            <p:nvSpPr>
              <p:cNvPr id="15" name="Snip Single Corner Rectangle 14"/>
              <p:cNvSpPr/>
              <p:nvPr/>
            </p:nvSpPr>
            <p:spPr>
              <a:xfrm flipV="1">
                <a:off x="-1" y="3393141"/>
                <a:ext cx="7543800" cy="2590800"/>
              </a:xfrm>
              <a:prstGeom prst="snip1Rect">
                <a:avLst>
                  <a:gd name="adj" fmla="val 7379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50800" dist="63500" dir="2700000" algn="tl" rotWithShape="0">
                  <a:prstClr val="black">
                    <a:alpha val="5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6" name="Straight Connector 15"/>
              <p:cNvCxnSpPr/>
              <p:nvPr/>
            </p:nvCxnSpPr>
            <p:spPr>
              <a:xfrm>
                <a:off x="0" y="3379694"/>
                <a:ext cx="7543800" cy="2377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" name="Teardrop 12"/>
            <p:cNvSpPr/>
            <p:nvPr/>
          </p:nvSpPr>
          <p:spPr>
            <a:xfrm>
              <a:off x="6817659" y="3621741"/>
              <a:ext cx="394447" cy="394447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3913281"/>
            <a:ext cx="5867400" cy="1470025"/>
          </a:xfrm>
        </p:spPr>
        <p:txBody>
          <a:bodyPr>
            <a:normAutofit/>
          </a:bodyPr>
          <a:lstStyle>
            <a:lvl1pPr algn="r">
              <a:defRPr sz="4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396753"/>
            <a:ext cx="5867400" cy="573741"/>
          </a:xfrm>
        </p:spPr>
        <p:txBody>
          <a:bodyPr>
            <a:normAutofit/>
          </a:bodyPr>
          <a:lstStyle>
            <a:lvl1pPr marL="0" indent="0" algn="r">
              <a:spcBef>
                <a:spcPct val="0"/>
              </a:spcBef>
              <a:buNone/>
              <a:defRPr sz="14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-734076" y="4503737"/>
            <a:ext cx="2057400" cy="365125"/>
          </a:xfrm>
        </p:spPr>
        <p:txBody>
          <a:bodyPr lIns="91440" tIns="0" bIns="0" anchor="b" anchorCtr="0"/>
          <a:lstStyle>
            <a:lvl1pPr>
              <a:defRPr sz="14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2F4D3A49-1081-1244-9612-66E1C6C3F2E2}" type="datetimeFigureOut">
              <a:rPr lang="en-US" smtClean="0"/>
              <a:t>10/12/2017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-356811" y="4503737"/>
            <a:ext cx="2057397" cy="365125"/>
          </a:xfrm>
        </p:spPr>
        <p:txBody>
          <a:bodyPr lIns="91440" tIns="0" bIns="0" anchor="t" anchorCtr="0"/>
          <a:lstStyle>
            <a:lvl1pPr algn="l">
              <a:defRPr b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0"/>
          <p:cNvGrpSpPr/>
          <p:nvPr/>
        </p:nvGrpSpPr>
        <p:grpSpPr>
          <a:xfrm>
            <a:off x="228600" y="228600"/>
            <a:ext cx="4251960" cy="6387352"/>
            <a:chOff x="228600" y="228600"/>
            <a:chExt cx="4251960" cy="6387352"/>
          </a:xfrm>
        </p:grpSpPr>
        <p:sp>
          <p:nvSpPr>
            <p:cNvPr id="12" name="Snip Diagonal Corner Rectangle 11"/>
            <p:cNvSpPr/>
            <p:nvPr/>
          </p:nvSpPr>
          <p:spPr>
            <a:xfrm flipV="1">
              <a:off x="228600" y="228600"/>
              <a:ext cx="4251960" cy="6387352"/>
            </a:xfrm>
            <a:prstGeom prst="snip2DiagRect">
              <a:avLst>
                <a:gd name="adj1" fmla="val 0"/>
                <a:gd name="adj2" fmla="val 3794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Teardrop 12"/>
            <p:cNvSpPr>
              <a:spLocks noChangeAspect="1"/>
            </p:cNvSpPr>
            <p:nvPr/>
          </p:nvSpPr>
          <p:spPr>
            <a:xfrm>
              <a:off x="3886200" y="432548"/>
              <a:ext cx="355002" cy="355002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2176272"/>
            <a:ext cx="3657600" cy="1161288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4654475" y="228600"/>
            <a:ext cx="4251960" cy="6391656"/>
          </a:xfrm>
          <a:prstGeom prst="snip2DiagRect">
            <a:avLst>
              <a:gd name="adj1" fmla="val 0"/>
              <a:gd name="adj2" fmla="val 4017"/>
            </a:avLst>
          </a:prstGeom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2" y="3342401"/>
            <a:ext cx="3657600" cy="2595282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58952" y="6300216"/>
            <a:ext cx="1298448" cy="365125"/>
          </a:xfrm>
        </p:spPr>
        <p:txBody>
          <a:bodyPr/>
          <a:lstStyle/>
          <a:p>
            <a:fld id="{2F4D3A49-1081-1244-9612-66E1C6C3F2E2}" type="datetimeFigureOut">
              <a:rPr lang="en-US" smtClean="0"/>
              <a:t>10/12/2017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57400" y="6300216"/>
            <a:ext cx="234086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01752" y="6300216"/>
            <a:ext cx="448056" cy="365125"/>
          </a:xfrm>
        </p:spPr>
        <p:txBody>
          <a:bodyPr/>
          <a:lstStyle>
            <a:lvl1pPr algn="l">
              <a:defRPr/>
            </a:lvl1pPr>
          </a:lstStyle>
          <a:p>
            <a:fld id="{F529C8C3-7D2F-F74A-9F79-51E13CA032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Diagonal Corner Rectangle 8"/>
          <p:cNvSpPr/>
          <p:nvPr/>
        </p:nvSpPr>
        <p:spPr>
          <a:xfrm flipV="1">
            <a:off x="228600" y="4648200"/>
            <a:ext cx="8686800" cy="1963271"/>
          </a:xfrm>
          <a:prstGeom prst="snip2DiagRect">
            <a:avLst>
              <a:gd name="adj1" fmla="val 0"/>
              <a:gd name="adj2" fmla="val 937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48200"/>
            <a:ext cx="8153400" cy="609600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D3A49-1081-1244-9612-66E1C6C3F2E2}" type="datetimeFigureOut">
              <a:rPr lang="en-US" smtClean="0"/>
              <a:t>10/12/2017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257799"/>
            <a:ext cx="8156448" cy="820272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ct val="0"/>
              </a:spcBef>
              <a:buNone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 flipH="1">
            <a:off x="228600" y="228600"/>
            <a:ext cx="8677835" cy="4267200"/>
          </a:xfrm>
          <a:prstGeom prst="snip2DiagRect">
            <a:avLst>
              <a:gd name="adj1" fmla="val 0"/>
              <a:gd name="adj2" fmla="val 4332"/>
            </a:avLst>
          </a:prstGeom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D3A49-1081-1244-9612-66E1C6C3F2E2}" type="datetimeFigureOut">
              <a:rPr lang="en-US" smtClean="0"/>
              <a:t>10/12/2017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9C8C3-7D2F-F74A-9F79-51E13CA032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Diagonal Corner Rectangle 8"/>
          <p:cNvSpPr/>
          <p:nvPr/>
        </p:nvSpPr>
        <p:spPr>
          <a:xfrm flipV="1">
            <a:off x="228600" y="1707776"/>
            <a:ext cx="8686800" cy="4908176"/>
          </a:xfrm>
          <a:prstGeom prst="snip2DiagRect">
            <a:avLst>
              <a:gd name="adj1" fmla="val 0"/>
              <a:gd name="adj2" fmla="val 400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Snip Diagonal Corner Rectangle 9"/>
          <p:cNvSpPr/>
          <p:nvPr/>
        </p:nvSpPr>
        <p:spPr>
          <a:xfrm flipV="1">
            <a:off x="228600" y="228597"/>
            <a:ext cx="8686800" cy="1277473"/>
          </a:xfrm>
          <a:prstGeom prst="snip2DiagRect">
            <a:avLst>
              <a:gd name="adj1" fmla="val 0"/>
              <a:gd name="adj2" fmla="val 1167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D3A49-1081-1244-9612-66E1C6C3F2E2}" type="datetimeFigureOut">
              <a:rPr lang="en-US" smtClean="0"/>
              <a:t>10/12/2017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9C8C3-7D2F-F74A-9F79-51E13CA032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nip Diagonal Corner Rectangle 7"/>
          <p:cNvSpPr/>
          <p:nvPr/>
        </p:nvSpPr>
        <p:spPr>
          <a:xfrm flipV="1">
            <a:off x="228600" y="228600"/>
            <a:ext cx="8686800" cy="6387352"/>
          </a:xfrm>
          <a:prstGeom prst="snip2DiagRect">
            <a:avLst>
              <a:gd name="adj1" fmla="val 0"/>
              <a:gd name="adj2" fmla="val 2529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67600" y="838201"/>
            <a:ext cx="1219200" cy="510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2" y="838201"/>
            <a:ext cx="6307138" cy="51054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D3A49-1081-1244-9612-66E1C6C3F2E2}" type="datetimeFigureOut">
              <a:rPr lang="en-US" smtClean="0"/>
              <a:t>10/12/2017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9C8C3-7D2F-F74A-9F79-51E13CA032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Diagonal Corner Rectangle 8"/>
          <p:cNvSpPr/>
          <p:nvPr/>
        </p:nvSpPr>
        <p:spPr>
          <a:xfrm flipV="1">
            <a:off x="228600" y="1707776"/>
            <a:ext cx="8686800" cy="4908176"/>
          </a:xfrm>
          <a:prstGeom prst="snip2DiagRect">
            <a:avLst>
              <a:gd name="adj1" fmla="val 0"/>
              <a:gd name="adj2" fmla="val 400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Snip Diagonal Corner Rectangle 9"/>
          <p:cNvSpPr/>
          <p:nvPr/>
        </p:nvSpPr>
        <p:spPr>
          <a:xfrm flipV="1">
            <a:off x="228600" y="228597"/>
            <a:ext cx="8686800" cy="1277473"/>
          </a:xfrm>
          <a:prstGeom prst="snip2DiagRect">
            <a:avLst>
              <a:gd name="adj1" fmla="val 0"/>
              <a:gd name="adj2" fmla="val 1167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D3A49-1081-1244-9612-66E1C6C3F2E2}" type="datetimeFigureOut">
              <a:rPr lang="en-US" smtClean="0"/>
              <a:t>10/12/2017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9C8C3-7D2F-F74A-9F79-51E13CA032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4"/>
          <p:cNvGrpSpPr/>
          <p:nvPr/>
        </p:nvGrpSpPr>
        <p:grpSpPr>
          <a:xfrm>
            <a:off x="-1" y="3379694"/>
            <a:ext cx="7543801" cy="2604247"/>
            <a:chOff x="-1" y="3379694"/>
            <a:chExt cx="7543801" cy="2604247"/>
          </a:xfrm>
        </p:grpSpPr>
        <p:grpSp>
          <p:nvGrpSpPr>
            <p:cNvPr id="9" name="Group 11"/>
            <p:cNvGrpSpPr/>
            <p:nvPr/>
          </p:nvGrpSpPr>
          <p:grpSpPr>
            <a:xfrm>
              <a:off x="-1" y="3379694"/>
              <a:ext cx="7543801" cy="2604247"/>
              <a:chOff x="-1" y="3379694"/>
              <a:chExt cx="7543801" cy="2604247"/>
            </a:xfrm>
          </p:grpSpPr>
          <p:sp>
            <p:nvSpPr>
              <p:cNvPr id="17" name="Snip Single Corner Rectangle 16"/>
              <p:cNvSpPr/>
              <p:nvPr/>
            </p:nvSpPr>
            <p:spPr>
              <a:xfrm flipV="1">
                <a:off x="-1" y="3393141"/>
                <a:ext cx="7543800" cy="2590800"/>
              </a:xfrm>
              <a:prstGeom prst="snip1Rect">
                <a:avLst>
                  <a:gd name="adj" fmla="val 7379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50800" dist="63500" dir="2700000" algn="tl" rotWithShape="0">
                  <a:prstClr val="black">
                    <a:alpha val="5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8" name="Straight Connector 17"/>
              <p:cNvCxnSpPr/>
              <p:nvPr/>
            </p:nvCxnSpPr>
            <p:spPr>
              <a:xfrm>
                <a:off x="0" y="3379694"/>
                <a:ext cx="7543800" cy="2377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" name="Teardrop 15"/>
            <p:cNvSpPr/>
            <p:nvPr/>
          </p:nvSpPr>
          <p:spPr>
            <a:xfrm>
              <a:off x="6817659" y="3621741"/>
              <a:ext cx="394447" cy="394447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3913281"/>
            <a:ext cx="5867400" cy="1470025"/>
          </a:xfrm>
        </p:spPr>
        <p:txBody>
          <a:bodyPr>
            <a:normAutofit/>
          </a:bodyPr>
          <a:lstStyle>
            <a:lvl1pPr algn="r">
              <a:defRPr sz="4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396753"/>
            <a:ext cx="5867400" cy="573741"/>
          </a:xfrm>
        </p:spPr>
        <p:txBody>
          <a:bodyPr>
            <a:normAutofit/>
          </a:bodyPr>
          <a:lstStyle>
            <a:lvl1pPr marL="0" indent="0" algn="r">
              <a:spcBef>
                <a:spcPct val="0"/>
              </a:spcBef>
              <a:buNone/>
              <a:defRPr sz="14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-734076" y="4503737"/>
            <a:ext cx="2057400" cy="365125"/>
          </a:xfrm>
        </p:spPr>
        <p:txBody>
          <a:bodyPr lIns="91440" tIns="0" bIns="0" anchor="b" anchorCtr="0"/>
          <a:lstStyle>
            <a:lvl1pPr>
              <a:defRPr sz="14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2F4D3A49-1081-1244-9612-66E1C6C3F2E2}" type="datetimeFigureOut">
              <a:rPr lang="en-US" smtClean="0"/>
              <a:t>10/12/2017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-356811" y="4503737"/>
            <a:ext cx="2057397" cy="365125"/>
          </a:xfrm>
        </p:spPr>
        <p:txBody>
          <a:bodyPr lIns="91440" tIns="0" bIns="0" anchor="t" anchorCtr="0"/>
          <a:lstStyle>
            <a:lvl1pPr algn="l">
              <a:defRPr b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0" y="676835"/>
            <a:ext cx="7543800" cy="2587752"/>
          </a:xfrm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"/>
          <p:cNvGrpSpPr/>
          <p:nvPr/>
        </p:nvGrpSpPr>
        <p:grpSpPr>
          <a:xfrm flipH="1">
            <a:off x="1600199" y="2126877"/>
            <a:ext cx="7543801" cy="2604247"/>
            <a:chOff x="-1" y="3379694"/>
            <a:chExt cx="7543801" cy="2604247"/>
          </a:xfrm>
        </p:grpSpPr>
        <p:grpSp>
          <p:nvGrpSpPr>
            <p:cNvPr id="7" name="Group 11"/>
            <p:cNvGrpSpPr/>
            <p:nvPr/>
          </p:nvGrpSpPr>
          <p:grpSpPr>
            <a:xfrm>
              <a:off x="-1" y="3379694"/>
              <a:ext cx="7543801" cy="2604247"/>
              <a:chOff x="-1" y="3379694"/>
              <a:chExt cx="7543801" cy="2604247"/>
            </a:xfrm>
          </p:grpSpPr>
          <p:sp>
            <p:nvSpPr>
              <p:cNvPr id="10" name="Snip Single Corner Rectangle 9"/>
              <p:cNvSpPr/>
              <p:nvPr/>
            </p:nvSpPr>
            <p:spPr>
              <a:xfrm flipV="1">
                <a:off x="-1" y="3393141"/>
                <a:ext cx="7543800" cy="2590800"/>
              </a:xfrm>
              <a:prstGeom prst="snip1Rect">
                <a:avLst>
                  <a:gd name="adj" fmla="val 7379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50800" dist="63500" dir="2700000" algn="tl" rotWithShape="0">
                  <a:prstClr val="black">
                    <a:alpha val="5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1" name="Straight Connector 10"/>
              <p:cNvCxnSpPr/>
              <p:nvPr/>
            </p:nvCxnSpPr>
            <p:spPr>
              <a:xfrm>
                <a:off x="0" y="3379694"/>
                <a:ext cx="7543800" cy="2377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Teardrop 8"/>
            <p:cNvSpPr/>
            <p:nvPr/>
          </p:nvSpPr>
          <p:spPr>
            <a:xfrm flipH="1">
              <a:off x="228599" y="3621741"/>
              <a:ext cx="394447" cy="394447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6105" y="2653553"/>
            <a:ext cx="5870448" cy="1472184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36105" y="4134881"/>
            <a:ext cx="5870448" cy="57607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sz="14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8033590" y="3475037"/>
            <a:ext cx="1828801" cy="365125"/>
          </a:xfrm>
        </p:spPr>
        <p:txBody>
          <a:bodyPr vert="horz" lIns="91440" tIns="0" rIns="91440" bIns="0" rtlCol="0" anchor="t" anchorCtr="0"/>
          <a:lstStyle>
            <a:lvl1pPr marL="0" algn="l" defTabSz="914400" rtl="0" eaLnBrk="1" latinLnBrk="0" hangingPunct="1">
              <a:defRPr sz="1100" b="1" kern="120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7658009" y="3475037"/>
            <a:ext cx="1828800" cy="365125"/>
          </a:xfrm>
        </p:spPr>
        <p:txBody>
          <a:bodyPr vert="horz" lIns="91440" tIns="0" rIns="91440" bIns="0" rtlCol="0" anchor="b" anchorCtr="0"/>
          <a:lstStyle>
            <a:lvl1pPr marL="0" algn="l" defTabSz="914400" rtl="0" eaLnBrk="1" latinLnBrk="0" hangingPunct="1">
              <a:defRPr sz="1400" b="1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2F4D3A49-1081-1244-9612-66E1C6C3F2E2}" type="datetimeFigureOut">
              <a:rPr lang="en-US" smtClean="0"/>
              <a:t>10/12/2017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nip Diagonal Corner Rectangle 10"/>
          <p:cNvSpPr/>
          <p:nvPr/>
        </p:nvSpPr>
        <p:spPr>
          <a:xfrm flipV="1">
            <a:off x="228600" y="1707776"/>
            <a:ext cx="8686800" cy="4908176"/>
          </a:xfrm>
          <a:prstGeom prst="snip2DiagRect">
            <a:avLst>
              <a:gd name="adj1" fmla="val 0"/>
              <a:gd name="adj2" fmla="val 400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Snip Diagonal Corner Rectangle 11"/>
          <p:cNvSpPr/>
          <p:nvPr/>
        </p:nvSpPr>
        <p:spPr>
          <a:xfrm flipV="1">
            <a:off x="228600" y="228597"/>
            <a:ext cx="8686800" cy="1277473"/>
          </a:xfrm>
          <a:prstGeom prst="snip2DiagRect">
            <a:avLst>
              <a:gd name="adj1" fmla="val 0"/>
              <a:gd name="adj2" fmla="val 1167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95833"/>
            <a:ext cx="7583488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1" y="1981201"/>
            <a:ext cx="365760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5351" y="1981201"/>
            <a:ext cx="365760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344488">
              <a:defRPr sz="1800"/>
            </a:lvl6pPr>
            <a:lvl7pPr marL="1946275" indent="-344488">
              <a:defRPr sz="1800"/>
            </a:lvl7pPr>
            <a:lvl8pPr marL="1946275" indent="-344488">
              <a:defRPr sz="1800"/>
            </a:lvl8pPr>
            <a:lvl9pPr marL="1946275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D3A49-1081-1244-9612-66E1C6C3F2E2}" type="datetimeFigureOut">
              <a:rPr lang="en-US" smtClean="0"/>
              <a:t>10/12/2017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9C8C3-7D2F-F74A-9F79-51E13CA032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nip Diagonal Corner Rectangle 11"/>
          <p:cNvSpPr/>
          <p:nvPr/>
        </p:nvSpPr>
        <p:spPr>
          <a:xfrm flipV="1">
            <a:off x="228600" y="1707776"/>
            <a:ext cx="8686800" cy="4908176"/>
          </a:xfrm>
          <a:prstGeom prst="snip2DiagRect">
            <a:avLst>
              <a:gd name="adj1" fmla="val 0"/>
              <a:gd name="adj2" fmla="val 400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Snip Diagonal Corner Rectangle 12"/>
          <p:cNvSpPr/>
          <p:nvPr/>
        </p:nvSpPr>
        <p:spPr>
          <a:xfrm flipV="1">
            <a:off x="228600" y="228597"/>
            <a:ext cx="8686800" cy="1277473"/>
          </a:xfrm>
          <a:prstGeom prst="snip2DiagRect">
            <a:avLst>
              <a:gd name="adj1" fmla="val 0"/>
              <a:gd name="adj2" fmla="val 1167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95833"/>
            <a:ext cx="7583488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852426"/>
            <a:ext cx="3657600" cy="868362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ct val="0"/>
              </a:spcBef>
              <a:buNone/>
              <a:defRPr sz="26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9463" y="2743200"/>
            <a:ext cx="3657600" cy="32131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5351" y="1852426"/>
            <a:ext cx="3657600" cy="868362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ct val="0"/>
              </a:spcBef>
              <a:buNone/>
              <a:defRPr sz="26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5351" y="2743200"/>
            <a:ext cx="3657600" cy="32131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D3A49-1081-1244-9612-66E1C6C3F2E2}" type="datetimeFigureOut">
              <a:rPr lang="en-US" smtClean="0"/>
              <a:t>10/12/2017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9C8C3-7D2F-F74A-9F79-51E13CA032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Diagonal Corner Rectangle 8"/>
          <p:cNvSpPr/>
          <p:nvPr/>
        </p:nvSpPr>
        <p:spPr>
          <a:xfrm flipV="1">
            <a:off x="228600" y="1707776"/>
            <a:ext cx="8686800" cy="4908176"/>
          </a:xfrm>
          <a:prstGeom prst="snip2DiagRect">
            <a:avLst>
              <a:gd name="adj1" fmla="val 0"/>
              <a:gd name="adj2" fmla="val 400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Snip Diagonal Corner Rectangle 9"/>
          <p:cNvSpPr/>
          <p:nvPr/>
        </p:nvSpPr>
        <p:spPr>
          <a:xfrm flipV="1">
            <a:off x="228600" y="228597"/>
            <a:ext cx="8686800" cy="1277473"/>
          </a:xfrm>
          <a:prstGeom prst="snip2DiagRect">
            <a:avLst>
              <a:gd name="adj1" fmla="val 0"/>
              <a:gd name="adj2" fmla="val 1167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D3A49-1081-1244-9612-66E1C6C3F2E2}" type="datetimeFigureOut">
              <a:rPr lang="en-US" smtClean="0"/>
              <a:t>10/12/2017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9C8C3-7D2F-F74A-9F79-51E13CA032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nip Diagonal Corner Rectangle 5"/>
          <p:cNvSpPr/>
          <p:nvPr/>
        </p:nvSpPr>
        <p:spPr>
          <a:xfrm flipV="1">
            <a:off x="228600" y="228600"/>
            <a:ext cx="8686800" cy="6387352"/>
          </a:xfrm>
          <a:prstGeom prst="snip2DiagRect">
            <a:avLst>
              <a:gd name="adj1" fmla="val 0"/>
              <a:gd name="adj2" fmla="val 2529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D3A49-1081-1244-9612-66E1C6C3F2E2}" type="datetimeFigureOut">
              <a:rPr lang="en-US" smtClean="0"/>
              <a:t>10/12/2017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9C8C3-7D2F-F74A-9F79-51E13CA032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1"/>
          <p:cNvGrpSpPr/>
          <p:nvPr/>
        </p:nvGrpSpPr>
        <p:grpSpPr>
          <a:xfrm>
            <a:off x="228600" y="228600"/>
            <a:ext cx="4251960" cy="6387352"/>
            <a:chOff x="228600" y="228600"/>
            <a:chExt cx="4251960" cy="6387352"/>
          </a:xfrm>
        </p:grpSpPr>
        <p:sp>
          <p:nvSpPr>
            <p:cNvPr id="13" name="Snip Diagonal Corner Rectangle 12"/>
            <p:cNvSpPr/>
            <p:nvPr/>
          </p:nvSpPr>
          <p:spPr>
            <a:xfrm flipV="1">
              <a:off x="228600" y="228600"/>
              <a:ext cx="4251960" cy="6387352"/>
            </a:xfrm>
            <a:prstGeom prst="snip2DiagRect">
              <a:avLst>
                <a:gd name="adj1" fmla="val 0"/>
                <a:gd name="adj2" fmla="val 3794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4" name="Teardrop 13"/>
            <p:cNvSpPr>
              <a:spLocks noChangeAspect="1"/>
            </p:cNvSpPr>
            <p:nvPr/>
          </p:nvSpPr>
          <p:spPr>
            <a:xfrm>
              <a:off x="3886200" y="432548"/>
              <a:ext cx="355002" cy="355002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5" name="Snip Diagonal Corner Rectangle 14"/>
          <p:cNvSpPr/>
          <p:nvPr/>
        </p:nvSpPr>
        <p:spPr>
          <a:xfrm flipV="1">
            <a:off x="4648200" y="228600"/>
            <a:ext cx="4251960" cy="6387352"/>
          </a:xfrm>
          <a:prstGeom prst="snip2DiagRect">
            <a:avLst>
              <a:gd name="adj1" fmla="val 0"/>
              <a:gd name="adj2" fmla="val 379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780" y="2177303"/>
            <a:ext cx="3657600" cy="1162050"/>
          </a:xfrm>
        </p:spPr>
        <p:txBody>
          <a:bodyPr anchor="b">
            <a:normAutofit/>
          </a:bodyPr>
          <a:lstStyle>
            <a:lvl1pPr algn="l">
              <a:defRPr sz="3000" b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45380" y="609600"/>
            <a:ext cx="3657600" cy="53340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5780" y="3352799"/>
            <a:ext cx="3657600" cy="2590801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2000" y="6297706"/>
            <a:ext cx="1295400" cy="365125"/>
          </a:xfrm>
        </p:spPr>
        <p:txBody>
          <a:bodyPr/>
          <a:lstStyle/>
          <a:p>
            <a:fld id="{2F4D3A49-1081-1244-9612-66E1C6C3F2E2}" type="datetimeFigureOut">
              <a:rPr lang="en-US" smtClean="0"/>
              <a:t>10/12/2017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57400" y="6297706"/>
            <a:ext cx="233978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04800" y="6297706"/>
            <a:ext cx="443753" cy="365125"/>
          </a:xfrm>
        </p:spPr>
        <p:txBody>
          <a:bodyPr/>
          <a:lstStyle>
            <a:lvl1pPr algn="l">
              <a:defRPr/>
            </a:lvl1pPr>
          </a:lstStyle>
          <a:p>
            <a:fld id="{F529C8C3-7D2F-F74A-9F79-51E13CA032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3" y="295833"/>
            <a:ext cx="7583488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949824"/>
            <a:ext cx="7583488" cy="40072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624391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2F4D3A49-1081-1244-9612-66E1C6C3F2E2}" type="datetimeFigureOut">
              <a:rPr lang="en-US" smtClean="0"/>
              <a:t>10/12/2017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67400" y="62484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24840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529C8C3-7D2F-F74A-9F79-51E13CA0323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</p:sldLayoutIdLst>
  <p:txStyles>
    <p:titleStyle>
      <a:lvl1pPr algn="l" defTabSz="914400" rtl="0" eaLnBrk="1" latinLnBrk="0" hangingPunct="1">
        <a:spcBef>
          <a:spcPct val="0"/>
        </a:spcBef>
        <a:buNone/>
        <a:defRPr sz="3800" kern="1200">
          <a:solidFill>
            <a:schemeClr val="tx1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accent1"/>
        </a:buClr>
        <a:buSzPct val="90000"/>
        <a:buFont typeface="Wingdings 2" pitchFamily="18" charset="2"/>
        <a:buChar char=""/>
        <a:defRPr sz="22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 2" pitchFamily="18" charset="2"/>
        <a:buChar char=""/>
        <a:defRPr sz="20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 2" pitchFamily="18" charset="2"/>
        <a:buChar char=""/>
        <a:defRPr sz="18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 2" pitchFamily="18" charset="2"/>
        <a:buChar char=""/>
        <a:defRPr sz="18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 2" pitchFamily="18" charset="2"/>
        <a:buChar char=""/>
        <a:defRPr sz="18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 2" pitchFamily="18" charset="2"/>
        <a:buChar char=""/>
        <a:defRPr lang="en-US" sz="1800" kern="1200" dirty="0" smtClean="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 2" pitchFamily="18" charset="2"/>
        <a:buChar char=""/>
        <a:defRPr lang="en-US" sz="1800" kern="1200" dirty="0" smtClean="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 2" pitchFamily="18" charset="2"/>
        <a:buChar char=""/>
        <a:defRPr lang="en-US" sz="1800" kern="1200" dirty="0" smtClean="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 2" pitchFamily="18" charset="2"/>
        <a:buChar char=""/>
        <a:defRPr lang="en-US" sz="1800" kern="1200" dirty="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964" y="3496407"/>
            <a:ext cx="7065036" cy="147857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AIM: Where in the world do people live and why?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7514" y="5340281"/>
            <a:ext cx="5653842" cy="626221"/>
          </a:xfrm>
        </p:spPr>
        <p:txBody>
          <a:bodyPr>
            <a:normAutofit/>
          </a:bodyPr>
          <a:lstStyle/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96038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Cold Areas</a:t>
            </a:r>
            <a:endParaRPr lang="en-US" dirty="0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1905000"/>
            <a:ext cx="3967162" cy="3879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857077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/>
              <a:t>High Areas </a:t>
            </a:r>
          </a:p>
          <a:p>
            <a:pPr lvl="1"/>
            <a:r>
              <a:rPr lang="en-US" sz="3200" dirty="0"/>
              <a:t>Relatively few people live at high elevations with some significant exceptions in Latin America and Africa.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Sparsely Populated Areas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4136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 Areas</a:t>
            </a:r>
            <a:endParaRPr lang="en-US" dirty="0"/>
          </a:p>
        </p:txBody>
      </p:sp>
      <p:pic>
        <p:nvPicPr>
          <p:cNvPr id="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1905000"/>
            <a:ext cx="5657850" cy="3813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957545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5019675"/>
            <a:ext cx="8305800" cy="157305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Arithmetic population density is the number of people per total land area.  The highest densities are found in parts of Asia and Europe. </a:t>
            </a: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79463" y="295833"/>
            <a:ext cx="7583488" cy="694767"/>
          </a:xfrm>
        </p:spPr>
        <p:txBody>
          <a:bodyPr/>
          <a:lstStyle/>
          <a:p>
            <a:r>
              <a:rPr lang="en-US" dirty="0" smtClean="0"/>
              <a:t>Arithmetic Population Density</a:t>
            </a:r>
            <a:r>
              <a:rPr lang="en-US" u="sng" dirty="0" smtClean="0"/>
              <a:t> </a:t>
            </a:r>
            <a:endParaRPr 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990600"/>
            <a:ext cx="7105650" cy="402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184844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4912913"/>
            <a:ext cx="9144000" cy="1945087"/>
          </a:xfrm>
        </p:spPr>
        <p:txBody>
          <a:bodyPr>
            <a:normAutofit/>
          </a:bodyPr>
          <a:lstStyle/>
          <a:p>
            <a:r>
              <a:rPr lang="en-US" sz="2800" dirty="0" smtClean="0"/>
              <a:t>Physiological density is the number of people per arable land area. This is a good measure of the relation between population and agricultural resources in a society.</a:t>
            </a: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79463" y="295833"/>
            <a:ext cx="7583488" cy="62610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Physiological Density</a:t>
            </a:r>
            <a:endParaRPr lang="en-US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1547" y="921938"/>
            <a:ext cx="6943725" cy="399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719253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95833"/>
            <a:ext cx="7583488" cy="904426"/>
          </a:xfrm>
        </p:spPr>
        <p:txBody>
          <a:bodyPr/>
          <a:lstStyle/>
          <a:p>
            <a:r>
              <a:rPr lang="en-US" dirty="0" smtClean="0"/>
              <a:t>So where do the people live anyway?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353" y="1378899"/>
            <a:ext cx="7883598" cy="5479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6554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95833"/>
            <a:ext cx="7583488" cy="828156"/>
          </a:xfrm>
        </p:spPr>
        <p:txBody>
          <a:bodyPr/>
          <a:lstStyle/>
          <a:p>
            <a:r>
              <a:rPr lang="en-US" dirty="0" smtClean="0"/>
              <a:t>Where do people really live?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" y="1123989"/>
            <a:ext cx="9055100" cy="554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7348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800" dirty="0" smtClean="0"/>
              <a:t>The second largest cluster of inhabitants is in East Asia.  (1.5 billion)</a:t>
            </a:r>
          </a:p>
          <a:p>
            <a:r>
              <a:rPr lang="en-US" sz="2800" dirty="0" smtClean="0"/>
              <a:t>One-fifth of the world’s people live in this region. </a:t>
            </a:r>
          </a:p>
          <a:p>
            <a:r>
              <a:rPr lang="en-US" sz="2800" dirty="0" smtClean="0"/>
              <a:t>Five-sixths of the people in this region live in China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East Asia - China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53025" y="1981200"/>
            <a:ext cx="3747572" cy="3158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983404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Japan and South Korea’s population is distributed differently and is also not uniform. </a:t>
            </a:r>
            <a:endParaRPr lang="en-US" sz="2800" dirty="0" err="1" smtClean="0"/>
          </a:p>
          <a:p>
            <a:r>
              <a:rPr lang="en-US" sz="2800" dirty="0" smtClean="0"/>
              <a:t>Here, more than three-fourths of the Japanese and Koreans live in urban areas.</a:t>
            </a:r>
            <a:endParaRPr lang="en-US" sz="28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East Asia – Japan &amp; Korea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2077926"/>
            <a:ext cx="3038475" cy="3408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1447800"/>
            <a:ext cx="1905000" cy="2233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517369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largest concentration of people, roughly one-fifth of the worlds population, is in South Asia.  (1.7 billion)</a:t>
            </a:r>
          </a:p>
          <a:p>
            <a:r>
              <a:rPr lang="en-US" dirty="0" smtClean="0"/>
              <a:t>India is the world’s second most populous country and it contains more than three-fourths of the South Asia population concentration. 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South Asia</a:t>
            </a:r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1676400"/>
            <a:ext cx="3581400" cy="3809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970273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1774294"/>
            <a:ext cx="6019800" cy="4321705"/>
          </a:xfrm>
        </p:spPr>
        <p:txBody>
          <a:bodyPr>
            <a:normAutofit/>
          </a:bodyPr>
          <a:lstStyle/>
          <a:p>
            <a:r>
              <a:rPr lang="en-US" sz="3200" dirty="0" smtClean="0"/>
              <a:t>World population is very unevenly distributed across the Earth’s surface and it can be compared to climate distribution.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World Population Distribution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00775" y="1447800"/>
            <a:ext cx="2943225" cy="303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2800" y="4267200"/>
            <a:ext cx="224671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6132" y="4191000"/>
            <a:ext cx="3557868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942079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-1" y="1600200"/>
            <a:ext cx="5908611" cy="4940340"/>
          </a:xfrm>
        </p:spPr>
        <p:txBody>
          <a:bodyPr>
            <a:noAutofit/>
          </a:bodyPr>
          <a:lstStyle/>
          <a:p>
            <a:r>
              <a:rPr lang="en-US" sz="2600" dirty="0" smtClean="0"/>
              <a:t>Combining the populations of Western &amp; Eastern Europe and the European Russia forms the world’s third-largest population cluster.  (742.5 million)</a:t>
            </a:r>
          </a:p>
          <a:p>
            <a:r>
              <a:rPr lang="en-US" sz="2600" dirty="0" smtClean="0"/>
              <a:t>One-ninth of the world’s people live in this region.</a:t>
            </a:r>
          </a:p>
          <a:p>
            <a:r>
              <a:rPr lang="en-US" sz="2600" dirty="0" smtClean="0"/>
              <a:t>Three-fourths of Europe’s inhabitants live in cities.</a:t>
            </a:r>
          </a:p>
          <a:p>
            <a:r>
              <a:rPr lang="en-US" sz="2600" dirty="0" smtClean="0"/>
              <a:t>Interestingly, they import food and other resources</a:t>
            </a:r>
            <a:endParaRPr lang="en-US" sz="26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Europe</a:t>
            </a:r>
            <a:endParaRPr lang="en-US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08610" y="1676400"/>
            <a:ext cx="3235390" cy="3420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601431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17514" y="1981201"/>
            <a:ext cx="4019547" cy="3776562"/>
          </a:xfrm>
        </p:spPr>
        <p:txBody>
          <a:bodyPr>
            <a:noAutofit/>
          </a:bodyPr>
          <a:lstStyle/>
          <a:p>
            <a:r>
              <a:rPr lang="en-US" sz="2800" dirty="0" smtClean="0"/>
              <a:t>The world’s fourth-largest population cluster, after Europe, is in Southeast Asia, mostly on a series of islands. Indonesia, which consists of 13,677 islands, is the world’s fourth most populous country. (618 million)</a:t>
            </a:r>
            <a:endParaRPr lang="en-US" sz="28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Southeast Asia</a:t>
            </a:r>
            <a:endParaRPr lang="en-US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824" y="2133600"/>
            <a:ext cx="4091455" cy="2829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122566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0" y="1600200"/>
            <a:ext cx="5105400" cy="5257800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The largest population concentration in the Western Hemisphere is in the northeastern United States and southeastern Canada. </a:t>
            </a:r>
          </a:p>
          <a:p>
            <a:r>
              <a:rPr lang="en-US" sz="2800" dirty="0" smtClean="0"/>
              <a:t>About 2 percent of the world’s people live in these areas.  (354 million)</a:t>
            </a:r>
          </a:p>
          <a:p>
            <a:r>
              <a:rPr lang="en-US" sz="2800" dirty="0" smtClean="0"/>
              <a:t>An interesting point is that less than 5% of the people in this area are farmers.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United States &amp; Canada</a:t>
            </a:r>
            <a:endParaRPr lang="en-US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1524000"/>
            <a:ext cx="3878795" cy="2243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3886200"/>
            <a:ext cx="3581400" cy="2765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479010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0" y="1600200"/>
            <a:ext cx="4495800" cy="5257800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Another 2 percent of the world’s population is clustered in West Africa, especially along the south- facing Atlantic coast. (340 million)</a:t>
            </a:r>
          </a:p>
          <a:p>
            <a:r>
              <a:rPr lang="en-US" sz="2800" dirty="0" smtClean="0"/>
              <a:t>Approximately half is in Nigeria, and the other half is divided among several small countries west of Nigeria. </a:t>
            </a:r>
          </a:p>
          <a:p>
            <a:r>
              <a:rPr lang="en-US" sz="2800" dirty="0" smtClean="0"/>
              <a:t>Most people work in agriculture</a:t>
            </a:r>
            <a:r>
              <a:rPr lang="en-US" dirty="0" smtClean="0"/>
              <a:t>. 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West Africa</a:t>
            </a:r>
            <a:endParaRPr lang="en-US" dirty="0"/>
          </a:p>
        </p:txBody>
      </p:sp>
      <p:pic>
        <p:nvPicPr>
          <p:cNvPr id="6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1291" r="129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02286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79463" y="295833"/>
            <a:ext cx="7583488" cy="34678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Population Density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2622"/>
            <a:ext cx="8942990" cy="6215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7912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826480"/>
            <a:ext cx="8686800" cy="5031519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Two countries can have similar physiological densities, but they may produce significantly different amounts of food because of different economic conditions. </a:t>
            </a:r>
          </a:p>
          <a:p>
            <a:r>
              <a:rPr lang="en-US" sz="2800" b="1" dirty="0" smtClean="0"/>
              <a:t>Agricultural density is the ratio of the number of farmers to the amount of arable land. </a:t>
            </a:r>
          </a:p>
          <a:p>
            <a:r>
              <a:rPr lang="en-US" sz="2800" dirty="0" smtClean="0"/>
              <a:t>To understand the relationship between population and resources in a country, geographers examine its physiological and agricultural densities together.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Agricultural Density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0325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953000"/>
          </a:xfrm>
        </p:spPr>
        <p:txBody>
          <a:bodyPr/>
          <a:lstStyle/>
          <a:p>
            <a:r>
              <a:rPr lang="en-US" sz="2800" dirty="0" smtClean="0"/>
              <a:t>If the Netherlands has a much higher physiological density than does India but a much lower agricultural density, which country has more farmers?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sz="2800" dirty="0" smtClean="0"/>
              <a:t>India!!!</a:t>
            </a:r>
          </a:p>
          <a:p>
            <a:endParaRPr lang="en-US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0"/>
            <a:ext cx="2971800" cy="1783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5200" y="4724400"/>
            <a:ext cx="28575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456940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Vocabulary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3" y="1949824"/>
            <a:ext cx="4717810" cy="4329790"/>
          </a:xfrm>
        </p:spPr>
        <p:txBody>
          <a:bodyPr>
            <a:normAutofit/>
          </a:bodyPr>
          <a:lstStyle/>
          <a:p>
            <a:r>
              <a:rPr lang="en-US" sz="3600" dirty="0" err="1" smtClean="0"/>
              <a:t>Ecumene</a:t>
            </a:r>
            <a:r>
              <a:rPr lang="en-US" sz="3600" dirty="0" smtClean="0"/>
              <a:t> – the portion of the earth’s surface with permanent human settlement.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1342" y="51174"/>
            <a:ext cx="3842657" cy="3236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9126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5270701"/>
            <a:ext cx="9144000" cy="1587299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The </a:t>
            </a:r>
            <a:r>
              <a:rPr lang="en-US" sz="2800" dirty="0" err="1" smtClean="0"/>
              <a:t>ecumene</a:t>
            </a:r>
            <a:r>
              <a:rPr lang="en-US" sz="2800" dirty="0" smtClean="0"/>
              <a:t>, or the portion of the Earth with permanent human settlement, has expanded to cover most of the world’s land area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Expansion of the </a:t>
            </a:r>
            <a:r>
              <a:rPr lang="en-US" dirty="0" err="1" smtClean="0"/>
              <a:t>Ecumene</a:t>
            </a:r>
            <a:r>
              <a:rPr lang="en-US" u="sng" dirty="0" smtClean="0"/>
              <a:t/>
            </a:r>
            <a:br>
              <a:rPr lang="en-US" u="sng" dirty="0" smtClean="0"/>
            </a:br>
            <a:r>
              <a:rPr lang="en-US" dirty="0" smtClean="0"/>
              <a:t> 5000 B.C.–A.D. 1900</a:t>
            </a:r>
            <a:endParaRPr lang="en-US" dirty="0"/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9463" y="1438833"/>
            <a:ext cx="6381280" cy="4009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955646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95738" y="1669924"/>
            <a:ext cx="8848261" cy="518807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Dry Areas</a:t>
            </a:r>
          </a:p>
          <a:p>
            <a:pPr lvl="1"/>
            <a:r>
              <a:rPr lang="en-US" sz="3200" dirty="0" smtClean="0"/>
              <a:t>Areas too dry for farming cover approximately 20 percent of Earth’s land surface. </a:t>
            </a:r>
          </a:p>
          <a:p>
            <a:pPr lvl="1"/>
            <a:r>
              <a:rPr lang="en-US" sz="3200" dirty="0" smtClean="0"/>
              <a:t>Deserts generally lack sufficient water to grow crops.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686800" cy="1066800"/>
          </a:xfrm>
        </p:spPr>
        <p:txBody>
          <a:bodyPr/>
          <a:lstStyle/>
          <a:p>
            <a:r>
              <a:rPr lang="en-US" dirty="0" smtClean="0"/>
              <a:t>Sparsely Populated Areas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0009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Dry Areas</a:t>
            </a:r>
            <a:endParaRPr lang="en-US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88016" y="1500188"/>
            <a:ext cx="6167967" cy="462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385477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600" dirty="0"/>
              <a:t>Wet Areas </a:t>
            </a:r>
          </a:p>
          <a:p>
            <a:pPr lvl="1"/>
            <a:r>
              <a:rPr lang="en-US" sz="3200" dirty="0"/>
              <a:t>Areas that receive very high levels of precipitation. </a:t>
            </a:r>
          </a:p>
          <a:p>
            <a:pPr lvl="1"/>
            <a:r>
              <a:rPr lang="en-US" sz="3200" dirty="0"/>
              <a:t>These areas are located primarily near the equator. </a:t>
            </a:r>
          </a:p>
          <a:p>
            <a:pPr lvl="1"/>
            <a:r>
              <a:rPr lang="en-US" sz="3200" dirty="0"/>
              <a:t>The combination of rain and heat rapidly depletes nutrients from the soil, hindering agriculture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Sparsely Populated Areas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74366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Wet Areas</a:t>
            </a:r>
            <a:endParaRPr lang="en-US" dirty="0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75" y="1670050"/>
            <a:ext cx="428625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268087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/>
              <a:t>Cold Areas </a:t>
            </a:r>
          </a:p>
          <a:p>
            <a:pPr lvl="1"/>
            <a:r>
              <a:rPr lang="en-US" sz="3200" dirty="0"/>
              <a:t>Much of the land near the North and South poles, perpetually covered with ice (permafrost).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Sparsely Populated Areas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250102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ixel">
  <a:themeElements>
    <a:clrScheme name="Pixel">
      <a:dk1>
        <a:srgbClr val="103154"/>
      </a:dk1>
      <a:lt1>
        <a:srgbClr val="FFFFFF"/>
      </a:lt1>
      <a:dk2>
        <a:srgbClr val="00BFC3"/>
      </a:dk2>
      <a:lt2>
        <a:srgbClr val="0096FF"/>
      </a:lt2>
      <a:accent1>
        <a:srgbClr val="FF7F01"/>
      </a:accent1>
      <a:accent2>
        <a:srgbClr val="F1B015"/>
      </a:accent2>
      <a:accent3>
        <a:srgbClr val="FBEC85"/>
      </a:accent3>
      <a:accent4>
        <a:srgbClr val="D2C2F1"/>
      </a:accent4>
      <a:accent5>
        <a:srgbClr val="DA5AF4"/>
      </a:accent5>
      <a:accent6>
        <a:srgbClr val="9D09D1"/>
      </a:accent6>
      <a:hlink>
        <a:srgbClr val="1286C9"/>
      </a:hlink>
      <a:folHlink>
        <a:srgbClr val="A8C2E7"/>
      </a:folHlink>
    </a:clrScheme>
    <a:fontScheme name="Pixel">
      <a:majorFont>
        <a:latin typeface="Corbel"/>
        <a:ea typeface=""/>
        <a:cs typeface=""/>
        <a:font script="Jpan" typeface="メイリオ"/>
      </a:majorFont>
      <a:minorFont>
        <a:latin typeface="Corbel"/>
        <a:ea typeface=""/>
        <a:cs typeface=""/>
        <a:font script="Jpan" typeface="メイリオ"/>
      </a:minorFont>
    </a:fontScheme>
    <a:fmtScheme name="Pixel">
      <a:fillStyleLst>
        <a:solidFill>
          <a:schemeClr val="phClr"/>
        </a:solidFill>
        <a:solidFill>
          <a:schemeClr val="phClr">
            <a:satMod val="150000"/>
          </a:schemeClr>
        </a:solidFill>
        <a:solidFill>
          <a:schemeClr val="phClr">
            <a:shade val="80000"/>
            <a:lumMod val="9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>
              <a:alpha val="8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63500" dir="2700000" sx="102000" sy="102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glow" dir="tl"/>
          </a:scene3d>
          <a:sp3d>
            <a:bevelT w="0" h="0"/>
          </a:sp3d>
        </a:effectStyle>
        <a:effectStyle>
          <a:effectLst>
            <a:outerShdw blurRad="63500" dist="38100" dir="3600000" sx="103000" sy="103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5400000"/>
            </a:lightRig>
          </a:scene3d>
          <a:sp3d prstMaterial="softmetal">
            <a:bevelT w="635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5000"/>
                <a:satMod val="350000"/>
              </a:schemeClr>
            </a:gs>
            <a:gs pos="100000">
              <a:schemeClr val="phClr">
                <a:shade val="20000"/>
                <a:satMod val="15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1000"/>
                <a:satMod val="400000"/>
              </a:schemeClr>
              <a:schemeClr val="phClr">
                <a:tint val="50000"/>
                <a:satMod val="45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Pixel.thmx</Template>
  <TotalTime>20</TotalTime>
  <Words>683</Words>
  <Application>Microsoft Office PowerPoint</Application>
  <PresentationFormat>On-screen Show (4:3)</PresentationFormat>
  <Paragraphs>66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Pixel</vt:lpstr>
      <vt:lpstr>AIM: Where in the world do people live and why?</vt:lpstr>
      <vt:lpstr>World Population Distribution</vt:lpstr>
      <vt:lpstr>Vocabulary</vt:lpstr>
      <vt:lpstr>Expansion of the Ecumene  5000 B.C.–A.D. 1900</vt:lpstr>
      <vt:lpstr>Sparsely Populated Areas</vt:lpstr>
      <vt:lpstr>Dry Areas</vt:lpstr>
      <vt:lpstr>Sparsely Populated Areas</vt:lpstr>
      <vt:lpstr>Wet Areas</vt:lpstr>
      <vt:lpstr>Sparsely Populated Areas</vt:lpstr>
      <vt:lpstr>Cold Areas</vt:lpstr>
      <vt:lpstr>Sparsely Populated Areas</vt:lpstr>
      <vt:lpstr>High Areas</vt:lpstr>
      <vt:lpstr>Arithmetic Population Density </vt:lpstr>
      <vt:lpstr>Physiological Density</vt:lpstr>
      <vt:lpstr>So where do the people live anyway?</vt:lpstr>
      <vt:lpstr>Where do people really live?</vt:lpstr>
      <vt:lpstr>East Asia - China</vt:lpstr>
      <vt:lpstr>East Asia – Japan &amp; Korea</vt:lpstr>
      <vt:lpstr>South Asia</vt:lpstr>
      <vt:lpstr>Europe</vt:lpstr>
      <vt:lpstr>Southeast Asia</vt:lpstr>
      <vt:lpstr>The United States &amp; Canada</vt:lpstr>
      <vt:lpstr>West Africa</vt:lpstr>
      <vt:lpstr>Population Density</vt:lpstr>
      <vt:lpstr>Agricultural Density</vt:lpstr>
      <vt:lpstr>PowerPoint Presentation</vt:lpstr>
    </vt:vector>
  </TitlesOfParts>
  <Company>Brooklyn Technical High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AIM: Where in the world do people live and why?</dc:title>
  <dc:creator>Joshua Fine</dc:creator>
  <cp:lastModifiedBy>Teacher</cp:lastModifiedBy>
  <cp:revision>5</cp:revision>
  <dcterms:created xsi:type="dcterms:W3CDTF">2015-10-15T01:26:58Z</dcterms:created>
  <dcterms:modified xsi:type="dcterms:W3CDTF">2017-10-12T19:03:55Z</dcterms:modified>
</cp:coreProperties>
</file>