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7"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1" d="100"/>
          <a:sy n="51" d="100"/>
        </p:scale>
        <p:origin x="-132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t>10/15/17</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B1115196-1C6F-4784-83AC-30756D8F10B3}" type="datetimeFigureOut">
              <a:rPr lang="en-US" smtClean="0"/>
              <a:t>10/15/17</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19371D3E-5A18-49EB-AD2A-429AF16575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B1115196-1C6F-4784-83AC-30756D8F10B3}" type="datetimeFigureOut">
              <a:rPr lang="en-US" smtClean="0"/>
              <a:t>10/15/17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115196-1C6F-4784-83AC-30756D8F10B3}" type="datetimeFigureOut">
              <a:rPr lang="en-US" smtClean="0"/>
              <a:t>10/15/17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10/15/17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10/15/17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10/15/17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t>10/15/17</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B1115196-1C6F-4784-83AC-30756D8F10B3}" type="datetimeFigureOut">
              <a:rPr lang="en-US" smtClean="0"/>
              <a:t>10/15/17</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115196-1C6F-4784-83AC-30756D8F10B3}" type="datetimeFigureOut">
              <a:rPr lang="en-US" smtClean="0"/>
              <a:t>10/15/17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1115196-1C6F-4784-83AC-30756D8F10B3}" type="datetimeFigureOut">
              <a:rPr lang="en-US" smtClean="0"/>
              <a:t>10/15/17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115196-1C6F-4784-83AC-30756D8F10B3}" type="datetimeFigureOut">
              <a:rPr lang="en-US" smtClean="0"/>
              <a:t>10/15/17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115196-1C6F-4784-83AC-30756D8F10B3}" type="datetimeFigureOut">
              <a:rPr lang="en-US" smtClean="0"/>
              <a:t>10/15/17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B1115196-1C6F-4784-83AC-30756D8F10B3}" type="datetimeFigureOut">
              <a:rPr lang="en-US" smtClean="0"/>
              <a:t>10/15/17</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19371D3E-5A18-49EB-AD2A-429AF165759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B1115196-1C6F-4784-83AC-30756D8F10B3}" type="datetimeFigureOut">
              <a:rPr lang="en-US" smtClean="0"/>
              <a:t>10/15/17</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19371D3E-5A18-49EB-AD2A-429AF165759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13801"/>
            <a:ext cx="7239000" cy="1078493"/>
          </a:xfrm>
        </p:spPr>
        <p:txBody>
          <a:bodyPr>
            <a:normAutofit fontScale="90000"/>
          </a:bodyPr>
          <a:lstStyle/>
          <a:p>
            <a:r>
              <a:rPr lang="en-US" dirty="0" smtClean="0"/>
              <a:t>AIM: Why do populations rise or fall in particular places?</a:t>
            </a:r>
            <a:endParaRPr lang="en-US" dirty="0"/>
          </a:p>
        </p:txBody>
      </p:sp>
      <p:sp>
        <p:nvSpPr>
          <p:cNvPr id="3" name="Subtitle 2"/>
          <p:cNvSpPr>
            <a:spLocks noGrp="1"/>
          </p:cNvSpPr>
          <p:nvPr>
            <p:ph type="subTitle" idx="1"/>
          </p:nvPr>
        </p:nvSpPr>
        <p:spPr>
          <a:xfrm>
            <a:off x="678461" y="4957591"/>
            <a:ext cx="6560539" cy="1012904"/>
          </a:xfrm>
        </p:spPr>
        <p:txBody>
          <a:bodyPr>
            <a:normAutofit/>
          </a:bodyPr>
          <a:lstStyle/>
          <a:p>
            <a:r>
              <a:rPr lang="en-US" sz="2800" dirty="0"/>
              <a:t>Do Now: Why do people live longer now than they did 200 years ago?</a:t>
            </a:r>
          </a:p>
          <a:p>
            <a:endParaRPr lang="en-US" dirty="0"/>
          </a:p>
        </p:txBody>
      </p:sp>
    </p:spTree>
    <p:extLst>
      <p:ext uri="{BB962C8B-B14F-4D97-AF65-F5344CB8AC3E}">
        <p14:creationId xmlns:p14="http://schemas.microsoft.com/office/powerpoint/2010/main" val="31602275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52530"/>
            <a:ext cx="9144000" cy="5205470"/>
          </a:xfrm>
        </p:spPr>
        <p:txBody>
          <a:bodyPr>
            <a:noAutofit/>
          </a:bodyPr>
          <a:lstStyle/>
          <a:p>
            <a:pPr>
              <a:spcBef>
                <a:spcPts val="0"/>
              </a:spcBef>
            </a:pPr>
            <a:r>
              <a:rPr lang="en-US" sz="2600" dirty="0" smtClean="0"/>
              <a:t>The natural increase rate of the planet during the last decade (200-2010) is estimated to be 1.3 percent. </a:t>
            </a:r>
          </a:p>
          <a:p>
            <a:pPr>
              <a:spcBef>
                <a:spcPts val="0"/>
              </a:spcBef>
            </a:pPr>
            <a:r>
              <a:rPr lang="en-US" sz="2600" dirty="0" smtClean="0"/>
              <a:t>It is lower today than at its all-time peak of 2.2 percent in 1963. </a:t>
            </a:r>
          </a:p>
          <a:p>
            <a:pPr>
              <a:spcBef>
                <a:spcPts val="0"/>
              </a:spcBef>
            </a:pPr>
            <a:r>
              <a:rPr lang="en-US" sz="2600" dirty="0" smtClean="0"/>
              <a:t>The NIR during the second half of the twentieth century was high by historical standards. </a:t>
            </a:r>
          </a:p>
          <a:p>
            <a:pPr>
              <a:spcBef>
                <a:spcPts val="0"/>
              </a:spcBef>
            </a:pPr>
            <a:r>
              <a:rPr lang="en-US" sz="2600" dirty="0" smtClean="0"/>
              <a:t>The number of people added each year has dropped at a slower rate than the NIR, because the population base is much higher now than in the past. </a:t>
            </a:r>
          </a:p>
          <a:p>
            <a:pPr>
              <a:spcBef>
                <a:spcPts val="0"/>
              </a:spcBef>
            </a:pPr>
            <a:r>
              <a:rPr lang="en-US" sz="2600" dirty="0" smtClean="0"/>
              <a:t>The rate of natural increase affects the doubling time, which is the number of years needed to double a population. </a:t>
            </a:r>
          </a:p>
          <a:p>
            <a:pPr>
              <a:spcBef>
                <a:spcPts val="0"/>
              </a:spcBef>
            </a:pPr>
            <a:r>
              <a:rPr lang="en-US" sz="2600" dirty="0" smtClean="0"/>
              <a:t>When the NIR was 2.2 percent back in 1963, doubling time was 35 years. </a:t>
            </a:r>
          </a:p>
          <a:p>
            <a:endParaRPr lang="en-US" sz="2500" dirty="0"/>
          </a:p>
        </p:txBody>
      </p:sp>
      <p:sp>
        <p:nvSpPr>
          <p:cNvPr id="3" name="Title 2"/>
          <p:cNvSpPr>
            <a:spLocks noGrp="1"/>
          </p:cNvSpPr>
          <p:nvPr>
            <p:ph type="title"/>
          </p:nvPr>
        </p:nvSpPr>
        <p:spPr/>
        <p:txBody>
          <a:bodyPr/>
          <a:lstStyle/>
          <a:p>
            <a:r>
              <a:rPr lang="en-US" dirty="0" smtClean="0"/>
              <a:t>Natural Increase Stats</a:t>
            </a:r>
            <a:endParaRPr lang="en-US" dirty="0"/>
          </a:p>
        </p:txBody>
      </p:sp>
    </p:spTree>
    <p:extLst>
      <p:ext uri="{BB962C8B-B14F-4D97-AF65-F5344CB8AC3E}">
        <p14:creationId xmlns:p14="http://schemas.microsoft.com/office/powerpoint/2010/main" val="5224950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957590"/>
            <a:ext cx="9144000" cy="1900410"/>
          </a:xfrm>
        </p:spPr>
        <p:txBody>
          <a:bodyPr>
            <a:normAutofit/>
          </a:bodyPr>
          <a:lstStyle/>
          <a:p>
            <a:r>
              <a:rPr lang="en-US" sz="2800" dirty="0" smtClean="0"/>
              <a:t>The crude birth rate (CBR) is the total number of births in a country per 1,000 population per year. The lowest rates are in Europe, and the highest rates are in Africa and several Asian countries.</a:t>
            </a:r>
            <a:endParaRPr lang="en-US" sz="2800" dirty="0"/>
          </a:p>
        </p:txBody>
      </p:sp>
      <p:sp>
        <p:nvSpPr>
          <p:cNvPr id="3" name="Title 2"/>
          <p:cNvSpPr>
            <a:spLocks noGrp="1"/>
          </p:cNvSpPr>
          <p:nvPr>
            <p:ph type="title"/>
          </p:nvPr>
        </p:nvSpPr>
        <p:spPr>
          <a:xfrm>
            <a:off x="0" y="0"/>
            <a:ext cx="8686800" cy="838200"/>
          </a:xfrm>
        </p:spPr>
        <p:txBody>
          <a:bodyPr/>
          <a:lstStyle/>
          <a:p>
            <a:r>
              <a:rPr lang="en-US" dirty="0" smtClean="0"/>
              <a:t>Crude Birth Rates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456136" y="838200"/>
            <a:ext cx="6953250" cy="3924300"/>
          </a:xfrm>
          <a:prstGeom prst="rect">
            <a:avLst/>
          </a:prstGeom>
          <a:noFill/>
          <a:ln w="9525">
            <a:noFill/>
            <a:miter lim="800000"/>
            <a:headEnd/>
            <a:tailEnd/>
          </a:ln>
          <a:effectLst/>
        </p:spPr>
      </p:pic>
    </p:spTree>
    <p:extLst>
      <p:ext uri="{BB962C8B-B14F-4D97-AF65-F5344CB8AC3E}">
        <p14:creationId xmlns:p14="http://schemas.microsoft.com/office/powerpoint/2010/main" val="23103271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257800"/>
            <a:ext cx="9144000" cy="1600200"/>
          </a:xfrm>
        </p:spPr>
        <p:txBody>
          <a:bodyPr>
            <a:normAutofit/>
          </a:bodyPr>
          <a:lstStyle/>
          <a:p>
            <a:r>
              <a:rPr lang="en-US" sz="2800" dirty="0" smtClean="0"/>
              <a:t>The Total fertility rate (TFR) is the number of children an average woman in a society will have through her childbearing years.</a:t>
            </a:r>
            <a:endParaRPr lang="en-US" sz="2800" dirty="0"/>
          </a:p>
        </p:txBody>
      </p:sp>
      <p:sp>
        <p:nvSpPr>
          <p:cNvPr id="3" name="Title 2"/>
          <p:cNvSpPr>
            <a:spLocks noGrp="1"/>
          </p:cNvSpPr>
          <p:nvPr>
            <p:ph type="title"/>
          </p:nvPr>
        </p:nvSpPr>
        <p:spPr>
          <a:xfrm>
            <a:off x="779463" y="295833"/>
            <a:ext cx="7583488" cy="817450"/>
          </a:xfrm>
        </p:spPr>
        <p:txBody>
          <a:bodyPr/>
          <a:lstStyle/>
          <a:p>
            <a:r>
              <a:rPr lang="en-US" dirty="0" smtClean="0"/>
              <a:t>Total Fertility Rates</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219200" y="1295400"/>
            <a:ext cx="6781800" cy="3895725"/>
          </a:xfrm>
          <a:prstGeom prst="rect">
            <a:avLst/>
          </a:prstGeom>
          <a:noFill/>
          <a:ln w="9525">
            <a:noFill/>
            <a:miter lim="800000"/>
            <a:headEnd/>
            <a:tailEnd/>
          </a:ln>
          <a:effectLst/>
        </p:spPr>
      </p:pic>
    </p:spTree>
    <p:extLst>
      <p:ext uri="{BB962C8B-B14F-4D97-AF65-F5344CB8AC3E}">
        <p14:creationId xmlns:p14="http://schemas.microsoft.com/office/powerpoint/2010/main" val="37753664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Some countries are leading to this!</a:t>
            </a:r>
            <a:endParaRPr lang="en-US"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1752600" y="1600200"/>
            <a:ext cx="4875372" cy="5247673"/>
          </a:xfrm>
          <a:prstGeom prst="rect">
            <a:avLst/>
          </a:prstGeom>
          <a:noFill/>
          <a:ln w="9525">
            <a:noFill/>
            <a:miter lim="800000"/>
            <a:headEnd/>
            <a:tailEnd/>
          </a:ln>
          <a:effectLst/>
        </p:spPr>
      </p:pic>
    </p:spTree>
    <p:extLst>
      <p:ext uri="{BB962C8B-B14F-4D97-AF65-F5344CB8AC3E}">
        <p14:creationId xmlns:p14="http://schemas.microsoft.com/office/powerpoint/2010/main" val="24190091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Replacement Level Fertility</a:t>
            </a:r>
            <a:endParaRPr lang="en-US" dirty="0"/>
          </a:p>
        </p:txBody>
      </p:sp>
      <p:sp>
        <p:nvSpPr>
          <p:cNvPr id="3" name="Content Placeholder 2"/>
          <p:cNvSpPr>
            <a:spLocks noGrp="1"/>
          </p:cNvSpPr>
          <p:nvPr>
            <p:ph idx="1"/>
          </p:nvPr>
        </p:nvSpPr>
        <p:spPr>
          <a:xfrm>
            <a:off x="260946" y="1949823"/>
            <a:ext cx="2905205" cy="4538531"/>
          </a:xfrm>
        </p:spPr>
        <p:txBody>
          <a:bodyPr>
            <a:normAutofit fontScale="92500"/>
          </a:bodyPr>
          <a:lstStyle/>
          <a:p>
            <a:r>
              <a:rPr lang="en-US" sz="2800" dirty="0" smtClean="0"/>
              <a:t>If all women had 2.1 babies during their lifetime, the world population would stay the same.  Replacement Level Fertility leads to Zero Population Growth (ZPG)</a:t>
            </a:r>
            <a:endParaRPr lang="en-US" sz="2800" dirty="0"/>
          </a:p>
        </p:txBody>
      </p:sp>
      <p:pic>
        <p:nvPicPr>
          <p:cNvPr id="4" name="Picture 3"/>
          <p:cNvPicPr>
            <a:picLocks noChangeAspect="1"/>
          </p:cNvPicPr>
          <p:nvPr/>
        </p:nvPicPr>
        <p:blipFill>
          <a:blip r:embed="rId2"/>
          <a:stretch>
            <a:fillRect/>
          </a:stretch>
        </p:blipFill>
        <p:spPr>
          <a:xfrm>
            <a:off x="3131358" y="1949823"/>
            <a:ext cx="6092042" cy="4277606"/>
          </a:xfrm>
          <a:prstGeom prst="rect">
            <a:avLst/>
          </a:prstGeom>
        </p:spPr>
      </p:pic>
    </p:spTree>
    <p:extLst>
      <p:ext uri="{BB962C8B-B14F-4D97-AF65-F5344CB8AC3E}">
        <p14:creationId xmlns:p14="http://schemas.microsoft.com/office/powerpoint/2010/main" val="106675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562600"/>
            <a:ext cx="9144000" cy="1295400"/>
          </a:xfrm>
        </p:spPr>
        <p:txBody>
          <a:bodyPr>
            <a:normAutofit/>
          </a:bodyPr>
          <a:lstStyle/>
          <a:p>
            <a:r>
              <a:rPr lang="en-US" sz="2800" dirty="0" smtClean="0"/>
              <a:t>The infant mortality rate is the number of infant deaths per 1,000 live births per year.</a:t>
            </a:r>
            <a:endParaRPr lang="en-US" sz="2800" dirty="0"/>
          </a:p>
        </p:txBody>
      </p:sp>
      <p:sp>
        <p:nvSpPr>
          <p:cNvPr id="3" name="Title 2"/>
          <p:cNvSpPr>
            <a:spLocks noGrp="1"/>
          </p:cNvSpPr>
          <p:nvPr>
            <p:ph type="title"/>
          </p:nvPr>
        </p:nvSpPr>
        <p:spPr>
          <a:xfrm>
            <a:off x="779463" y="295833"/>
            <a:ext cx="7583488" cy="713080"/>
          </a:xfrm>
        </p:spPr>
        <p:txBody>
          <a:bodyPr/>
          <a:lstStyle/>
          <a:p>
            <a:r>
              <a:rPr lang="en-US" dirty="0" smtClean="0"/>
              <a:t>Infant Mortality Rates</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990600" y="1008913"/>
            <a:ext cx="7620000" cy="4373306"/>
          </a:xfrm>
          <a:prstGeom prst="rect">
            <a:avLst/>
          </a:prstGeom>
          <a:noFill/>
          <a:ln w="9525">
            <a:noFill/>
            <a:miter lim="800000"/>
            <a:headEnd/>
            <a:tailEnd/>
          </a:ln>
          <a:effectLst/>
        </p:spPr>
      </p:pic>
    </p:spTree>
    <p:extLst>
      <p:ext uri="{BB962C8B-B14F-4D97-AF65-F5344CB8AC3E}">
        <p14:creationId xmlns:p14="http://schemas.microsoft.com/office/powerpoint/2010/main" val="16285767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Wealthy Countries = More of these!</a:t>
            </a:r>
            <a:endParaRPr lang="en-US" dirty="0"/>
          </a:p>
        </p:txBody>
      </p:sp>
      <p:sp>
        <p:nvSpPr>
          <p:cNvPr id="4" name="Content Placeholder 3"/>
          <p:cNvSpPr>
            <a:spLocks noGrp="1"/>
          </p:cNvSpPr>
          <p:nvPr>
            <p:ph idx="1"/>
          </p:nvPr>
        </p:nvSpPr>
        <p:spPr>
          <a:xfrm>
            <a:off x="457200" y="5562600"/>
            <a:ext cx="8229600" cy="563563"/>
          </a:xfrm>
        </p:spPr>
        <p:txBody>
          <a:bodyPr>
            <a:normAutofit/>
          </a:bodyPr>
          <a:lstStyle/>
          <a:p>
            <a:r>
              <a:rPr lang="en-US" sz="2800" dirty="0" smtClean="0"/>
              <a:t>Healthy Babies!!!!</a:t>
            </a:r>
            <a:endParaRPr lang="en-US" sz="2800" dirty="0"/>
          </a:p>
        </p:txBody>
      </p:sp>
      <p:pic>
        <p:nvPicPr>
          <p:cNvPr id="6" name="Picture 5"/>
          <p:cNvPicPr>
            <a:picLocks noChangeAspect="1"/>
          </p:cNvPicPr>
          <p:nvPr/>
        </p:nvPicPr>
        <p:blipFill>
          <a:blip r:embed="rId2"/>
          <a:stretch>
            <a:fillRect/>
          </a:stretch>
        </p:blipFill>
        <p:spPr>
          <a:xfrm>
            <a:off x="6353978" y="2419242"/>
            <a:ext cx="2790021" cy="2285443"/>
          </a:xfrm>
          <a:prstGeom prst="rect">
            <a:avLst/>
          </a:prstGeom>
        </p:spPr>
      </p:pic>
      <p:pic>
        <p:nvPicPr>
          <p:cNvPr id="7" name="Picture 6"/>
          <p:cNvPicPr>
            <a:picLocks noChangeAspect="1"/>
          </p:cNvPicPr>
          <p:nvPr/>
        </p:nvPicPr>
        <p:blipFill>
          <a:blip r:embed="rId3"/>
          <a:stretch>
            <a:fillRect/>
          </a:stretch>
        </p:blipFill>
        <p:spPr>
          <a:xfrm>
            <a:off x="0" y="1683635"/>
            <a:ext cx="2065124" cy="1878329"/>
          </a:xfrm>
          <a:prstGeom prst="rect">
            <a:avLst/>
          </a:prstGeom>
        </p:spPr>
      </p:pic>
      <p:pic>
        <p:nvPicPr>
          <p:cNvPr id="8" name="Picture 7"/>
          <p:cNvPicPr>
            <a:picLocks noChangeAspect="1"/>
          </p:cNvPicPr>
          <p:nvPr/>
        </p:nvPicPr>
        <p:blipFill>
          <a:blip r:embed="rId4"/>
          <a:stretch>
            <a:fillRect/>
          </a:stretch>
        </p:blipFill>
        <p:spPr>
          <a:xfrm>
            <a:off x="4135493" y="1683635"/>
            <a:ext cx="2218485" cy="1646711"/>
          </a:xfrm>
          <a:prstGeom prst="rect">
            <a:avLst/>
          </a:prstGeom>
        </p:spPr>
      </p:pic>
      <p:pic>
        <p:nvPicPr>
          <p:cNvPr id="9" name="Picture 8"/>
          <p:cNvPicPr>
            <a:picLocks noChangeAspect="1"/>
          </p:cNvPicPr>
          <p:nvPr/>
        </p:nvPicPr>
        <p:blipFill>
          <a:blip r:embed="rId5"/>
          <a:stretch>
            <a:fillRect/>
          </a:stretch>
        </p:blipFill>
        <p:spPr>
          <a:xfrm>
            <a:off x="7234389" y="3969078"/>
            <a:ext cx="1909611" cy="2637082"/>
          </a:xfrm>
          <a:prstGeom prst="rect">
            <a:avLst/>
          </a:prstGeom>
        </p:spPr>
      </p:pic>
      <p:pic>
        <p:nvPicPr>
          <p:cNvPr id="11" name="Picture 10"/>
          <p:cNvPicPr>
            <a:picLocks noChangeAspect="1"/>
          </p:cNvPicPr>
          <p:nvPr/>
        </p:nvPicPr>
        <p:blipFill>
          <a:blip r:embed="rId6"/>
          <a:stretch>
            <a:fillRect/>
          </a:stretch>
        </p:blipFill>
        <p:spPr>
          <a:xfrm>
            <a:off x="5128428" y="3080142"/>
            <a:ext cx="2001819" cy="2157085"/>
          </a:xfrm>
          <a:prstGeom prst="rect">
            <a:avLst/>
          </a:prstGeom>
        </p:spPr>
      </p:pic>
      <p:pic>
        <p:nvPicPr>
          <p:cNvPr id="12" name="Picture 11"/>
          <p:cNvPicPr>
            <a:picLocks noChangeAspect="1"/>
          </p:cNvPicPr>
          <p:nvPr/>
        </p:nvPicPr>
        <p:blipFill>
          <a:blip r:embed="rId7"/>
          <a:stretch>
            <a:fillRect/>
          </a:stretch>
        </p:blipFill>
        <p:spPr>
          <a:xfrm>
            <a:off x="5416551" y="4819978"/>
            <a:ext cx="1473200" cy="1930400"/>
          </a:xfrm>
          <a:prstGeom prst="rect">
            <a:avLst/>
          </a:prstGeom>
        </p:spPr>
      </p:pic>
      <p:pic>
        <p:nvPicPr>
          <p:cNvPr id="13" name="Picture 12"/>
          <p:cNvPicPr>
            <a:picLocks noChangeAspect="1"/>
          </p:cNvPicPr>
          <p:nvPr/>
        </p:nvPicPr>
        <p:blipFill>
          <a:blip r:embed="rId8"/>
          <a:stretch>
            <a:fillRect/>
          </a:stretch>
        </p:blipFill>
        <p:spPr>
          <a:xfrm>
            <a:off x="3271893" y="3744287"/>
            <a:ext cx="1727200" cy="1816100"/>
          </a:xfrm>
          <a:prstGeom prst="rect">
            <a:avLst/>
          </a:prstGeom>
        </p:spPr>
      </p:pic>
      <p:pic>
        <p:nvPicPr>
          <p:cNvPr id="14" name="Picture 13"/>
          <p:cNvPicPr>
            <a:picLocks noChangeAspect="1"/>
          </p:cNvPicPr>
          <p:nvPr/>
        </p:nvPicPr>
        <p:blipFill>
          <a:blip r:embed="rId9"/>
          <a:stretch>
            <a:fillRect/>
          </a:stretch>
        </p:blipFill>
        <p:spPr>
          <a:xfrm>
            <a:off x="1892668" y="2840251"/>
            <a:ext cx="1317517" cy="2257654"/>
          </a:xfrm>
          <a:prstGeom prst="rect">
            <a:avLst/>
          </a:prstGeom>
        </p:spPr>
      </p:pic>
      <p:pic>
        <p:nvPicPr>
          <p:cNvPr id="2" name="Picture 1"/>
          <p:cNvPicPr>
            <a:picLocks noChangeAspect="1"/>
          </p:cNvPicPr>
          <p:nvPr/>
        </p:nvPicPr>
        <p:blipFill>
          <a:blip r:embed="rId10"/>
          <a:stretch>
            <a:fillRect/>
          </a:stretch>
        </p:blipFill>
        <p:spPr>
          <a:xfrm>
            <a:off x="2551427" y="1683635"/>
            <a:ext cx="1440932" cy="1548810"/>
          </a:xfrm>
          <a:prstGeom prst="rect">
            <a:avLst/>
          </a:prstGeom>
        </p:spPr>
      </p:pic>
    </p:spTree>
    <p:extLst>
      <p:ext uri="{BB962C8B-B14F-4D97-AF65-F5344CB8AC3E}">
        <p14:creationId xmlns:p14="http://schemas.microsoft.com/office/powerpoint/2010/main" val="4098034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715000"/>
            <a:ext cx="9144000" cy="1143000"/>
          </a:xfrm>
        </p:spPr>
        <p:txBody>
          <a:bodyPr>
            <a:normAutofit/>
          </a:bodyPr>
          <a:lstStyle/>
          <a:p>
            <a:r>
              <a:rPr lang="en-US" sz="2800" dirty="0" smtClean="0"/>
              <a:t>Life expectancy at birth is the average number of years a newborn infant can expect to live. </a:t>
            </a:r>
            <a:endParaRPr lang="en-US" sz="2800" dirty="0"/>
          </a:p>
        </p:txBody>
      </p:sp>
      <p:sp>
        <p:nvSpPr>
          <p:cNvPr id="3" name="Title 2"/>
          <p:cNvSpPr>
            <a:spLocks noGrp="1"/>
          </p:cNvSpPr>
          <p:nvPr>
            <p:ph type="title"/>
          </p:nvPr>
        </p:nvSpPr>
        <p:spPr/>
        <p:txBody>
          <a:bodyPr/>
          <a:lstStyle/>
          <a:p>
            <a:r>
              <a:rPr lang="en-US" dirty="0" smtClean="0"/>
              <a:t>Life Expectancy at birth</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455023" y="1428750"/>
            <a:ext cx="7603127" cy="4362450"/>
          </a:xfrm>
          <a:prstGeom prst="rect">
            <a:avLst/>
          </a:prstGeom>
          <a:noFill/>
          <a:ln w="9525">
            <a:noFill/>
            <a:miter lim="800000"/>
            <a:headEnd/>
            <a:tailEnd/>
          </a:ln>
          <a:effectLst/>
        </p:spPr>
      </p:pic>
    </p:spTree>
    <p:extLst>
      <p:ext uri="{BB962C8B-B14F-4D97-AF65-F5344CB8AC3E}">
        <p14:creationId xmlns:p14="http://schemas.microsoft.com/office/powerpoint/2010/main" val="41196752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Wealthy Countries = More of this!</a:t>
            </a:r>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1816003" y="1500188"/>
            <a:ext cx="5511994" cy="4625975"/>
          </a:xfrm>
          <a:prstGeom prst="rect">
            <a:avLst/>
          </a:prstGeom>
          <a:noFill/>
          <a:ln w="9525">
            <a:noFill/>
            <a:miter lim="800000"/>
            <a:headEnd/>
            <a:tailEnd/>
          </a:ln>
          <a:effectLst/>
        </p:spPr>
      </p:pic>
    </p:spTree>
    <p:extLst>
      <p:ext uri="{BB962C8B-B14F-4D97-AF65-F5344CB8AC3E}">
        <p14:creationId xmlns:p14="http://schemas.microsoft.com/office/powerpoint/2010/main" val="42920524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896061"/>
            <a:ext cx="9144000" cy="923339"/>
          </a:xfrm>
        </p:spPr>
        <p:txBody>
          <a:bodyPr>
            <a:noAutofit/>
          </a:bodyPr>
          <a:lstStyle/>
          <a:p>
            <a:r>
              <a:rPr lang="en-US" sz="2800" dirty="0" smtClean="0"/>
              <a:t>Higher rates of natural increase, crude birth, total fertility, and infant mortality, and lower life expectancy are in Less Developed Countries.</a:t>
            </a:r>
            <a:endParaRPr lang="en-US" sz="2800" dirty="0"/>
          </a:p>
        </p:txBody>
      </p:sp>
      <p:sp>
        <p:nvSpPr>
          <p:cNvPr id="3" name="Title 2"/>
          <p:cNvSpPr>
            <a:spLocks noGrp="1"/>
          </p:cNvSpPr>
          <p:nvPr>
            <p:ph type="title"/>
          </p:nvPr>
        </p:nvSpPr>
        <p:spPr/>
        <p:txBody>
          <a:bodyPr/>
          <a:lstStyle/>
          <a:p>
            <a:r>
              <a:rPr lang="en-US" dirty="0" smtClean="0"/>
              <a:t>Where These Rates Are Highest</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1295400" y="3276600"/>
            <a:ext cx="6781800" cy="3295650"/>
          </a:xfrm>
          <a:prstGeom prst="rect">
            <a:avLst/>
          </a:prstGeom>
          <a:noFill/>
          <a:ln w="9525">
            <a:noFill/>
            <a:miter lim="800000"/>
            <a:headEnd/>
            <a:tailEnd/>
          </a:ln>
          <a:effectLst/>
        </p:spPr>
      </p:pic>
    </p:spTree>
    <p:extLst>
      <p:ext uri="{BB962C8B-B14F-4D97-AF65-F5344CB8AC3E}">
        <p14:creationId xmlns:p14="http://schemas.microsoft.com/office/powerpoint/2010/main" val="739271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Antibiotics</a:t>
            </a:r>
          </a:p>
          <a:p>
            <a:r>
              <a:rPr lang="en-US" dirty="0" smtClean="0"/>
              <a:t>Diet</a:t>
            </a:r>
          </a:p>
          <a:p>
            <a:r>
              <a:rPr lang="en-US" dirty="0" smtClean="0"/>
              <a:t>Education</a:t>
            </a:r>
          </a:p>
          <a:p>
            <a:r>
              <a:rPr lang="en-US" dirty="0" smtClean="0"/>
              <a:t>Vaccinations</a:t>
            </a:r>
          </a:p>
          <a:p>
            <a:r>
              <a:rPr lang="en-US" dirty="0" smtClean="0"/>
              <a:t>Better understanding of germ theory.</a:t>
            </a:r>
          </a:p>
          <a:p>
            <a:r>
              <a:rPr lang="en-US" dirty="0" smtClean="0"/>
              <a:t>Healthier habits</a:t>
            </a:r>
            <a:endParaRPr lang="en-US" dirty="0"/>
          </a:p>
        </p:txBody>
      </p:sp>
      <p:sp>
        <p:nvSpPr>
          <p:cNvPr id="3" name="Title 2"/>
          <p:cNvSpPr>
            <a:spLocks noGrp="1"/>
          </p:cNvSpPr>
          <p:nvPr>
            <p:ph type="title"/>
          </p:nvPr>
        </p:nvSpPr>
        <p:spPr/>
        <p:txBody>
          <a:bodyPr/>
          <a:lstStyle/>
          <a:p>
            <a:r>
              <a:rPr lang="en-US" dirty="0" smtClean="0"/>
              <a:t>Reasons</a:t>
            </a:r>
            <a:endParaRPr lang="en-US" dirty="0"/>
          </a:p>
        </p:txBody>
      </p:sp>
    </p:spTree>
    <p:extLst>
      <p:ext uri="{BB962C8B-B14F-4D97-AF65-F5344CB8AC3E}">
        <p14:creationId xmlns:p14="http://schemas.microsoft.com/office/powerpoint/2010/main" val="2190838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570768"/>
            <a:ext cx="9144000" cy="1287232"/>
          </a:xfrm>
        </p:spPr>
        <p:txBody>
          <a:bodyPr>
            <a:normAutofit/>
          </a:bodyPr>
          <a:lstStyle/>
          <a:p>
            <a:r>
              <a:rPr lang="en-US" sz="2800" dirty="0" smtClean="0"/>
              <a:t>The crude death rate (CDR) is the total number of deaths in a country per 1,000 population per year.</a:t>
            </a:r>
            <a:endParaRPr lang="en-US" sz="2800" dirty="0"/>
          </a:p>
        </p:txBody>
      </p:sp>
      <p:sp>
        <p:nvSpPr>
          <p:cNvPr id="3" name="Title 2"/>
          <p:cNvSpPr>
            <a:spLocks noGrp="1"/>
          </p:cNvSpPr>
          <p:nvPr>
            <p:ph type="title"/>
          </p:nvPr>
        </p:nvSpPr>
        <p:spPr/>
        <p:txBody>
          <a:bodyPr>
            <a:normAutofit/>
          </a:bodyPr>
          <a:lstStyle/>
          <a:p>
            <a:r>
              <a:rPr lang="en-US" dirty="0" smtClean="0"/>
              <a:t>Crude Death Rate</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1339524" y="1414464"/>
            <a:ext cx="7271075" cy="4156304"/>
          </a:xfrm>
          <a:prstGeom prst="rect">
            <a:avLst/>
          </a:prstGeom>
          <a:noFill/>
          <a:ln w="9525">
            <a:noFill/>
            <a:miter lim="800000"/>
            <a:headEnd/>
            <a:tailEnd/>
          </a:ln>
          <a:effectLst/>
        </p:spPr>
      </p:pic>
    </p:spTree>
    <p:extLst>
      <p:ext uri="{BB962C8B-B14F-4D97-AF65-F5344CB8AC3E}">
        <p14:creationId xmlns:p14="http://schemas.microsoft.com/office/powerpoint/2010/main" val="7800100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In wealthy countries, the death rate is actually going up because of this.</a:t>
            </a:r>
            <a:endParaRPr lang="en-US"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1905000" y="1489700"/>
            <a:ext cx="5638800" cy="4912491"/>
          </a:xfrm>
          <a:prstGeom prst="rect">
            <a:avLst/>
          </a:prstGeom>
          <a:noFill/>
          <a:ln w="9525">
            <a:noFill/>
            <a:miter lim="800000"/>
            <a:headEnd/>
            <a:tailEnd/>
          </a:ln>
          <a:effectLst/>
        </p:spPr>
      </p:pic>
    </p:spTree>
    <p:extLst>
      <p:ext uri="{BB962C8B-B14F-4D97-AF65-F5344CB8AC3E}">
        <p14:creationId xmlns:p14="http://schemas.microsoft.com/office/powerpoint/2010/main" val="15409633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371600"/>
          </a:xfrm>
        </p:spPr>
        <p:txBody>
          <a:bodyPr>
            <a:noAutofit/>
          </a:bodyPr>
          <a:lstStyle/>
          <a:p>
            <a:r>
              <a:rPr lang="en-US" sz="3200" dirty="0" smtClean="0"/>
              <a:t/>
            </a:r>
            <a:br>
              <a:rPr lang="en-US" sz="3200" dirty="0" smtClean="0"/>
            </a:br>
            <a:r>
              <a:rPr lang="en-US" sz="3200" dirty="0" smtClean="0"/>
              <a:t>In poorer countries, the death rate may remain high because of disease and overtaxed resources</a:t>
            </a:r>
            <a:endParaRPr lang="en-US" sz="3200" dirty="0"/>
          </a:p>
        </p:txBody>
      </p:sp>
      <p:pic>
        <p:nvPicPr>
          <p:cNvPr id="14338" name="Picture 2"/>
          <p:cNvPicPr>
            <a:picLocks noGrp="1" noChangeAspect="1" noChangeArrowheads="1"/>
          </p:cNvPicPr>
          <p:nvPr>
            <p:ph idx="1"/>
          </p:nvPr>
        </p:nvPicPr>
        <p:blipFill>
          <a:blip r:embed="rId2" cstate="print"/>
          <a:srcRect/>
          <a:stretch>
            <a:fillRect/>
          </a:stretch>
        </p:blipFill>
        <p:spPr bwMode="auto">
          <a:xfrm>
            <a:off x="1147761" y="1524000"/>
            <a:ext cx="6857999" cy="4571999"/>
          </a:xfrm>
          <a:prstGeom prst="rect">
            <a:avLst/>
          </a:prstGeom>
          <a:noFill/>
          <a:ln w="9525">
            <a:noFill/>
            <a:miter lim="800000"/>
            <a:headEnd/>
            <a:tailEnd/>
          </a:ln>
          <a:effectLst/>
        </p:spPr>
      </p:pic>
    </p:spTree>
    <p:extLst>
      <p:ext uri="{BB962C8B-B14F-4D97-AF65-F5344CB8AC3E}">
        <p14:creationId xmlns:p14="http://schemas.microsoft.com/office/powerpoint/2010/main" val="5641235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Distribution of World Population Growth </a:t>
            </a:r>
          </a:p>
          <a:p>
            <a:r>
              <a:rPr lang="en-US" sz="2800" dirty="0" smtClean="0"/>
              <a:t>Natural Increase </a:t>
            </a:r>
          </a:p>
          <a:p>
            <a:r>
              <a:rPr lang="en-US" sz="2800" dirty="0" smtClean="0"/>
              <a:t>Fertility </a:t>
            </a:r>
          </a:p>
          <a:p>
            <a:r>
              <a:rPr lang="en-US" sz="2800" dirty="0" smtClean="0"/>
              <a:t>Mortality</a:t>
            </a:r>
          </a:p>
          <a:p>
            <a:endParaRPr lang="en-US" dirty="0"/>
          </a:p>
        </p:txBody>
      </p:sp>
      <p:sp>
        <p:nvSpPr>
          <p:cNvPr id="3" name="Title 2"/>
          <p:cNvSpPr>
            <a:spLocks noGrp="1"/>
          </p:cNvSpPr>
          <p:nvPr>
            <p:ph type="title"/>
          </p:nvPr>
        </p:nvSpPr>
        <p:spPr/>
        <p:txBody>
          <a:bodyPr>
            <a:normAutofit fontScale="90000"/>
          </a:bodyPr>
          <a:lstStyle/>
          <a:p>
            <a:r>
              <a:rPr lang="en-US" dirty="0" smtClean="0"/>
              <a:t>The Main Points of this issue are: </a:t>
            </a:r>
            <a:br>
              <a:rPr lang="en-US" dirty="0" smtClean="0"/>
            </a:br>
            <a:endParaRPr lang="en-US" dirty="0"/>
          </a:p>
        </p:txBody>
      </p:sp>
    </p:spTree>
    <p:extLst>
      <p:ext uri="{BB962C8B-B14F-4D97-AF65-F5344CB8AC3E}">
        <p14:creationId xmlns:p14="http://schemas.microsoft.com/office/powerpoint/2010/main" val="26394019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679269"/>
            <a:ext cx="8686800" cy="2178731"/>
          </a:xfrm>
        </p:spPr>
        <p:txBody>
          <a:bodyPr>
            <a:normAutofit/>
          </a:bodyPr>
          <a:lstStyle/>
          <a:p>
            <a:r>
              <a:rPr lang="en-US" sz="2800" dirty="0" smtClean="0"/>
              <a:t>Total world population increased from 2.5 to 6 billion in this half century. The natural increase rate peaked in the early 1960s and has declined since, but the number of people added each year did not peak until 1990.</a:t>
            </a:r>
            <a:endParaRPr lang="en-US" sz="2800" dirty="0"/>
          </a:p>
        </p:txBody>
      </p:sp>
      <p:sp>
        <p:nvSpPr>
          <p:cNvPr id="3" name="Title 2"/>
          <p:cNvSpPr>
            <a:spLocks noGrp="1"/>
          </p:cNvSpPr>
          <p:nvPr>
            <p:ph type="title"/>
          </p:nvPr>
        </p:nvSpPr>
        <p:spPr>
          <a:xfrm>
            <a:off x="779463" y="295833"/>
            <a:ext cx="8118020" cy="956611"/>
          </a:xfrm>
        </p:spPr>
        <p:txBody>
          <a:bodyPr>
            <a:normAutofit fontScale="90000"/>
          </a:bodyPr>
          <a:lstStyle/>
          <a:p>
            <a:r>
              <a:rPr lang="en-US" dirty="0" smtClean="0"/>
              <a:t>World Population Growth</a:t>
            </a:r>
            <a:br>
              <a:rPr lang="en-US" dirty="0" smtClean="0"/>
            </a:br>
            <a:r>
              <a:rPr lang="en-US" b="1" dirty="0" smtClean="0"/>
              <a:t>1950–2000</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624306" y="1252444"/>
            <a:ext cx="6612111" cy="3252875"/>
          </a:xfrm>
          <a:prstGeom prst="rect">
            <a:avLst/>
          </a:prstGeom>
          <a:noFill/>
          <a:ln w="9525">
            <a:noFill/>
            <a:miter lim="800000"/>
            <a:headEnd/>
            <a:tailEnd/>
          </a:ln>
          <a:effectLst/>
        </p:spPr>
      </p:pic>
    </p:spTree>
    <p:extLst>
      <p:ext uri="{BB962C8B-B14F-4D97-AF65-F5344CB8AC3E}">
        <p14:creationId xmlns:p14="http://schemas.microsoft.com/office/powerpoint/2010/main" val="39084130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This is serious</a:t>
            </a:r>
            <a:endParaRPr lang="en-US"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0" y="2057400"/>
            <a:ext cx="9158552" cy="2555875"/>
          </a:xfrm>
          <a:prstGeom prst="rect">
            <a:avLst/>
          </a:prstGeom>
          <a:noFill/>
          <a:ln w="9525">
            <a:noFill/>
            <a:miter lim="800000"/>
            <a:headEnd/>
            <a:tailEnd/>
          </a:ln>
          <a:effectLst/>
        </p:spPr>
      </p:pic>
    </p:spTree>
    <p:extLst>
      <p:ext uri="{BB962C8B-B14F-4D97-AF65-F5344CB8AC3E}">
        <p14:creationId xmlns:p14="http://schemas.microsoft.com/office/powerpoint/2010/main" val="27876338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view</a:t>
            </a:r>
            <a:endParaRPr lang="en-US" dirty="0"/>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779463" y="2330124"/>
            <a:ext cx="7583487" cy="3245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03192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35134"/>
            <a:ext cx="9144000" cy="5222865"/>
          </a:xfrm>
        </p:spPr>
        <p:txBody>
          <a:bodyPr>
            <a:normAutofit/>
          </a:bodyPr>
          <a:lstStyle/>
          <a:p>
            <a:r>
              <a:rPr lang="en-US" sz="3200" dirty="0" smtClean="0"/>
              <a:t>Geographers measure population change through three measures: </a:t>
            </a:r>
          </a:p>
          <a:p>
            <a:r>
              <a:rPr lang="en-US" sz="3200" dirty="0" smtClean="0"/>
              <a:t>Crude birth rate (CBR) is the total number of live births in a year for every 1,000 people. </a:t>
            </a:r>
          </a:p>
          <a:p>
            <a:r>
              <a:rPr lang="en-US" sz="3200" dirty="0" smtClean="0"/>
              <a:t>Crude death rate (CDR) is the total number of deaths in a year for every 1,000 people. </a:t>
            </a:r>
          </a:p>
          <a:p>
            <a:endParaRPr lang="en-US" dirty="0" smtClean="0"/>
          </a:p>
          <a:p>
            <a:endParaRPr lang="en-US" dirty="0"/>
          </a:p>
        </p:txBody>
      </p:sp>
      <p:sp>
        <p:nvSpPr>
          <p:cNvPr id="3" name="Title 2"/>
          <p:cNvSpPr>
            <a:spLocks noGrp="1"/>
          </p:cNvSpPr>
          <p:nvPr>
            <p:ph type="title"/>
          </p:nvPr>
        </p:nvSpPr>
        <p:spPr/>
        <p:txBody>
          <a:bodyPr/>
          <a:lstStyle/>
          <a:p>
            <a:r>
              <a:rPr lang="en-US" dirty="0" smtClean="0"/>
              <a:t>Population Basics</a:t>
            </a:r>
            <a:endParaRPr lang="en-US" dirty="0"/>
          </a:p>
        </p:txBody>
      </p:sp>
    </p:spTree>
    <p:extLst>
      <p:ext uri="{BB962C8B-B14F-4D97-AF65-F5344CB8AC3E}">
        <p14:creationId xmlns:p14="http://schemas.microsoft.com/office/powerpoint/2010/main" val="12545298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a:t>Natural increase rate (NIR) is the percentage by which a population grows in a year. </a:t>
            </a:r>
          </a:p>
          <a:p>
            <a:pPr lvl="1"/>
            <a:r>
              <a:rPr lang="en-US" sz="3200" dirty="0"/>
              <a:t>The term natural means that a country’s growth rate excludes migration. </a:t>
            </a:r>
          </a:p>
          <a:p>
            <a:pPr lvl="1"/>
            <a:r>
              <a:rPr lang="en-US" sz="3200" dirty="0"/>
              <a:t>The term crude means that we are concerned with society as a whole rather than a refined look at particular individuals or groups.</a:t>
            </a:r>
          </a:p>
          <a:p>
            <a:endParaRPr lang="en-US" dirty="0"/>
          </a:p>
        </p:txBody>
      </p:sp>
      <p:sp>
        <p:nvSpPr>
          <p:cNvPr id="3" name="Title 2"/>
          <p:cNvSpPr>
            <a:spLocks noGrp="1"/>
          </p:cNvSpPr>
          <p:nvPr>
            <p:ph type="title"/>
          </p:nvPr>
        </p:nvSpPr>
        <p:spPr/>
        <p:txBody>
          <a:bodyPr/>
          <a:lstStyle/>
          <a:p>
            <a:r>
              <a:rPr lang="en-US" dirty="0" smtClean="0"/>
              <a:t>Population Basics</a:t>
            </a:r>
            <a:endParaRPr lang="en-US" dirty="0"/>
          </a:p>
        </p:txBody>
      </p:sp>
    </p:spTree>
    <p:extLst>
      <p:ext uri="{BB962C8B-B14F-4D97-AF65-F5344CB8AC3E}">
        <p14:creationId xmlns:p14="http://schemas.microsoft.com/office/powerpoint/2010/main" val="2461276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009776"/>
            <a:ext cx="9144000" cy="1848224"/>
          </a:xfrm>
        </p:spPr>
        <p:txBody>
          <a:bodyPr>
            <a:normAutofit lnSpcReduction="10000"/>
          </a:bodyPr>
          <a:lstStyle/>
          <a:p>
            <a:r>
              <a:rPr lang="en-US" sz="2400" dirty="0" smtClean="0"/>
              <a:t>The natural increase rate (NIR) is the percentage growth or decline in the population of a country per year (not including net migration). Countries in Africa and Southwest Asia have the highest current rates, while Russia and some European countries have negative rates.</a:t>
            </a:r>
            <a:endParaRPr lang="en-US" sz="2400" dirty="0"/>
          </a:p>
        </p:txBody>
      </p:sp>
      <p:sp>
        <p:nvSpPr>
          <p:cNvPr id="3" name="Title 2"/>
          <p:cNvSpPr>
            <a:spLocks noGrp="1"/>
          </p:cNvSpPr>
          <p:nvPr>
            <p:ph type="title"/>
          </p:nvPr>
        </p:nvSpPr>
        <p:spPr>
          <a:xfrm>
            <a:off x="457200" y="0"/>
            <a:ext cx="8229600" cy="685800"/>
          </a:xfrm>
        </p:spPr>
        <p:txBody>
          <a:bodyPr>
            <a:normAutofit/>
          </a:bodyPr>
          <a:lstStyle/>
          <a:p>
            <a:r>
              <a:rPr lang="en-US" dirty="0" smtClean="0"/>
              <a:t>Natural Increase Rates</a:t>
            </a:r>
            <a:endParaRPr lang="en-US" dirty="0"/>
          </a:p>
        </p:txBody>
      </p:sp>
      <p:pic>
        <p:nvPicPr>
          <p:cNvPr id="4" name="Picture 3"/>
          <p:cNvPicPr>
            <a:picLocks noChangeAspect="1"/>
          </p:cNvPicPr>
          <p:nvPr/>
        </p:nvPicPr>
        <p:blipFill>
          <a:blip r:embed="rId2"/>
          <a:stretch>
            <a:fillRect/>
          </a:stretch>
        </p:blipFill>
        <p:spPr>
          <a:xfrm>
            <a:off x="1704850" y="685799"/>
            <a:ext cx="6078675" cy="4258107"/>
          </a:xfrm>
          <a:prstGeom prst="rect">
            <a:avLst/>
          </a:prstGeom>
        </p:spPr>
      </p:pic>
    </p:spTree>
    <p:extLst>
      <p:ext uri="{BB962C8B-B14F-4D97-AF65-F5344CB8AC3E}">
        <p14:creationId xmlns:p14="http://schemas.microsoft.com/office/powerpoint/2010/main" val="34675284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majorFont>
      <a:minorFont>
        <a:latin typeface="Corbel"/>
        <a:ea typeface=""/>
        <a:cs typeface=""/>
        <a:font script="Jpan" typeface="メイリオ"/>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25</TotalTime>
  <Words>639</Words>
  <Application>Microsoft Macintosh PowerPoint</Application>
  <PresentationFormat>On-screen Show (4:3)</PresentationFormat>
  <Paragraphs>55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Pixel</vt:lpstr>
      <vt:lpstr>AIM: Why do populations rise or fall in particular places?</vt:lpstr>
      <vt:lpstr>Reasons</vt:lpstr>
      <vt:lpstr>The Main Points of this issue are:  </vt:lpstr>
      <vt:lpstr>World Population Growth 1950–2000</vt:lpstr>
      <vt:lpstr>This is serious</vt:lpstr>
      <vt:lpstr>Another view</vt:lpstr>
      <vt:lpstr>Population Basics</vt:lpstr>
      <vt:lpstr>Population Basics</vt:lpstr>
      <vt:lpstr>Natural Increase Rates</vt:lpstr>
      <vt:lpstr>Natural Increase Stats</vt:lpstr>
      <vt:lpstr>Crude Birth Rates</vt:lpstr>
      <vt:lpstr>Total Fertility Rates</vt:lpstr>
      <vt:lpstr>Some countries are leading to this!</vt:lpstr>
      <vt:lpstr>Replacement Level Fertility</vt:lpstr>
      <vt:lpstr>Infant Mortality Rates</vt:lpstr>
      <vt:lpstr>Wealthy Countries = More of these!</vt:lpstr>
      <vt:lpstr>Life Expectancy at birth</vt:lpstr>
      <vt:lpstr>Wealthy Countries = More of this!</vt:lpstr>
      <vt:lpstr>Where These Rates Are Highest</vt:lpstr>
      <vt:lpstr>Crude Death Rate</vt:lpstr>
      <vt:lpstr>In wealthy countries, the death rate is actually going up because of this.</vt:lpstr>
      <vt:lpstr> In poorer countries, the death rate may remain high because of disease and overtaxed resources</vt:lpstr>
    </vt:vector>
  </TitlesOfParts>
  <Company>Brooklyn Technical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 Why do populations rise or fall in particular places?</dc:title>
  <dc:creator>Joshua Fine</dc:creator>
  <cp:lastModifiedBy>Joshua Fine</cp:lastModifiedBy>
  <cp:revision>6</cp:revision>
  <dcterms:created xsi:type="dcterms:W3CDTF">2015-10-15T01:50:22Z</dcterms:created>
  <dcterms:modified xsi:type="dcterms:W3CDTF">2017-10-16T00:33:47Z</dcterms:modified>
</cp:coreProperties>
</file>