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8" r:id="rId3"/>
    <p:sldId id="309" r:id="rId4"/>
    <p:sldId id="312" r:id="rId5"/>
    <p:sldId id="358" r:id="rId6"/>
    <p:sldId id="310" r:id="rId7"/>
    <p:sldId id="311" r:id="rId8"/>
    <p:sldId id="314" r:id="rId9"/>
    <p:sldId id="317" r:id="rId10"/>
    <p:sldId id="356" r:id="rId11"/>
    <p:sldId id="313" r:id="rId12"/>
    <p:sldId id="315" r:id="rId13"/>
    <p:sldId id="316" r:id="rId14"/>
    <p:sldId id="350" r:id="rId15"/>
    <p:sldId id="318" r:id="rId16"/>
    <p:sldId id="351" r:id="rId17"/>
    <p:sldId id="319" r:id="rId18"/>
    <p:sldId id="352" r:id="rId19"/>
    <p:sldId id="320" r:id="rId20"/>
    <p:sldId id="353" r:id="rId21"/>
    <p:sldId id="321" r:id="rId22"/>
    <p:sldId id="354" r:id="rId23"/>
    <p:sldId id="322" r:id="rId24"/>
    <p:sldId id="323" r:id="rId25"/>
    <p:sldId id="357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98" autoAdjust="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D064BA65-44F2-4181-BAC3-9E8ED016E69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D771C5F0-E414-42E1-BC64-996A23CE4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AIM: How does a country’s level of development impact it’s population growth?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7315200" cy="3200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Now: What makes a country more developed vs. less developed?</a:t>
            </a:r>
          </a:p>
          <a:p>
            <a:endParaRPr lang="en-US" sz="3200" dirty="0" smtClean="0"/>
          </a:p>
          <a:p>
            <a:r>
              <a:rPr lang="en-US" sz="3200" dirty="0" smtClean="0"/>
              <a:t>Vocabulary Flash Cards Due Next Monday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1.  More women die in childbirth</a:t>
            </a:r>
          </a:p>
          <a:p>
            <a:r>
              <a:rPr lang="en-US" dirty="0" smtClean="0"/>
              <a:t>2.  Infanticide of girls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Theorize why poorer countries have more men than women.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5334000" cy="53583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Population in a country is influenced by the demographic transition in two principal ways: the percentage of the population in each age group, and the distribution of males and females. </a:t>
            </a:r>
          </a:p>
          <a:p>
            <a:r>
              <a:rPr lang="en-US" dirty="0" smtClean="0"/>
              <a:t>A country’s population can be displayed by age and gender groups on a bar graph called a population pyramid.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Pyramids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2667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95675"/>
            <a:ext cx="2667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4572000" cy="53583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Young dependents outnumber elderly ones by 10:1 in stage 2 countries, but the numbers of young and elderly dependents are roughly equal in stage 4 countries. </a:t>
            </a:r>
          </a:p>
          <a:p>
            <a:r>
              <a:rPr lang="en-US" dirty="0" smtClean="0"/>
              <a:t>The large percentage of children in Sub-Saharan Africa and other stage 2 countries strains the ability of poorer countries to provide needed services.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Young Pop. vs. Older Pop.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913" y="2362200"/>
            <a:ext cx="47200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countries pass through the stages of the demographic transition, the percentage of elderly people increases. </a:t>
            </a:r>
          </a:p>
          <a:p>
            <a:r>
              <a:rPr lang="en-US" dirty="0" smtClean="0"/>
              <a:t>More than one-fourth of all government expenditures in the United States, Canada, Japan, and many European countries go to programs for the older population.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the Pyramid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144" y="4038600"/>
            <a:ext cx="583685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966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3733800" cy="53583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Population pyramids can vary greatly, with different fertility rates (Laredo vs. Honolulu), or among military bases (Unalaska), college towns (Lawrence), and retirement communities (Naples). 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Pyramids in U.S. Cities</a:t>
            </a:r>
            <a:r>
              <a:rPr lang="en-US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685801"/>
            <a:ext cx="527279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547"/>
            <a:ext cx="5867400" cy="686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country today remains in stage 1 of the demographic transition.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compare countries the </a:t>
            </a:r>
            <a:r>
              <a:rPr lang="en-US" smtClean="0"/>
              <a:t>other </a:t>
            </a:r>
            <a:r>
              <a:rPr lang="en-US" smtClean="0"/>
              <a:t>4 </a:t>
            </a:r>
            <a:r>
              <a:rPr lang="en-US" dirty="0" smtClean="0"/>
              <a:t>stages.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Countries in Different Stages of Demographic Transition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Cape Verde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72262"/>
            <a:ext cx="9090937" cy="505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8305800" cy="3581400"/>
          </a:xfrm>
        </p:spPr>
        <p:txBody>
          <a:bodyPr/>
          <a:lstStyle/>
          <a:p>
            <a:r>
              <a:rPr lang="en-US" dirty="0" smtClean="0"/>
              <a:t>Cape Verde, which entered stage 2 of the demographic transition in about 1950, is experiencing rapid population growth. Its population history reflects the impacts of famines and out-migration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Rapid Growth in Cape Verde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010150"/>
            <a:ext cx="75819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Main Points of this issue are: </a:t>
            </a:r>
          </a:p>
          <a:p>
            <a:pPr lvl="1"/>
            <a:r>
              <a:rPr lang="en-US" dirty="0" smtClean="0"/>
              <a:t>The Demographic Transition </a:t>
            </a:r>
          </a:p>
          <a:p>
            <a:pPr>
              <a:buNone/>
            </a:pPr>
            <a:r>
              <a:rPr lang="en-US" i="1" dirty="0" smtClean="0"/>
              <a:t>		1. Low growth – 3. Moderate growth 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		2. High growth – 4. Low growth  </a:t>
            </a:r>
            <a:endParaRPr lang="en-US" dirty="0" smtClean="0"/>
          </a:p>
          <a:p>
            <a:r>
              <a:rPr lang="en-US" dirty="0" smtClean="0"/>
              <a:t>Population pyramids </a:t>
            </a:r>
          </a:p>
          <a:p>
            <a:pPr lvl="1"/>
            <a:r>
              <a:rPr lang="en-US" i="1" dirty="0" smtClean="0"/>
              <a:t>Age distribution </a:t>
            </a:r>
            <a:endParaRPr lang="en-US" dirty="0" smtClean="0"/>
          </a:p>
          <a:p>
            <a:pPr lvl="1"/>
            <a:r>
              <a:rPr lang="en-US" i="1" dirty="0" smtClean="0"/>
              <a:t>Sex ratio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Countries in different stages of demographic transition </a:t>
            </a:r>
          </a:p>
          <a:p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dirty="0" smtClean="0"/>
              <a:t>Demographic transition and world population growth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049" y="1500188"/>
            <a:ext cx="349790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Chile entered stage 2 of the demographic transition in the 1930s, and it entered stage 3 in the 1960s. 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Moderate Growth in Chile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8" y="3733800"/>
            <a:ext cx="903055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Denmark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1500188"/>
            <a:ext cx="4049366" cy="53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Denmark has been in stage 4 of the demographic transition since the 1970s, with little population growth since then. Its population pyramid shows increasing numbers of elderly and few children.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Growth in Denmark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599"/>
            <a:ext cx="9144000" cy="2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9144000" cy="5358384"/>
          </a:xfrm>
        </p:spPr>
        <p:txBody>
          <a:bodyPr>
            <a:normAutofit/>
          </a:bodyPr>
          <a:lstStyle/>
          <a:p>
            <a:r>
              <a:rPr lang="en-US" dirty="0" smtClean="0"/>
              <a:t>The Worldwide population increased rapidly during the second half of the twentieth century. </a:t>
            </a:r>
          </a:p>
          <a:p>
            <a:r>
              <a:rPr lang="en-US" dirty="0" smtClean="0"/>
              <a:t>The four- stage demographic transition is characterized by two big breaks with the past. </a:t>
            </a:r>
          </a:p>
          <a:p>
            <a:pPr lvl="1"/>
            <a:r>
              <a:rPr lang="en-US" dirty="0" smtClean="0"/>
              <a:t>•The first break—the sudden drop in the death rate—has been accomplished everywhere. </a:t>
            </a:r>
          </a:p>
          <a:p>
            <a:pPr lvl="1"/>
            <a:r>
              <a:rPr lang="en-US" dirty="0" smtClean="0"/>
              <a:t>•The second break—the sudden drop in the birth rate—has yet to be achieved in many countries.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Demographic Transition and World Population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0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nineteenth-century decline in the CDR in Europe and North America took place in conjunction with the Industrial Revolution. </a:t>
            </a:r>
          </a:p>
          <a:p>
            <a:r>
              <a:rPr lang="en-US" dirty="0" smtClean="0"/>
              <a:t>In contrast, the sudden drop in the CDR in Africa, Asia, and Latin America in the twentieth century was accomplished by different means and with less internal effort by local citizens. </a:t>
            </a:r>
          </a:p>
          <a:p>
            <a:r>
              <a:rPr lang="en-US" dirty="0" smtClean="0"/>
              <a:t>Medical technology was injected from Europe and North America instead of arising within the country as part of an economic revolution. </a:t>
            </a:r>
          </a:p>
          <a:p>
            <a:r>
              <a:rPr lang="en-US" dirty="0" smtClean="0"/>
              <a:t>In the past, stage 2 lasted for approximately 100 years in Europe and North America, but today’s stage 2 countries are being asked to move through to stage 3 in much less time in order to curtail population growth.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Demographic Transition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demographic transition consists of </a:t>
            </a:r>
            <a:r>
              <a:rPr lang="en-US" dirty="0" smtClean="0"/>
              <a:t>five</a:t>
            </a:r>
            <a:r>
              <a:rPr lang="en-US" dirty="0" smtClean="0"/>
              <a:t> </a:t>
            </a:r>
            <a:r>
              <a:rPr lang="en-US" dirty="0" smtClean="0"/>
              <a:t>stages, which move from high birth and death rates, to declines first in death rates, then in birth rates, and finally to a stage of low birth and death rates. Population growth is most rapid in the second stage.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1"/>
            <a:ext cx="5181600" cy="33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3886200" cy="4672583"/>
          </a:xfrm>
        </p:spPr>
        <p:txBody>
          <a:bodyPr/>
          <a:lstStyle/>
          <a:p>
            <a:r>
              <a:rPr lang="en-US" dirty="0" smtClean="0"/>
              <a:t>England was one of the first countries to experience rapid population growth in the mid-18th century, when it entered stage 2 of the demographic transition.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Demographic Transition in England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1167" y="3124200"/>
            <a:ext cx="5452833" cy="37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1828800" cy="4191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Examples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29" y="24245"/>
            <a:ext cx="7394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4724400" cy="53583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United States has moved slightly below Zero Population Growth since 2000. </a:t>
            </a:r>
          </a:p>
          <a:p>
            <a:r>
              <a:rPr lang="en-US" dirty="0" smtClean="0"/>
              <a:t>When most families lived on farms, employment and child rearing were conducted at the same place, but in urban societies most parents must leave the home to work.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Population Growth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656" y="1295400"/>
            <a:ext cx="450796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9616"/>
            <a:ext cx="9144000" cy="5205984"/>
          </a:xfrm>
        </p:spPr>
        <p:txBody>
          <a:bodyPr>
            <a:normAutofit/>
          </a:bodyPr>
          <a:lstStyle/>
          <a:p>
            <a:r>
              <a:rPr lang="en-US" dirty="0" smtClean="0"/>
              <a:t>Several Eastern European countries, like Russia, have negative natural increase rates, a legacy of a half century of Communist rule. </a:t>
            </a:r>
          </a:p>
          <a:p>
            <a:r>
              <a:rPr lang="en-US" dirty="0" smtClean="0"/>
              <a:t>In time, Russians and other Eastern Europeans may display birth </a:t>
            </a:r>
            <a:r>
              <a:rPr lang="en-US" dirty="0"/>
              <a:t>&amp;</a:t>
            </a:r>
            <a:r>
              <a:rPr lang="en-US" dirty="0" smtClean="0"/>
              <a:t> death rates more comparable to those in Western Europe. </a:t>
            </a:r>
          </a:p>
          <a:p>
            <a:r>
              <a:rPr lang="en-US" dirty="0"/>
              <a:t>D</a:t>
            </a:r>
            <a:r>
              <a:rPr lang="en-US" dirty="0" smtClean="0"/>
              <a:t>emographers </a:t>
            </a:r>
            <a:r>
              <a:rPr lang="en-US" dirty="0" smtClean="0"/>
              <a:t>have identified a </a:t>
            </a:r>
            <a:r>
              <a:rPr lang="en-US" dirty="0" smtClean="0"/>
              <a:t>fifth stage, characterized by higher death rates than birth rates and an irreversible population decline.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Population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1/3 of world population is under 15, but the percentage by country varies from over 40% in most of Africa and some Asian countries, to under 20%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Population under 15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700898"/>
            <a:ext cx="5867400" cy="263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number of males per hundred females in the population is the sex ratio. </a:t>
            </a:r>
          </a:p>
          <a:p>
            <a:r>
              <a:rPr lang="en-US" dirty="0" smtClean="0"/>
              <a:t>In Europe and North America the ratio of men to women is about 95:100. </a:t>
            </a:r>
          </a:p>
          <a:p>
            <a:r>
              <a:rPr lang="en-US" dirty="0" smtClean="0"/>
              <a:t>In the rest of the world the ratio is 102:100. </a:t>
            </a:r>
          </a:p>
          <a:p>
            <a:endParaRPr lang="en-US" dirty="0" smtClean="0"/>
          </a:p>
          <a:p>
            <a:r>
              <a:rPr lang="en-US" dirty="0" smtClean="0"/>
              <a:t>Why do you think poorer countries have more men than women?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Disparities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2318</TotalTime>
  <Words>890</Words>
  <Application>Microsoft Office PowerPoint</Application>
  <PresentationFormat>On-screen Show (4:3)</PresentationFormat>
  <Paragraphs>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Mountain</vt:lpstr>
      <vt:lpstr>AIM: How does a country’s level of development impact it’s population growth?</vt:lpstr>
      <vt:lpstr>Key Issue 3</vt:lpstr>
      <vt:lpstr>The Demographic Transition</vt:lpstr>
      <vt:lpstr>Demographic Transition in England </vt:lpstr>
      <vt:lpstr>More Examples</vt:lpstr>
      <vt:lpstr>US Population Growth</vt:lpstr>
      <vt:lpstr>Russian Population Growth</vt:lpstr>
      <vt:lpstr>Percent of Population under 15</vt:lpstr>
      <vt:lpstr>Population Disparities </vt:lpstr>
      <vt:lpstr>Theorize why poorer countries have more men than women.</vt:lpstr>
      <vt:lpstr>Population Pyramids</vt:lpstr>
      <vt:lpstr>Young Pop. vs. Older Pop. </vt:lpstr>
      <vt:lpstr>Changes in the Pyramid </vt:lpstr>
      <vt:lpstr>PowerPoint Presentation</vt:lpstr>
      <vt:lpstr>Population Pyramids in U.S. Cities  </vt:lpstr>
      <vt:lpstr>PowerPoint Presentation</vt:lpstr>
      <vt:lpstr>Countries in Different Stages of Demographic Transition</vt:lpstr>
      <vt:lpstr>Cape Verde</vt:lpstr>
      <vt:lpstr>Rapid Growth in Cape Verde  </vt:lpstr>
      <vt:lpstr>Chile</vt:lpstr>
      <vt:lpstr>Moderate Growth in Chile </vt:lpstr>
      <vt:lpstr>Denmark</vt:lpstr>
      <vt:lpstr>Low Growth in Denmark </vt:lpstr>
      <vt:lpstr>Demographic Transition and World Population Growth</vt:lpstr>
      <vt:lpstr>Play time</vt:lpstr>
      <vt:lpstr>Summation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SocialStudies</dc:creator>
  <cp:lastModifiedBy>Student</cp:lastModifiedBy>
  <cp:revision>33</cp:revision>
  <dcterms:created xsi:type="dcterms:W3CDTF">2011-10-08T14:44:15Z</dcterms:created>
  <dcterms:modified xsi:type="dcterms:W3CDTF">2017-10-17T11:04:50Z</dcterms:modified>
</cp:coreProperties>
</file>