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0" r:id="rId2"/>
    <p:sldId id="272" r:id="rId3"/>
    <p:sldId id="271" r:id="rId4"/>
    <p:sldId id="273" r:id="rId5"/>
    <p:sldId id="277" r:id="rId6"/>
    <p:sldId id="259" r:id="rId7"/>
    <p:sldId id="261" r:id="rId8"/>
    <p:sldId id="260" r:id="rId9"/>
    <p:sldId id="262" r:id="rId10"/>
    <p:sldId id="263" r:id="rId11"/>
    <p:sldId id="264" r:id="rId12"/>
    <p:sldId id="265" r:id="rId13"/>
    <p:sldId id="266" r:id="rId14"/>
    <p:sldId id="267" r:id="rId15"/>
    <p:sldId id="268" r:id="rId16"/>
    <p:sldId id="278" r:id="rId17"/>
    <p:sldId id="279" r:id="rId18"/>
    <p:sldId id="280" r:id="rId19"/>
    <p:sldId id="283" r:id="rId20"/>
    <p:sldId id="281" r:id="rId21"/>
    <p:sldId id="282" r:id="rId22"/>
    <p:sldId id="284" r:id="rId23"/>
    <p:sldId id="285" r:id="rId24"/>
    <p:sldId id="286" r:id="rId25"/>
    <p:sldId id="287" r:id="rId26"/>
    <p:sldId id="288"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4" y="-7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43D40-EC8D-4EAE-8683-C3BFACF0175D}" type="datetimeFigureOut">
              <a:rPr lang="en-US" smtClean="0"/>
              <a:pPr/>
              <a:t>3/29/18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2E19F-D0B3-4146-9614-2F5B3FAE9A27}" type="slidenum">
              <a:rPr lang="en-US" smtClean="0"/>
              <a:pPr/>
              <a:t>‹#›</a:t>
            </a:fld>
            <a:endParaRPr lang="en-US"/>
          </a:p>
        </p:txBody>
      </p:sp>
    </p:spTree>
    <p:extLst>
      <p:ext uri="{BB962C8B-B14F-4D97-AF65-F5344CB8AC3E}">
        <p14:creationId xmlns:p14="http://schemas.microsoft.com/office/powerpoint/2010/main" val="120859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C2E19F-D0B3-4146-9614-2F5B3FAE9A2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C6EA3A-87E7-4FC3-B0DA-E91DF433FC3C}" type="datetimeFigureOut">
              <a:rPr lang="en-US" smtClean="0"/>
              <a:pPr/>
              <a:t>3/29/18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1998A0C-6452-4D27-8DAD-7E4E0388D9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C6EA3A-87E7-4FC3-B0DA-E91DF433FC3C}" type="datetimeFigureOut">
              <a:rPr lang="en-US" smtClean="0"/>
              <a:pPr/>
              <a:t>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98A0C-6452-4D27-8DAD-7E4E0388D9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C6EA3A-87E7-4FC3-B0DA-E91DF433FC3C}" type="datetimeFigureOut">
              <a:rPr lang="en-US" smtClean="0"/>
              <a:pPr/>
              <a:t>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98A0C-6452-4D27-8DAD-7E4E0388D9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C6EA3A-87E7-4FC3-B0DA-E91DF433FC3C}" type="datetimeFigureOut">
              <a:rPr lang="en-US" smtClean="0"/>
              <a:pPr/>
              <a:t>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98A0C-6452-4D27-8DAD-7E4E0388D9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C6EA3A-87E7-4FC3-B0DA-E91DF433FC3C}" type="datetimeFigureOut">
              <a:rPr lang="en-US" smtClean="0"/>
              <a:pPr/>
              <a:t>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98A0C-6452-4D27-8DAD-7E4E0388D9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C6EA3A-87E7-4FC3-B0DA-E91DF433FC3C}" type="datetimeFigureOut">
              <a:rPr lang="en-US" smtClean="0"/>
              <a:pPr/>
              <a:t>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98A0C-6452-4D27-8DAD-7E4E0388D9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C6EA3A-87E7-4FC3-B0DA-E91DF433FC3C}" type="datetimeFigureOut">
              <a:rPr lang="en-US" smtClean="0"/>
              <a:pPr/>
              <a:t>3/29/18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98A0C-6452-4D27-8DAD-7E4E0388D9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C6EA3A-87E7-4FC3-B0DA-E91DF433FC3C}" type="datetimeFigureOut">
              <a:rPr lang="en-US" smtClean="0"/>
              <a:pPr/>
              <a:t>3/29/18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98A0C-6452-4D27-8DAD-7E4E0388D9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6EA3A-87E7-4FC3-B0DA-E91DF433FC3C}" type="datetimeFigureOut">
              <a:rPr lang="en-US" smtClean="0"/>
              <a:pPr/>
              <a:t>3/29/18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98A0C-6452-4D27-8DAD-7E4E0388D9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C6EA3A-87E7-4FC3-B0DA-E91DF433FC3C}" type="datetimeFigureOut">
              <a:rPr lang="en-US" smtClean="0"/>
              <a:pPr/>
              <a:t>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98A0C-6452-4D27-8DAD-7E4E0388D9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C6EA3A-87E7-4FC3-B0DA-E91DF433FC3C}" type="datetimeFigureOut">
              <a:rPr lang="en-US" smtClean="0"/>
              <a:pPr/>
              <a:t>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1998A0C-6452-4D27-8DAD-7E4E0388D92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C6EA3A-87E7-4FC3-B0DA-E91DF433FC3C}" type="datetimeFigureOut">
              <a:rPr lang="en-US" smtClean="0"/>
              <a:pPr/>
              <a:t>3/29/18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1998A0C-6452-4D27-8DAD-7E4E0388D92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9/95/Megalopolis.png"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AIM: Why </a:t>
            </a:r>
            <a:r>
              <a:rPr lang="en-US" dirty="0"/>
              <a:t>do business services locate in large settlements?</a:t>
            </a:r>
          </a:p>
        </p:txBody>
      </p:sp>
      <p:sp>
        <p:nvSpPr>
          <p:cNvPr id="5" name="Subtitle 4"/>
          <p:cNvSpPr>
            <a:spLocks noGrp="1"/>
          </p:cNvSpPr>
          <p:nvPr>
            <p:ph type="subTitle" idx="1"/>
          </p:nvPr>
        </p:nvSpPr>
        <p:spPr>
          <a:xfrm>
            <a:off x="0" y="3228536"/>
            <a:ext cx="9144000" cy="3400864"/>
          </a:xfrm>
        </p:spPr>
        <p:txBody>
          <a:bodyPr>
            <a:normAutofit/>
          </a:bodyPr>
          <a:lstStyle/>
          <a:p>
            <a:r>
              <a:rPr lang="en-US" dirty="0" smtClean="0"/>
              <a:t>Do </a:t>
            </a:r>
            <a:r>
              <a:rPr lang="en-US" dirty="0" err="1" smtClean="0"/>
              <a:t>Now:</a:t>
            </a:r>
            <a:r>
              <a:rPr lang="en-US" dirty="0" err="1">
                <a:latin typeface="Constantia" charset="0"/>
              </a:rPr>
              <a:t>Use</a:t>
            </a:r>
            <a:r>
              <a:rPr lang="en-US" dirty="0">
                <a:latin typeface="Constantia" charset="0"/>
              </a:rPr>
              <a:t> your best judgment to determine some of the differences between living in the city, suburbs or a rural area.</a:t>
            </a:r>
          </a:p>
          <a:p>
            <a:endParaRPr lang="en-US" dirty="0">
              <a:latin typeface="Constantia" charset="0"/>
            </a:endParaRPr>
          </a:p>
          <a:p>
            <a:r>
              <a:rPr lang="en-US" dirty="0">
                <a:latin typeface="Constantia" charset="0"/>
              </a:rPr>
              <a:t>How is life easier?</a:t>
            </a:r>
          </a:p>
          <a:p>
            <a:r>
              <a:rPr lang="en-US" dirty="0">
                <a:latin typeface="Constantia" charset="0"/>
              </a:rPr>
              <a:t>How is life harder?</a:t>
            </a:r>
          </a:p>
          <a:p>
            <a:r>
              <a:rPr lang="en-US" dirty="0">
                <a:latin typeface="Constantia" charset="0"/>
              </a:rPr>
              <a:t>Which life affords more freedom?</a:t>
            </a:r>
          </a:p>
          <a:p>
            <a:endParaRPr lang="en-US" dirty="0"/>
          </a:p>
        </p:txBody>
      </p:sp>
    </p:spTree>
    <p:extLst>
      <p:ext uri="{BB962C8B-B14F-4D97-AF65-F5344CB8AC3E}">
        <p14:creationId xmlns:p14="http://schemas.microsoft.com/office/powerpoint/2010/main" val="18178293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What changes to infrastructure did the Town of Huntington make in order to draw Canon to Melville? (Melville is part of Huntington)</a:t>
            </a:r>
            <a:endParaRPr lang="en-US" sz="3200"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Vocabulary</a:t>
            </a:r>
            <a:endParaRPr lang="en-US" dirty="0"/>
          </a:p>
        </p:txBody>
      </p:sp>
      <p:sp>
        <p:nvSpPr>
          <p:cNvPr id="3" name="Content Placeholder 2"/>
          <p:cNvSpPr>
            <a:spLocks noGrp="1"/>
          </p:cNvSpPr>
          <p:nvPr>
            <p:ph idx="1"/>
          </p:nvPr>
        </p:nvSpPr>
        <p:spPr>
          <a:xfrm>
            <a:off x="457200" y="2286000"/>
            <a:ext cx="8229600" cy="4343400"/>
          </a:xfrm>
        </p:spPr>
        <p:txBody>
          <a:bodyPr>
            <a:normAutofit/>
          </a:bodyPr>
          <a:lstStyle/>
          <a:p>
            <a:r>
              <a:rPr lang="en-US" b="1" dirty="0" smtClean="0"/>
              <a:t>Basic Industry – </a:t>
            </a:r>
            <a:r>
              <a:rPr lang="en-US" dirty="0" smtClean="0"/>
              <a:t>an industry that brings wealth to an area from the outside.  More is produced than is needed by the local populace.  Basic industries determine the</a:t>
            </a:r>
            <a:r>
              <a:rPr lang="en-US" b="1" dirty="0" smtClean="0"/>
              <a:t> extra-local importance </a:t>
            </a:r>
            <a:r>
              <a:rPr lang="en-US" dirty="0" smtClean="0"/>
              <a:t>of a place.</a:t>
            </a:r>
          </a:p>
          <a:p>
            <a:pPr>
              <a:buNone/>
            </a:pPr>
            <a:endParaRPr lang="en-US" dirty="0" smtClean="0"/>
          </a:p>
          <a:p>
            <a:r>
              <a:rPr lang="en-US" b="1" dirty="0" smtClean="0"/>
              <a:t>Non-basic Industry – </a:t>
            </a:r>
            <a:r>
              <a:rPr lang="en-US" dirty="0" smtClean="0"/>
              <a:t>A non-basic industry is an industry that serves, and only serves the needs of the local populace and typically involves retail trade and services for the locals.  Teachers are examples of non-basic employees.</a:t>
            </a:r>
          </a:p>
          <a:p>
            <a:endParaRPr lang="en-US" dirty="0"/>
          </a:p>
        </p:txBody>
      </p:sp>
      <p:pic>
        <p:nvPicPr>
          <p:cNvPr id="22530" name="Picture 2" descr="http://www.mymontessorihouse.com/images/Montessori-Vocabulary.gif"/>
          <p:cNvPicPr>
            <a:picLocks noChangeAspect="1" noChangeArrowheads="1"/>
          </p:cNvPicPr>
          <p:nvPr/>
        </p:nvPicPr>
        <p:blipFill>
          <a:blip r:embed="rId2" cstate="print"/>
          <a:srcRect/>
          <a:stretch>
            <a:fillRect/>
          </a:stretch>
        </p:blipFill>
        <p:spPr bwMode="auto">
          <a:xfrm>
            <a:off x="7543800" y="-1"/>
            <a:ext cx="1600199" cy="228229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vs. Non-Basic</a:t>
            </a:r>
            <a:endParaRPr lang="en-US" dirty="0"/>
          </a:p>
        </p:txBody>
      </p:sp>
      <p:sp>
        <p:nvSpPr>
          <p:cNvPr id="3" name="Content Placeholder 2"/>
          <p:cNvSpPr>
            <a:spLocks noGrp="1"/>
          </p:cNvSpPr>
          <p:nvPr>
            <p:ph idx="1"/>
          </p:nvPr>
        </p:nvSpPr>
        <p:spPr/>
        <p:txBody>
          <a:bodyPr/>
          <a:lstStyle/>
          <a:p>
            <a:r>
              <a:rPr lang="en-US" dirty="0" smtClean="0"/>
              <a:t>The main difference between the two types of industries is that one creates wealth from the outside, while the other services the local populace. </a:t>
            </a:r>
            <a:r>
              <a:rPr lang="en-US" b="1" i="1" dirty="0" smtClean="0"/>
              <a:t>Economic Base Studies</a:t>
            </a:r>
            <a:r>
              <a:rPr lang="en-US" dirty="0" smtClean="0"/>
              <a:t> relate basic to non-basic employment.  </a:t>
            </a:r>
            <a:r>
              <a:rPr lang="en-US" b="1" dirty="0" smtClean="0"/>
              <a:t>The Regional Multiplier Effect </a:t>
            </a:r>
            <a:r>
              <a:rPr lang="en-US" dirty="0" smtClean="0"/>
              <a:t>is calculated from these ratios.  If you create X amount of basic jobs, how many non-basic jobs will result from the need to service the local population?  Home Construction is the ultimate non-basic industry.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57600"/>
            <a:ext cx="8305800" cy="3048000"/>
          </a:xfrm>
        </p:spPr>
        <p:txBody>
          <a:bodyPr>
            <a:normAutofit fontScale="90000"/>
          </a:bodyPr>
          <a:lstStyle/>
          <a:p>
            <a:r>
              <a:rPr lang="en-US" b="1" dirty="0" smtClean="0"/>
              <a:t>Can a primary economic activity (farming or mining) be a basic industry?</a:t>
            </a:r>
            <a:r>
              <a:rPr lang="en-US" dirty="0" smtClean="0"/>
              <a:t/>
            </a:r>
            <a:br>
              <a:rPr lang="en-US" dirty="0" smtClean="0"/>
            </a:br>
            <a:endParaRPr lang="en-US" dirty="0"/>
          </a:p>
        </p:txBody>
      </p:sp>
      <p:pic>
        <p:nvPicPr>
          <p:cNvPr id="24579" name="Picture 3" descr="http://gadgetsteria.com/wp-content/uploads/2009/05/confusion.jpg"/>
          <p:cNvPicPr>
            <a:picLocks noChangeAspect="1" noChangeArrowheads="1"/>
          </p:cNvPicPr>
          <p:nvPr/>
        </p:nvPicPr>
        <p:blipFill>
          <a:blip r:embed="rId2" cstate="print"/>
          <a:srcRect/>
          <a:stretch>
            <a:fillRect/>
          </a:stretch>
        </p:blipFill>
        <p:spPr bwMode="auto">
          <a:xfrm>
            <a:off x="5562600" y="-228600"/>
            <a:ext cx="3441700" cy="43021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gepr.net/yes69.jpg"/>
          <p:cNvPicPr>
            <a:picLocks noChangeAspect="1" noChangeArrowheads="1"/>
          </p:cNvPicPr>
          <p:nvPr/>
        </p:nvPicPr>
        <p:blipFill>
          <a:blip r:embed="rId2" cstate="print"/>
          <a:srcRect/>
          <a:stretch>
            <a:fillRect/>
          </a:stretch>
        </p:blipFill>
        <p:spPr bwMode="auto">
          <a:xfrm>
            <a:off x="838200" y="1905000"/>
            <a:ext cx="7083323" cy="4953000"/>
          </a:xfrm>
          <a:prstGeom prst="rect">
            <a:avLst/>
          </a:prstGeom>
          <a:noFill/>
        </p:spPr>
      </p:pic>
      <p:sp>
        <p:nvSpPr>
          <p:cNvPr id="4" name="Title 3"/>
          <p:cNvSpPr>
            <a:spLocks noGrp="1"/>
          </p:cNvSpPr>
          <p:nvPr>
            <p:ph type="title"/>
          </p:nvPr>
        </p:nvSpPr>
        <p:spPr/>
        <p:txBody>
          <a:bodyPr/>
          <a:lstStyle/>
          <a:p>
            <a:r>
              <a:rPr lang="en-US" dirty="0" smtClean="0"/>
              <a:t>Answer: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29325" y="381000"/>
            <a:ext cx="3114675" cy="2200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lstStyle/>
          <a:p>
            <a:r>
              <a:rPr lang="en-US" b="1" dirty="0" smtClean="0"/>
              <a:t>Label each of the following types of businesses as a B for basic or N for non-basic.</a:t>
            </a:r>
          </a:p>
          <a:p>
            <a:endParaRPr lang="en-US" b="1" dirty="0" smtClean="0"/>
          </a:p>
          <a:p>
            <a:r>
              <a:rPr lang="en-US" dirty="0" smtClean="0"/>
              <a:t>Shoe Store				</a:t>
            </a:r>
          </a:p>
          <a:p>
            <a:r>
              <a:rPr lang="en-US" dirty="0" smtClean="0"/>
              <a:t>University			</a:t>
            </a:r>
          </a:p>
          <a:p>
            <a:r>
              <a:rPr lang="en-US" dirty="0" smtClean="0"/>
              <a:t>Drug Manufacturer	           			               </a:t>
            </a:r>
          </a:p>
          <a:p>
            <a:r>
              <a:rPr lang="en-US" dirty="0" smtClean="0"/>
              <a:t>Canon Headquarters 			</a:t>
            </a:r>
          </a:p>
          <a:p>
            <a:r>
              <a:rPr lang="en-US" dirty="0" smtClean="0"/>
              <a:t>Wall Street			</a:t>
            </a:r>
          </a:p>
          <a:p>
            <a:r>
              <a:rPr lang="en-US" dirty="0" smtClean="0"/>
              <a:t>One branch of Citibank</a:t>
            </a:r>
          </a:p>
          <a:p>
            <a:endParaRPr lang="en-US" b="1" dirty="0" smtClean="0"/>
          </a:p>
          <a:p>
            <a:endParaRPr lang="en-US" dirty="0"/>
          </a:p>
        </p:txBody>
      </p:sp>
      <p:pic>
        <p:nvPicPr>
          <p:cNvPr id="28673" name="Picture 1"/>
          <p:cNvPicPr>
            <a:picLocks noChangeAspect="1" noChangeArrowheads="1"/>
          </p:cNvPicPr>
          <p:nvPr/>
        </p:nvPicPr>
        <p:blipFill>
          <a:blip r:embed="rId2" cstate="print"/>
          <a:srcRect/>
          <a:stretch>
            <a:fillRect/>
          </a:stretch>
        </p:blipFill>
        <p:spPr bwMode="auto">
          <a:xfrm>
            <a:off x="0" y="0"/>
            <a:ext cx="2381250" cy="1905000"/>
          </a:xfrm>
          <a:prstGeom prst="rect">
            <a:avLst/>
          </a:prstGeom>
          <a:noFill/>
          <a:ln w="9525">
            <a:noFill/>
            <a:miter lim="800000"/>
            <a:headEnd/>
            <a:tailEnd/>
          </a:ln>
        </p:spPr>
      </p:pic>
      <p:pic>
        <p:nvPicPr>
          <p:cNvPr id="28674" name="Picture 2"/>
          <p:cNvPicPr>
            <a:picLocks noChangeAspect="1" noChangeArrowheads="1"/>
          </p:cNvPicPr>
          <p:nvPr/>
        </p:nvPicPr>
        <p:blipFill>
          <a:blip r:embed="rId3" cstate="print"/>
          <a:srcRect/>
          <a:stretch>
            <a:fillRect/>
          </a:stretch>
        </p:blipFill>
        <p:spPr bwMode="auto">
          <a:xfrm>
            <a:off x="5410200" y="0"/>
            <a:ext cx="3733800" cy="1928311"/>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2362200" y="0"/>
            <a:ext cx="3048000" cy="18653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normAutofit lnSpcReduction="10000"/>
          </a:bodyPr>
          <a:lstStyle/>
          <a:p>
            <a:pPr>
              <a:buFont typeface="Wingdings 2" pitchFamily="18" charset="2"/>
              <a:buChar char=""/>
              <a:defRPr/>
            </a:pPr>
            <a:r>
              <a:rPr lang="en-US" b="1" dirty="0" smtClean="0">
                <a:ea typeface="+mn-ea"/>
              </a:rPr>
              <a:t>Label each of the following types of businesses as a B for basic or N for non-basic.</a:t>
            </a:r>
          </a:p>
          <a:p>
            <a:pPr>
              <a:buFont typeface="Wingdings 2" pitchFamily="18" charset="2"/>
              <a:buChar char=""/>
              <a:defRPr/>
            </a:pPr>
            <a:endParaRPr lang="en-US" b="1" dirty="0" smtClean="0">
              <a:ea typeface="+mn-ea"/>
            </a:endParaRPr>
          </a:p>
          <a:p>
            <a:pPr marL="0" indent="0">
              <a:buFont typeface="Wingdings 2" pitchFamily="18" charset="2"/>
              <a:buNone/>
              <a:defRPr/>
            </a:pPr>
            <a:r>
              <a:rPr lang="en-US" dirty="0" smtClean="0">
                <a:ea typeface="+mn-ea"/>
              </a:rPr>
              <a:t>1. Chevrolet Assembly Plant		8. Movie studio</a:t>
            </a:r>
            <a:r>
              <a:rPr lang="en-US" dirty="0">
                <a:ea typeface="+mn-ea"/>
              </a:rPr>
              <a:t> </a:t>
            </a:r>
            <a:r>
              <a:rPr lang="en-US" dirty="0" smtClean="0">
                <a:ea typeface="+mn-ea"/>
              </a:rPr>
              <a:t> 2. A University				9. Disneyworld</a:t>
            </a:r>
          </a:p>
          <a:p>
            <a:pPr marL="0" indent="0">
              <a:buFont typeface="Wingdings 2" pitchFamily="18" charset="2"/>
              <a:buNone/>
              <a:defRPr/>
            </a:pPr>
            <a:r>
              <a:rPr lang="en-US" dirty="0" smtClean="0">
                <a:ea typeface="+mn-ea"/>
              </a:rPr>
              <a:t>3. Family Farm	           			               </a:t>
            </a:r>
          </a:p>
          <a:p>
            <a:pPr marL="0" indent="0">
              <a:buFont typeface="Wingdings 2" pitchFamily="18" charset="2"/>
              <a:buNone/>
              <a:defRPr/>
            </a:pPr>
            <a:r>
              <a:rPr lang="en-US" dirty="0" smtClean="0">
                <a:ea typeface="+mn-ea"/>
              </a:rPr>
              <a:t>4. Gold Mine			</a:t>
            </a:r>
          </a:p>
          <a:p>
            <a:pPr marL="0" indent="0">
              <a:buFont typeface="Wingdings 2" pitchFamily="18" charset="2"/>
              <a:buNone/>
              <a:defRPr/>
            </a:pPr>
            <a:r>
              <a:rPr lang="en-US" dirty="0" smtClean="0">
                <a:ea typeface="+mn-ea"/>
              </a:rPr>
              <a:t>5.Wall Street</a:t>
            </a:r>
          </a:p>
          <a:p>
            <a:pPr marL="0" indent="0">
              <a:buFont typeface="Wingdings 2" pitchFamily="18" charset="2"/>
              <a:buNone/>
              <a:defRPr/>
            </a:pPr>
            <a:r>
              <a:rPr lang="en-US" dirty="0" smtClean="0">
                <a:ea typeface="+mn-ea"/>
              </a:rPr>
              <a:t>6. Corner Store</a:t>
            </a:r>
          </a:p>
          <a:p>
            <a:pPr marL="0" indent="0">
              <a:buFont typeface="Wingdings 2" pitchFamily="18" charset="2"/>
              <a:buNone/>
              <a:defRPr/>
            </a:pPr>
            <a:r>
              <a:rPr lang="en-US" dirty="0" smtClean="0">
                <a:ea typeface="+mn-ea"/>
              </a:rPr>
              <a:t>7.Construction company			</a:t>
            </a:r>
          </a:p>
          <a:p>
            <a:pPr>
              <a:buFont typeface="Wingdings 2" pitchFamily="18" charset="2"/>
              <a:buChar char=""/>
              <a:defRPr/>
            </a:pPr>
            <a:endParaRPr lang="en-US" sz="2800" dirty="0" smtClean="0">
              <a:ea typeface="+mn-ea"/>
            </a:endParaRPr>
          </a:p>
          <a:p>
            <a:pPr>
              <a:buFont typeface="Wingdings 2" pitchFamily="18" charset="2"/>
              <a:buChar char=""/>
              <a:defRPr/>
            </a:pPr>
            <a:endParaRPr lang="en-US" dirty="0">
              <a:ea typeface="+mn-ea"/>
            </a:endParaRPr>
          </a:p>
        </p:txBody>
      </p:sp>
      <p:pic>
        <p:nvPicPr>
          <p:cNvPr id="614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81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7338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0"/>
            <a:ext cx="3048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4211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were the features of early Mesopotamian city-states?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053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atin typeface="Calibri" charset="0"/>
              </a:rPr>
              <a:t>Protective Walls</a:t>
            </a:r>
          </a:p>
        </p:txBody>
      </p:sp>
      <p:pic>
        <p:nvPicPr>
          <p:cNvPr id="11267" name="Picture 2" descr="http://www.eakadventures.com/Israel/Jerusalem%20Wall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244725"/>
            <a:ext cx="6096000" cy="4308475"/>
          </a:xfrm>
          <a:noFill/>
        </p:spPr>
      </p:pic>
    </p:spTree>
    <p:extLst>
      <p:ext uri="{BB962C8B-B14F-4D97-AF65-F5344CB8AC3E}">
        <p14:creationId xmlns:p14="http://schemas.microsoft.com/office/powerpoint/2010/main" val="220407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of Government</a:t>
            </a:r>
            <a:endParaRPr lang="en-US" dirty="0"/>
          </a:p>
        </p:txBody>
      </p:sp>
      <p:pic>
        <p:nvPicPr>
          <p:cNvPr id="6" name="Picture 5"/>
          <p:cNvPicPr>
            <a:picLocks noChangeAspect="1"/>
          </p:cNvPicPr>
          <p:nvPr/>
        </p:nvPicPr>
        <p:blipFill>
          <a:blip r:embed="rId2"/>
          <a:stretch>
            <a:fillRect/>
          </a:stretch>
        </p:blipFill>
        <p:spPr>
          <a:xfrm>
            <a:off x="1447800" y="2381442"/>
            <a:ext cx="4838700" cy="3714558"/>
          </a:xfrm>
          <a:prstGeom prst="rect">
            <a:avLst/>
          </a:prstGeom>
        </p:spPr>
      </p:pic>
    </p:spTree>
    <p:extLst>
      <p:ext uri="{BB962C8B-B14F-4D97-AF65-F5344CB8AC3E}">
        <p14:creationId xmlns:p14="http://schemas.microsoft.com/office/powerpoint/2010/main" val="15813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Services</a:t>
            </a:r>
            <a:endParaRPr lang="en-US" dirty="0"/>
          </a:p>
        </p:txBody>
      </p:sp>
      <p:sp>
        <p:nvSpPr>
          <p:cNvPr id="3" name="Content Placeholder 2"/>
          <p:cNvSpPr>
            <a:spLocks noGrp="1"/>
          </p:cNvSpPr>
          <p:nvPr>
            <p:ph idx="1"/>
          </p:nvPr>
        </p:nvSpPr>
        <p:spPr/>
        <p:txBody>
          <a:bodyPr/>
          <a:lstStyle/>
          <a:p>
            <a:r>
              <a:rPr lang="en-US" dirty="0"/>
              <a:t>Services that primarily meet the needs of other businesses</a:t>
            </a:r>
            <a:r>
              <a:rPr lang="en-US" dirty="0" smtClean="0"/>
              <a:t>.</a:t>
            </a:r>
          </a:p>
          <a:p>
            <a:endParaRPr lang="en-US" dirty="0"/>
          </a:p>
          <a:p>
            <a:r>
              <a:rPr lang="en-US" dirty="0" smtClean="0"/>
              <a:t>(IT, Business Management, Services for businesses)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734175" y="0"/>
            <a:ext cx="2409825" cy="2057400"/>
          </a:xfrm>
          <a:prstGeom prst="rect">
            <a:avLst/>
          </a:prstGeom>
          <a:noFill/>
          <a:ln w="9525">
            <a:noFill/>
            <a:miter lim="800000"/>
            <a:headEnd/>
            <a:tailEnd/>
          </a:ln>
        </p:spPr>
      </p:pic>
    </p:spTree>
    <p:extLst>
      <p:ext uri="{BB962C8B-B14F-4D97-AF65-F5344CB8AC3E}">
        <p14:creationId xmlns:p14="http://schemas.microsoft.com/office/powerpoint/2010/main" val="2772561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atin typeface="Calibri" charset="0"/>
              </a:rPr>
              <a:t>Central Religious Buildings</a:t>
            </a:r>
          </a:p>
        </p:txBody>
      </p:sp>
      <p:pic>
        <p:nvPicPr>
          <p:cNvPr id="12291" name="Picture 2" descr="http://todoweb2002.iespana.es/ceramica/mesopotamia/ziggura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744663"/>
            <a:ext cx="4346575" cy="4122737"/>
          </a:xfrm>
          <a:noFill/>
        </p:spPr>
      </p:pic>
    </p:spTree>
    <p:extLst>
      <p:ext uri="{BB962C8B-B14F-4D97-AF65-F5344CB8AC3E}">
        <p14:creationId xmlns:p14="http://schemas.microsoft.com/office/powerpoint/2010/main" val="122954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atin typeface="Calibri" charset="0"/>
              </a:rPr>
              <a:t>Centers of Trade</a:t>
            </a:r>
          </a:p>
        </p:txBody>
      </p:sp>
      <p:pic>
        <p:nvPicPr>
          <p:cNvPr id="13315" name="Picture 2" descr="http://genuinetourist.files.wordpress.com/2009/01/04-16-08-xochitiotzin-dental-practice-in-market-blo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779588"/>
            <a:ext cx="6553200" cy="4594225"/>
          </a:xfrm>
          <a:noFill/>
        </p:spPr>
      </p:pic>
    </p:spTree>
    <p:extLst>
      <p:ext uri="{BB962C8B-B14F-4D97-AF65-F5344CB8AC3E}">
        <p14:creationId xmlns:p14="http://schemas.microsoft.com/office/powerpoint/2010/main" val="42707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What could cause the decline of early cities?</a:t>
            </a:r>
            <a:endParaRPr lang="en-US" dirty="0">
              <a:ea typeface="+mj-ea"/>
            </a:endParaRPr>
          </a:p>
        </p:txBody>
      </p:sp>
      <p:sp>
        <p:nvSpPr>
          <p:cNvPr id="14339" name="Content Placeholder 2"/>
          <p:cNvSpPr>
            <a:spLocks noGrp="1"/>
          </p:cNvSpPr>
          <p:nvPr>
            <p:ph idx="1"/>
          </p:nvPr>
        </p:nvSpPr>
        <p:spPr/>
        <p:txBody>
          <a:bodyPr/>
          <a:lstStyle/>
          <a:p>
            <a:pPr eaLnBrk="1" hangingPunct="1"/>
            <a:endParaRPr lang="en-US">
              <a:latin typeface="Constantia" charset="0"/>
            </a:endParaRPr>
          </a:p>
        </p:txBody>
      </p:sp>
    </p:spTree>
    <p:extLst>
      <p:ext uri="{BB962C8B-B14F-4D97-AF65-F5344CB8AC3E}">
        <p14:creationId xmlns:p14="http://schemas.microsoft.com/office/powerpoint/2010/main" val="219108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457200" y="704850"/>
            <a:ext cx="8229600" cy="1143000"/>
          </a:xfrm>
        </p:spPr>
        <p:txBody>
          <a:bodyPr/>
          <a:lstStyle/>
          <a:p>
            <a:r>
              <a:rPr lang="en-US">
                <a:latin typeface="Calibri" charset="0"/>
              </a:rPr>
              <a:t>River Changes Course</a:t>
            </a:r>
          </a:p>
        </p:txBody>
      </p:sp>
      <p:sp>
        <p:nvSpPr>
          <p:cNvPr id="15363" name="Text Placeholder 7"/>
          <p:cNvSpPr>
            <a:spLocks noGrp="1"/>
          </p:cNvSpPr>
          <p:nvPr>
            <p:ph type="body" idx="1"/>
          </p:nvPr>
        </p:nvSpPr>
        <p:spPr>
          <a:xfrm>
            <a:off x="457200" y="1855788"/>
            <a:ext cx="4040188" cy="658812"/>
          </a:xfrm>
        </p:spPr>
        <p:txBody>
          <a:bodyPr/>
          <a:lstStyle/>
          <a:p>
            <a:r>
              <a:rPr lang="en-US">
                <a:latin typeface="Constantia" charset="0"/>
              </a:rPr>
              <a:t>Before Earthquake</a:t>
            </a:r>
          </a:p>
        </p:txBody>
      </p:sp>
      <p:sp>
        <p:nvSpPr>
          <p:cNvPr id="15364" name="Text Placeholder 8"/>
          <p:cNvSpPr>
            <a:spLocks noGrp="1"/>
          </p:cNvSpPr>
          <p:nvPr>
            <p:ph type="body" sz="half" idx="3"/>
          </p:nvPr>
        </p:nvSpPr>
        <p:spPr>
          <a:xfrm>
            <a:off x="4645025" y="1860550"/>
            <a:ext cx="4041775" cy="654050"/>
          </a:xfrm>
        </p:spPr>
        <p:txBody>
          <a:bodyPr/>
          <a:lstStyle/>
          <a:p>
            <a:r>
              <a:rPr lang="en-US">
                <a:latin typeface="Constantia" charset="0"/>
              </a:rPr>
              <a:t>After Earthquake</a:t>
            </a:r>
          </a:p>
        </p:txBody>
      </p:sp>
      <p:pic>
        <p:nvPicPr>
          <p:cNvPr id="1536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2697163"/>
            <a:ext cx="4040188" cy="3271837"/>
          </a:xfrm>
        </p:spPr>
      </p:pic>
      <p:pic>
        <p:nvPicPr>
          <p:cNvPr id="15366"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667000"/>
            <a:ext cx="4335463" cy="3276600"/>
          </a:xfrm>
        </p:spPr>
      </p:pic>
    </p:spTree>
    <p:extLst>
      <p:ext uri="{BB962C8B-B14F-4D97-AF65-F5344CB8AC3E}">
        <p14:creationId xmlns:p14="http://schemas.microsoft.com/office/powerpoint/2010/main" val="5752057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a:latin typeface="Calibri" charset="0"/>
              </a:rPr>
              <a:t>The development of rival cities</a:t>
            </a:r>
            <a:br>
              <a:rPr lang="en-US">
                <a:latin typeface="Calibri" charset="0"/>
              </a:rPr>
            </a:br>
            <a:endParaRPr lang="en-US">
              <a:latin typeface="Calibri" charset="0"/>
            </a:endParaRPr>
          </a:p>
        </p:txBody>
      </p:sp>
      <p:sp>
        <p:nvSpPr>
          <p:cNvPr id="16387" name="Content Placeholder 5"/>
          <p:cNvSpPr>
            <a:spLocks noGrp="1"/>
          </p:cNvSpPr>
          <p:nvPr>
            <p:ph idx="1"/>
          </p:nvPr>
        </p:nvSpPr>
        <p:spPr>
          <a:xfrm>
            <a:off x="457200" y="1935163"/>
            <a:ext cx="2133600" cy="4389437"/>
          </a:xfrm>
        </p:spPr>
        <p:txBody>
          <a:bodyPr/>
          <a:lstStyle/>
          <a:p>
            <a:r>
              <a:rPr lang="en-US">
                <a:latin typeface="Constantia" charset="0"/>
              </a:rPr>
              <a:t>Athens and Sparta</a:t>
            </a:r>
          </a:p>
        </p:txBody>
      </p:sp>
      <p:pic>
        <p:nvPicPr>
          <p:cNvPr id="16388" name="Picture 4" descr="http://1.bp.blogspot.com/_DuI_ZqzYne0/TTp9sTXvuPI/AAAAAAAAARg/4JOU77F0cjQ/s1600/spartawar%255B1%25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5410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026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atin typeface="Calibri" charset="0"/>
              </a:rPr>
              <a:t>Foreign invasion</a:t>
            </a:r>
            <a:br>
              <a:rPr lang="en-US">
                <a:latin typeface="Calibri" charset="0"/>
              </a:rPr>
            </a:br>
            <a:endParaRPr lang="en-US">
              <a:latin typeface="Calibri" charset="0"/>
            </a:endParaRPr>
          </a:p>
        </p:txBody>
      </p:sp>
      <p:pic>
        <p:nvPicPr>
          <p:cNvPr id="17411" name="Picture 2" descr="http://www.crystalinks.com/trojanhor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49500" y="2363788"/>
            <a:ext cx="4445000" cy="3530600"/>
          </a:xfrm>
          <a:noFill/>
        </p:spPr>
      </p:pic>
    </p:spTree>
    <p:extLst>
      <p:ext uri="{BB962C8B-B14F-4D97-AF65-F5344CB8AC3E}">
        <p14:creationId xmlns:p14="http://schemas.microsoft.com/office/powerpoint/2010/main" val="265893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atin typeface="Calibri" charset="0"/>
              </a:rPr>
              <a:t>Corrupt governments</a:t>
            </a:r>
            <a:br>
              <a:rPr lang="en-US">
                <a:latin typeface="Calibri" charset="0"/>
              </a:rPr>
            </a:br>
            <a:endParaRPr lang="en-US">
              <a:latin typeface="Calibri" charset="0"/>
            </a:endParaRPr>
          </a:p>
        </p:txBody>
      </p:sp>
      <p:pic>
        <p:nvPicPr>
          <p:cNvPr id="18435" name="Picture 2" descr="http://media.giantbomb.com/uploads/0/6489/521965-quimby_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0" y="2582863"/>
            <a:ext cx="2857500" cy="3095625"/>
          </a:xfrm>
          <a:noFill/>
        </p:spPr>
      </p:pic>
    </p:spTree>
    <p:extLst>
      <p:ext uri="{BB962C8B-B14F-4D97-AF65-F5344CB8AC3E}">
        <p14:creationId xmlns:p14="http://schemas.microsoft.com/office/powerpoint/2010/main" val="14914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Calibri" charset="0"/>
              </a:rPr>
              <a:t>Taxes too high</a:t>
            </a:r>
          </a:p>
        </p:txBody>
      </p:sp>
      <p:pic>
        <p:nvPicPr>
          <p:cNvPr id="19459" name="Picture 2" descr="http://www.boston-tea-party.org/images/btp_pic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2128838"/>
            <a:ext cx="5334000" cy="4000500"/>
          </a:xfrm>
          <a:noFill/>
        </p:spPr>
      </p:pic>
    </p:spTree>
    <p:extLst>
      <p:ext uri="{BB962C8B-B14F-4D97-AF65-F5344CB8AC3E}">
        <p14:creationId xmlns:p14="http://schemas.microsoft.com/office/powerpoint/2010/main" val="20835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Services</a:t>
            </a:r>
            <a:endParaRPr lang="en-US" dirty="0"/>
          </a:p>
        </p:txBody>
      </p:sp>
      <p:sp>
        <p:nvSpPr>
          <p:cNvPr id="3" name="Content Placeholder 2"/>
          <p:cNvSpPr>
            <a:spLocks noGrp="1"/>
          </p:cNvSpPr>
          <p:nvPr>
            <p:ph idx="1"/>
          </p:nvPr>
        </p:nvSpPr>
        <p:spPr/>
        <p:txBody>
          <a:bodyPr/>
          <a:lstStyle/>
          <a:p>
            <a:r>
              <a:rPr lang="en-US" dirty="0"/>
              <a:t>Businesses that provide services primarily to individual consumers, including retail services and personal services</a:t>
            </a:r>
            <a:r>
              <a:rPr lang="en-US" dirty="0" smtClean="0"/>
              <a:t>.</a:t>
            </a:r>
          </a:p>
          <a:p>
            <a:endParaRPr lang="en-US" dirty="0"/>
          </a:p>
          <a:p>
            <a:r>
              <a:rPr lang="en-US" dirty="0" smtClean="0"/>
              <a:t>Retail (stores), education (college, private school, consulting, doctors, lawyers)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00850" y="0"/>
            <a:ext cx="2343150" cy="2076450"/>
          </a:xfrm>
          <a:prstGeom prst="rect">
            <a:avLst/>
          </a:prstGeom>
          <a:noFill/>
          <a:ln w="9525">
            <a:noFill/>
            <a:miter lim="800000"/>
            <a:headEnd/>
            <a:tailEnd/>
          </a:ln>
        </p:spPr>
      </p:pic>
    </p:spTree>
    <p:extLst>
      <p:ext uri="{BB962C8B-B14F-4D97-AF65-F5344CB8AC3E}">
        <p14:creationId xmlns:p14="http://schemas.microsoft.com/office/powerpoint/2010/main" val="25587589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Services</a:t>
            </a:r>
            <a:endParaRPr lang="en-US" dirty="0"/>
          </a:p>
        </p:txBody>
      </p:sp>
      <p:sp>
        <p:nvSpPr>
          <p:cNvPr id="3" name="Content Placeholder 2"/>
          <p:cNvSpPr>
            <a:spLocks noGrp="1"/>
          </p:cNvSpPr>
          <p:nvPr>
            <p:ph idx="1"/>
          </p:nvPr>
        </p:nvSpPr>
        <p:spPr>
          <a:xfrm>
            <a:off x="457200" y="2057400"/>
            <a:ext cx="8229600" cy="4267200"/>
          </a:xfrm>
        </p:spPr>
        <p:txBody>
          <a:bodyPr/>
          <a:lstStyle/>
          <a:p>
            <a:r>
              <a:rPr lang="en-US" dirty="0"/>
              <a:t>Services offered by the government to provide security and protection for citizens and </a:t>
            </a:r>
            <a:r>
              <a:rPr lang="en-US" dirty="0" smtClean="0"/>
              <a:t>businesses.</a:t>
            </a:r>
          </a:p>
          <a:p>
            <a:endParaRPr lang="en-US" dirty="0"/>
          </a:p>
          <a:p>
            <a:endParaRPr lang="en-US" dirty="0" smtClean="0"/>
          </a:p>
          <a:p>
            <a:r>
              <a:rPr lang="en-US" dirty="0" smtClean="0"/>
              <a:t>Public education, sanitation, police, firefighters, road workers)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419725" y="0"/>
            <a:ext cx="3724275" cy="2038350"/>
          </a:xfrm>
          <a:prstGeom prst="rect">
            <a:avLst/>
          </a:prstGeom>
          <a:noFill/>
          <a:ln w="9525">
            <a:noFill/>
            <a:miter lim="800000"/>
            <a:headEnd/>
            <a:tailEnd/>
          </a:ln>
        </p:spPr>
      </p:pic>
    </p:spTree>
    <p:extLst>
      <p:ext uri="{BB962C8B-B14F-4D97-AF65-F5344CB8AC3E}">
        <p14:creationId xmlns:p14="http://schemas.microsoft.com/office/powerpoint/2010/main" val="7153273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Activity – Label each of the following as either Public, Consumer, or Business Services.</a:t>
            </a:r>
            <a:endParaRPr lang="en-US" sz="3600"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Hotels</a:t>
            </a:r>
          </a:p>
          <a:p>
            <a:pPr marL="514350" indent="-514350">
              <a:buAutoNum type="arabicPeriod"/>
            </a:pPr>
            <a:r>
              <a:rPr lang="en-US" dirty="0" smtClean="0"/>
              <a:t>Schools</a:t>
            </a:r>
          </a:p>
          <a:p>
            <a:pPr marL="514350" indent="-514350">
              <a:buAutoNum type="arabicPeriod"/>
            </a:pPr>
            <a:r>
              <a:rPr lang="en-US" dirty="0" smtClean="0"/>
              <a:t>MTA</a:t>
            </a:r>
          </a:p>
          <a:p>
            <a:pPr marL="514350" indent="-514350">
              <a:buAutoNum type="arabicPeriod"/>
            </a:pPr>
            <a:r>
              <a:rPr lang="en-US" dirty="0" smtClean="0"/>
              <a:t>Health Insurance</a:t>
            </a:r>
          </a:p>
          <a:p>
            <a:pPr marL="514350" indent="-514350">
              <a:buAutoNum type="arabicPeriod"/>
            </a:pPr>
            <a:r>
              <a:rPr lang="en-US" dirty="0" smtClean="0"/>
              <a:t>Information Security</a:t>
            </a:r>
          </a:p>
          <a:p>
            <a:pPr marL="514350" indent="-514350">
              <a:buAutoNum type="arabicPeriod"/>
            </a:pPr>
            <a:r>
              <a:rPr lang="en-US" dirty="0" smtClean="0"/>
              <a:t>Computer Forensics specialist</a:t>
            </a:r>
          </a:p>
          <a:p>
            <a:pPr marL="514350" indent="-514350">
              <a:buAutoNum type="arabicPeriod"/>
            </a:pPr>
            <a:r>
              <a:rPr lang="en-US" dirty="0" smtClean="0"/>
              <a:t>Lawyer</a:t>
            </a:r>
          </a:p>
          <a:p>
            <a:pPr marL="514350" indent="-514350">
              <a:buAutoNum type="arabicPeriod"/>
            </a:pPr>
            <a:r>
              <a:rPr lang="en-US" dirty="0" smtClean="0"/>
              <a:t>Babysitter</a:t>
            </a:r>
          </a:p>
          <a:p>
            <a:pPr marL="514350" indent="-514350">
              <a:buAutoNum type="arabicPeriod"/>
            </a:pPr>
            <a:r>
              <a:rPr lang="en-US" dirty="0" smtClean="0"/>
              <a:t>Pizzeria</a:t>
            </a:r>
          </a:p>
          <a:p>
            <a:pPr marL="514350" indent="-514350">
              <a:buAutoNum type="arabicPeriod"/>
            </a:pPr>
            <a:r>
              <a:rPr lang="en-US" smtClean="0"/>
              <a:t>Television Station</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business services locate in large settlements?</a:t>
            </a:r>
            <a:endParaRPr lang="en-US" dirty="0"/>
          </a:p>
        </p:txBody>
      </p:sp>
      <p:pic>
        <p:nvPicPr>
          <p:cNvPr id="5" name="Picture 2" descr="http://www.bbc.co.uk/schools/gcsebitesize/geography/images/set_003.gif"/>
          <p:cNvPicPr>
            <a:picLocks noGrp="1" noChangeAspect="1" noChangeArrowheads="1"/>
          </p:cNvPicPr>
          <p:nvPr>
            <p:ph idx="1"/>
          </p:nvPr>
        </p:nvPicPr>
        <p:blipFill>
          <a:blip r:embed="rId2" cstate="print"/>
          <a:srcRect/>
          <a:stretch>
            <a:fillRect/>
          </a:stretch>
        </p:blipFill>
        <p:spPr bwMode="auto">
          <a:xfrm>
            <a:off x="1971675" y="2372519"/>
            <a:ext cx="5200650" cy="35147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Conurbation</a:t>
            </a:r>
            <a:endParaRPr lang="en-US" dirty="0"/>
          </a:p>
        </p:txBody>
      </p:sp>
      <p:sp>
        <p:nvSpPr>
          <p:cNvPr id="3" name="Content Placeholder 2"/>
          <p:cNvSpPr>
            <a:spLocks noGrp="1"/>
          </p:cNvSpPr>
          <p:nvPr>
            <p:ph idx="1"/>
          </p:nvPr>
        </p:nvSpPr>
        <p:spPr>
          <a:xfrm>
            <a:off x="457200" y="1935480"/>
            <a:ext cx="4724400" cy="4008120"/>
          </a:xfrm>
        </p:spPr>
        <p:txBody>
          <a:bodyPr/>
          <a:lstStyle/>
          <a:p>
            <a:r>
              <a:rPr lang="en-US" dirty="0" smtClean="0"/>
              <a:t>A </a:t>
            </a:r>
            <a:r>
              <a:rPr lang="en-US" b="1" dirty="0" smtClean="0"/>
              <a:t>megalopolis</a:t>
            </a:r>
            <a:r>
              <a:rPr lang="en-US" dirty="0" smtClean="0"/>
              <a:t> (sometimes called a </a:t>
            </a:r>
            <a:r>
              <a:rPr lang="en-US" b="1" dirty="0" err="1" smtClean="0"/>
              <a:t>megapolis</a:t>
            </a:r>
            <a:r>
              <a:rPr lang="en-US" dirty="0" smtClean="0"/>
              <a:t> or </a:t>
            </a:r>
            <a:r>
              <a:rPr lang="en-US" b="1" dirty="0" err="1" smtClean="0"/>
              <a:t>megaregion</a:t>
            </a:r>
            <a:r>
              <a:rPr lang="en-US" dirty="0" smtClean="0"/>
              <a:t>) is typically defined as a chain of roughly adjacent metropolitan areas.</a:t>
            </a:r>
            <a:endParaRPr lang="en-US" dirty="0"/>
          </a:p>
        </p:txBody>
      </p:sp>
      <p:pic>
        <p:nvPicPr>
          <p:cNvPr id="20482" name="Picture 2" descr="File:Megalopolis.png">
            <a:hlinkClick r:id="rId3"/>
          </p:cNvPr>
          <p:cNvPicPr>
            <a:picLocks noChangeAspect="1" noChangeArrowheads="1"/>
          </p:cNvPicPr>
          <p:nvPr/>
        </p:nvPicPr>
        <p:blipFill>
          <a:blip r:embed="rId4" cstate="print"/>
          <a:srcRect/>
          <a:stretch>
            <a:fillRect/>
          </a:stretch>
        </p:blipFill>
        <p:spPr bwMode="auto">
          <a:xfrm>
            <a:off x="5886450" y="990600"/>
            <a:ext cx="3257550" cy="57054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Base of Settlements</a:t>
            </a:r>
            <a:endParaRPr lang="en-US" dirty="0"/>
          </a:p>
        </p:txBody>
      </p:sp>
      <p:sp>
        <p:nvSpPr>
          <p:cNvPr id="3" name="Content Placeholder 2"/>
          <p:cNvSpPr>
            <a:spLocks noGrp="1"/>
          </p:cNvSpPr>
          <p:nvPr>
            <p:ph idx="1"/>
          </p:nvPr>
        </p:nvSpPr>
        <p:spPr/>
        <p:txBody>
          <a:bodyPr/>
          <a:lstStyle/>
          <a:p>
            <a:r>
              <a:rPr lang="en-US" dirty="0" smtClean="0"/>
              <a:t>Often times, governments make policy decisions based upon attracting </a:t>
            </a:r>
            <a:r>
              <a:rPr lang="en-US" b="1" dirty="0" smtClean="0"/>
              <a:t>basic industries.</a:t>
            </a:r>
            <a:r>
              <a:rPr lang="en-US" dirty="0" smtClean="0"/>
              <a:t>  This is why local governments go out and give subsidies to certain industries and businesses in order to get them to relocate to their community.  Basic employment drives the engine of economic development.  Towns and cities will build infrastructure improvements and grant tax abatements.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Reading</a:t>
            </a:r>
            <a:endParaRPr 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1" y="2356726"/>
            <a:ext cx="9134596" cy="393629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312</TotalTime>
  <Words>584</Words>
  <Application>Microsoft Macintosh PowerPoint</Application>
  <PresentationFormat>On-screen Show (4:3)</PresentationFormat>
  <Paragraphs>76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AIM: Why do business services locate in large settlements?</vt:lpstr>
      <vt:lpstr>Business Services</vt:lpstr>
      <vt:lpstr>Consumer Services</vt:lpstr>
      <vt:lpstr>Public Services</vt:lpstr>
      <vt:lpstr>Activity – Label each of the following as either Public, Consumer, or Business Services.</vt:lpstr>
      <vt:lpstr>Why do business services locate in large settlements?</vt:lpstr>
      <vt:lpstr>Conurbation</vt:lpstr>
      <vt:lpstr>Economic Base of Settlements</vt:lpstr>
      <vt:lpstr>Newspaper Reading</vt:lpstr>
      <vt:lpstr>What changes to infrastructure did the Town of Huntington make in order to draw Canon to Melville? (Melville is part of Huntington)</vt:lpstr>
      <vt:lpstr>Big Vocabulary</vt:lpstr>
      <vt:lpstr>Basic vs. Non-Basic</vt:lpstr>
      <vt:lpstr>Can a primary economic activity (farming or mining) be a basic industry? </vt:lpstr>
      <vt:lpstr>Answer:</vt:lpstr>
      <vt:lpstr>PowerPoint Presentation</vt:lpstr>
      <vt:lpstr>PowerPoint Presentation</vt:lpstr>
      <vt:lpstr>What were the features of early Mesopotamian city-states?</vt:lpstr>
      <vt:lpstr>Protective Walls</vt:lpstr>
      <vt:lpstr>Seat of Government</vt:lpstr>
      <vt:lpstr>Central Religious Buildings</vt:lpstr>
      <vt:lpstr>Centers of Trade</vt:lpstr>
      <vt:lpstr>What could cause the decline of early cities?</vt:lpstr>
      <vt:lpstr>River Changes Course</vt:lpstr>
      <vt:lpstr>The development of rival cities </vt:lpstr>
      <vt:lpstr>Foreign invasion </vt:lpstr>
      <vt:lpstr>Corrupt governments </vt:lpstr>
      <vt:lpstr>Taxes too high</vt:lpstr>
    </vt:vector>
  </TitlesOfParts>
  <Company>BTHS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Why do business services locate in large settlements? </dc:title>
  <dc:creator>--</dc:creator>
  <cp:lastModifiedBy>Joshua Fine</cp:lastModifiedBy>
  <cp:revision>27</cp:revision>
  <dcterms:created xsi:type="dcterms:W3CDTF">2010-04-08T20:54:40Z</dcterms:created>
  <dcterms:modified xsi:type="dcterms:W3CDTF">2018-03-29T13:13:22Z</dcterms:modified>
</cp:coreProperties>
</file>