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7" r:id="rId15"/>
    <p:sldId id="270" r:id="rId16"/>
    <p:sldId id="271" r:id="rId17"/>
    <p:sldId id="274" r:id="rId18"/>
    <p:sldId id="275" r:id="rId19"/>
    <p:sldId id="27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94761" autoAdjust="0"/>
  </p:normalViewPr>
  <p:slideViewPr>
    <p:cSldViewPr snapToGrid="0" snapToObjects="1">
      <p:cViewPr varScale="1">
        <p:scale>
          <a:sx n="59" d="100"/>
          <a:sy n="59" d="100"/>
        </p:scale>
        <p:origin x="-680" y="-104"/>
      </p:cViewPr>
      <p:guideLst>
        <p:guide orient="horz" pos="2160"/>
        <p:guide pos="2880"/>
      </p:guideLst>
    </p:cSldViewPr>
  </p:slideViewPr>
  <p:outlineViewPr>
    <p:cViewPr>
      <p:scale>
        <a:sx n="33" d="100"/>
        <a:sy n="33" d="100"/>
      </p:scale>
      <p:origin x="0" y="98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A9C3B197-B489-4947-84CA-1E1E21502E84}" type="datetimeFigureOut">
              <a:rPr lang="en-US" smtClean="0"/>
              <a:t>11/15/17</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95B0F518-09B7-5942-A9CC-75D5B560C264}"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9C3B197-B489-4947-84CA-1E1E21502E84}" type="datetimeFigureOut">
              <a:rPr lang="en-US" smtClean="0"/>
              <a:t>11/15/17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5B0F518-09B7-5942-A9CC-75D5B560C26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9C3B197-B489-4947-84CA-1E1E21502E84}" type="datetimeFigureOut">
              <a:rPr lang="en-US" smtClean="0"/>
              <a:t>11/15/17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5B0F518-09B7-5942-A9CC-75D5B560C26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9C3B197-B489-4947-84CA-1E1E21502E84}" type="datetimeFigureOut">
              <a:rPr lang="en-US" smtClean="0"/>
              <a:t>11/15/17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5B0F518-09B7-5942-A9CC-75D5B560C26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9C3B197-B489-4947-84CA-1E1E21502E84}" type="datetimeFigureOut">
              <a:rPr lang="en-US" smtClean="0"/>
              <a:t>11/15/17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5B0F518-09B7-5942-A9CC-75D5B560C264}"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9C3B197-B489-4947-84CA-1E1E21502E84}" type="datetimeFigureOut">
              <a:rPr lang="en-US" smtClean="0"/>
              <a:t>11/15/17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5B0F518-09B7-5942-A9CC-75D5B560C26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9C3B197-B489-4947-84CA-1E1E21502E84}" type="datetimeFigureOut">
              <a:rPr lang="en-US" smtClean="0"/>
              <a:t>11/15/17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5B0F518-09B7-5942-A9CC-75D5B560C26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9C3B197-B489-4947-84CA-1E1E21502E84}" type="datetimeFigureOut">
              <a:rPr lang="en-US" smtClean="0"/>
              <a:t>11/15/17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5B0F518-09B7-5942-A9CC-75D5B560C26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A9C3B197-B489-4947-84CA-1E1E21502E84}" type="datetimeFigureOut">
              <a:rPr lang="en-US" smtClean="0"/>
              <a:t>11/15/17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5B0F518-09B7-5942-A9CC-75D5B560C264}"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9C3B197-B489-4947-84CA-1E1E21502E84}" type="datetimeFigureOut">
              <a:rPr lang="en-US" smtClean="0"/>
              <a:t>11/15/17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5B0F518-09B7-5942-A9CC-75D5B560C26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A9C3B197-B489-4947-84CA-1E1E21502E84}" type="datetimeFigureOut">
              <a:rPr lang="en-US" smtClean="0"/>
              <a:t>11/15/17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5B0F518-09B7-5942-A9CC-75D5B560C264}"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Drag picture to placeholder or click icon to add</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9C3B197-B489-4947-84CA-1E1E21502E84}" type="datetimeFigureOut">
              <a:rPr lang="en-US" smtClean="0"/>
              <a:t>11/15/17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5B0F518-09B7-5942-A9CC-75D5B560C264}"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hyperlink" Target="http://www.google.com/url?sa=i&amp;rct=j&amp;q=haitian%20boat%20people&amp;source=images&amp;cd=&amp;cad=rja&amp;docid=cn-DDXVmmK0duM&amp;tbnid=x5CUb2y9bn9QPM:&amp;ved=0CAUQjRw&amp;url=http://kreyolicious.com/haiti-history-101-the-1980s/2081/haiti-1980s-boat-people/&amp;ei=UtFuUrH7CIiGkQe3lIDAAQ&amp;psig=AFQjCNFyl1qJ7kUyFXUFRW1xUdMnyaAzgA&amp;ust=1383080649737889" TargetMode="External"/><Relationship Id="rId5" Type="http://schemas.openxmlformats.org/officeDocument/2006/relationships/image" Target="../media/image16.jpeg"/><Relationship Id="rId6" Type="http://schemas.openxmlformats.org/officeDocument/2006/relationships/hyperlink" Target="http://www.google.com/url?sa=i&amp;rct=j&amp;q=coyote%20immigration&amp;source=images&amp;cd=&amp;cad=rja&amp;docid=qrCK9MYZg3JkLM&amp;tbnid=jDZrUywjnqJU5M:&amp;ved=0CAUQjRw&amp;url=http://www.banderasnews.com/0509/eded-coyote.htm&amp;ei=idFuUqGxEce-kQfjqoF4&amp;psig=AFQjCNHs-qd4eRxCY37M1H1GwvQoMBKrlA&amp;ust=1383080548706995" TargetMode="External"/><Relationship Id="rId7" Type="http://schemas.openxmlformats.org/officeDocument/2006/relationships/image" Target="../media/image17.jpeg"/><Relationship Id="rId8" Type="http://schemas.openxmlformats.org/officeDocument/2006/relationships/hyperlink" Target="http://www.google.com/url?sa=i&amp;source=images&amp;cd=&amp;cad=rja&amp;docid=_w5KggNoBJSzcM&amp;tbnid=RNXZ22-RqhRZiM:&amp;ved=0CAgQjRwwAA&amp;url=http://www.interpares.ca/en/publications/bulletins/html/201109/&amp;ei=etFuUoOHFIzqkAePioAw&amp;psig=AFQjCNGRr2jihiywEmSKGgsn2hSJOEBopw&amp;ust=1383080698419138" TargetMode="External"/><Relationship Id="rId9"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hyperlink" Target="http://www.google.com/url?sa=i&amp;rct=j&amp;q=coyote%20immigration&amp;source=images&amp;cd=&amp;cad=rja&amp;docid=Rg9HG_XKlFVhiM&amp;tbnid=q735y-ugIumaPM:&amp;ved=0CAUQjRw&amp;url=https://finnformation.wikispaces.com/immigration+smugglers&amp;ei=NdFuUqjFPIO3kAfw9oHQDA&amp;psig=AFQjCNHs-qd4eRxCY37M1H1GwvQoMBKrlA&amp;ust=1383080548706995"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com/url?sa=i&amp;rct=j&amp;q=human%20smuggling&amp;source=images&amp;cd=&amp;cad=rja&amp;docid=4U6ZZHdUSVlHJM&amp;tbnid=MCKPgXNB_iszyM:&amp;ved=0CAUQjRw&amp;url=http://www.wrsc.org/attach_image/human-trafficking-and-smuggling&amp;ei=ENJuUvjrEM_rkQeqxICAAQ&amp;psig=AFQjCNEUCC5hG6WwigjNzqlG1NKXkyVBdA&amp;ust=1383080837743243" TargetMode="External"/><Relationship Id="rId3"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illegal%20immigration%20attitudes&amp;source=images&amp;cd=&amp;cad=rja&amp;docid=BcWT1-3tBnV8iM&amp;tbnid=bkjB-fjYzYmb4M:&amp;ved=0CAUQjRw&amp;url=http://www.gallup.com/poll/108748/fewer-americans-favor-cutting-back-immigration.aspx&amp;ei=4M9uUvKqHs_nkAfa8YDgAQ&amp;bvm=bv.55123115,d.eW0&amp;psig=AFQjCNFFzsLkdvd-YplDCSNY6kwBAhA9eA&amp;ust=1383080222634704" TargetMode="External"/><Relationship Id="rId3" Type="http://schemas.openxmlformats.org/officeDocument/2006/relationships/image" Target="../media/image24.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com/url?sa=i&amp;rct=j&amp;q=coyote%20immigration&amp;source=images&amp;cd=&amp;cad=rja&amp;docid=1dj6VVL_Cw53fM&amp;tbnid=FffarrxMx6G1tM:&amp;ved=0CAUQjRw&amp;url=http://jobsanger.blogspot.com/2010/04/arizona-legislature-as-wile-e-coyote.html&amp;ei=yNFuUt-3BJPxkQforoGYAg&amp;psig=AFQjCNHs-qd4eRxCY37M1H1GwvQoMBKrlA&amp;ust=1383080548706995" TargetMode="External"/><Relationship Id="rId3"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AIM: Why do people migrate within their own country?</a:t>
            </a:r>
            <a:endParaRPr lang="en-US" dirty="0"/>
          </a:p>
        </p:txBody>
      </p:sp>
      <p:sp>
        <p:nvSpPr>
          <p:cNvPr id="5" name="Subtitle 4"/>
          <p:cNvSpPr>
            <a:spLocks noGrp="1"/>
          </p:cNvSpPr>
          <p:nvPr>
            <p:ph type="subTitle" idx="1"/>
          </p:nvPr>
        </p:nvSpPr>
        <p:spPr/>
        <p:txBody>
          <a:bodyPr>
            <a:normAutofit/>
          </a:bodyPr>
          <a:lstStyle/>
          <a:p>
            <a:r>
              <a:rPr lang="en-US" sz="3200" dirty="0" smtClean="0"/>
              <a:t>Do Now: Why might a person move away from New York City?</a:t>
            </a:r>
            <a:endParaRPr lang="en-US" sz="3200" dirty="0"/>
          </a:p>
        </p:txBody>
      </p:sp>
      <p:pic>
        <p:nvPicPr>
          <p:cNvPr id="2" name="Picture 1"/>
          <p:cNvPicPr>
            <a:picLocks noChangeAspect="1"/>
          </p:cNvPicPr>
          <p:nvPr/>
        </p:nvPicPr>
        <p:blipFill>
          <a:blip r:embed="rId2"/>
          <a:stretch>
            <a:fillRect/>
          </a:stretch>
        </p:blipFill>
        <p:spPr>
          <a:xfrm>
            <a:off x="2438400" y="3602664"/>
            <a:ext cx="4254500" cy="2476500"/>
          </a:xfrm>
          <a:prstGeom prst="rect">
            <a:avLst/>
          </a:prstGeom>
        </p:spPr>
      </p:pic>
    </p:spTree>
    <p:extLst>
      <p:ext uri="{BB962C8B-B14F-4D97-AF65-F5344CB8AC3E}">
        <p14:creationId xmlns:p14="http://schemas.microsoft.com/office/powerpoint/2010/main" val="26762157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7"/>
            <a:ext cx="9144000" cy="679823"/>
          </a:xfrm>
        </p:spPr>
        <p:txBody>
          <a:bodyPr>
            <a:normAutofit fontScale="90000"/>
          </a:bodyPr>
          <a:lstStyle/>
          <a:p>
            <a:r>
              <a:rPr lang="en-US" sz="4000" dirty="0" smtClean="0"/>
              <a:t>Population, Migration and Indonesia</a:t>
            </a:r>
            <a:endParaRPr lang="en-US" sz="4000" dirty="0"/>
          </a:p>
        </p:txBody>
      </p:sp>
      <p:sp>
        <p:nvSpPr>
          <p:cNvPr id="3" name="Content Placeholder 2"/>
          <p:cNvSpPr>
            <a:spLocks noGrp="1"/>
          </p:cNvSpPr>
          <p:nvPr>
            <p:ph idx="1"/>
          </p:nvPr>
        </p:nvSpPr>
        <p:spPr>
          <a:xfrm>
            <a:off x="0" y="787400"/>
            <a:ext cx="9144000" cy="3200400"/>
          </a:xfrm>
        </p:spPr>
        <p:txBody>
          <a:bodyPr/>
          <a:lstStyle/>
          <a:p>
            <a:r>
              <a:rPr lang="en-US" sz="2800" dirty="0" smtClean="0"/>
              <a:t>Since 1969 the Indonesian government has paid for the migration of more than 5 million people, primarily from the island of Java, where nearly two-thirds of its people live, to less populated islands. </a:t>
            </a:r>
          </a:p>
          <a:p>
            <a:r>
              <a:rPr lang="en-US" sz="2800" dirty="0" smtClean="0"/>
              <a:t>The number of participants has declined in recent years, primarily because of environmental concerns.</a:t>
            </a:r>
          </a:p>
          <a:p>
            <a:endParaRPr lang="en-US" dirty="0"/>
          </a:p>
        </p:txBody>
      </p:sp>
      <p:pic>
        <p:nvPicPr>
          <p:cNvPr id="4" name="Picture 3"/>
          <p:cNvPicPr>
            <a:picLocks noChangeAspect="1"/>
          </p:cNvPicPr>
          <p:nvPr/>
        </p:nvPicPr>
        <p:blipFill>
          <a:blip r:embed="rId2" cstate="print"/>
          <a:stretch>
            <a:fillRect/>
          </a:stretch>
        </p:blipFill>
        <p:spPr>
          <a:xfrm>
            <a:off x="-1" y="3622059"/>
            <a:ext cx="9134365" cy="3235941"/>
          </a:xfrm>
          <a:prstGeom prst="rect">
            <a:avLst/>
          </a:prstGeom>
        </p:spPr>
      </p:pic>
    </p:spTree>
    <p:extLst>
      <p:ext uri="{BB962C8B-B14F-4D97-AF65-F5344CB8AC3E}">
        <p14:creationId xmlns:p14="http://schemas.microsoft.com/office/powerpoint/2010/main" val="3846939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What sorts of challenges do immigrants face in developed countries?</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30066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s://finnformation.wikispaces.com/file/view/coyotes0822.jpg/76799519/coyotes082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275"/>
            <a:ext cx="3957902" cy="273095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kreyolicious.com/wp-content/uploads/2012/01/haiti-1980s-boat-people.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2488" y="57149"/>
            <a:ext cx="5011511" cy="369599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www.banderasnews.com/0509/images/coyote.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7917" y="3884658"/>
            <a:ext cx="4314825" cy="2835456"/>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www.interpares.ca/en/publications/bulletins/html/201109/raft%20crossing.jpg">
            <a:hlinkClick r:id="rId8"/>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 y="2917370"/>
            <a:ext cx="5072540" cy="3802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077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wrsc.org/sites/default/files/images/2012/3_human_smuggling_and_trafficking.jpg">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899886"/>
            <a:ext cx="9091377" cy="6125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917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3686489" cy="3038315"/>
          </a:xfrm>
          <a:prstGeom prst="rect">
            <a:avLst/>
          </a:prstGeom>
        </p:spPr>
      </p:pic>
      <p:sp>
        <p:nvSpPr>
          <p:cNvPr id="4" name="Content Placeholder 3"/>
          <p:cNvSpPr>
            <a:spLocks noGrp="1"/>
          </p:cNvSpPr>
          <p:nvPr>
            <p:ph idx="1"/>
          </p:nvPr>
        </p:nvSpPr>
        <p:spPr>
          <a:xfrm>
            <a:off x="3686488" y="143382"/>
            <a:ext cx="5247199" cy="6105018"/>
          </a:xfrm>
        </p:spPr>
        <p:txBody>
          <a:bodyPr>
            <a:normAutofit fontScale="92500" lnSpcReduction="10000"/>
          </a:bodyPr>
          <a:lstStyle/>
          <a:p>
            <a:pPr marL="82296" indent="0">
              <a:buNone/>
            </a:pPr>
            <a:r>
              <a:rPr lang="en-US" dirty="0"/>
              <a:t>The terms “human smuggler” or “coyote” are used for people who smuggle people illegally across borders. Coyote fees, which are the fees charged by coyotes for their services, are a measure of the extent of people’s desire to migrate. We can also add to coyote fees the costs paid for document forgery and other costs needed to avoid being caught by immigration enforcement authorities.</a:t>
            </a:r>
          </a:p>
        </p:txBody>
      </p:sp>
      <p:sp>
        <p:nvSpPr>
          <p:cNvPr id="5" name="TextBox 4"/>
          <p:cNvSpPr txBox="1"/>
          <p:nvPr/>
        </p:nvSpPr>
        <p:spPr>
          <a:xfrm>
            <a:off x="0" y="4519984"/>
            <a:ext cx="3686488" cy="1754327"/>
          </a:xfrm>
          <a:prstGeom prst="rect">
            <a:avLst/>
          </a:prstGeom>
          <a:noFill/>
        </p:spPr>
        <p:txBody>
          <a:bodyPr wrap="square" rtlCol="0">
            <a:spAutoFit/>
          </a:bodyPr>
          <a:lstStyle/>
          <a:p>
            <a:r>
              <a:rPr lang="en-US" dirty="0" smtClean="0"/>
              <a:t>Average price to illegally come to the United States in 2005</a:t>
            </a:r>
          </a:p>
          <a:p>
            <a:r>
              <a:rPr lang="en-US" dirty="0" smtClean="0"/>
              <a:t>Asia - $26041</a:t>
            </a:r>
          </a:p>
          <a:p>
            <a:r>
              <a:rPr lang="en-US" dirty="0" smtClean="0"/>
              <a:t>Europe - $6389</a:t>
            </a:r>
          </a:p>
          <a:p>
            <a:r>
              <a:rPr lang="en-US" dirty="0" smtClean="0"/>
              <a:t>Africa  $2,200</a:t>
            </a:r>
          </a:p>
          <a:p>
            <a:r>
              <a:rPr lang="en-US" dirty="0" smtClean="0"/>
              <a:t>Mexicans - $3000-$4000 (by foot)</a:t>
            </a:r>
          </a:p>
        </p:txBody>
      </p:sp>
    </p:spTree>
    <p:extLst>
      <p:ext uri="{BB962C8B-B14F-4D97-AF65-F5344CB8AC3E}">
        <p14:creationId xmlns:p14="http://schemas.microsoft.com/office/powerpoint/2010/main" val="3198704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dia.gallup.com/poll/graphs/080710Immigration1_g9b43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092"/>
            <a:ext cx="9144000" cy="6789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428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media.gallup.com/poll/graphs/080710Immigration2_h5b4c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
            <a:ext cx="8969664" cy="6660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19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media.gallup.com/poll/graphs/080710Immigration5_k4n6b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6" y="655782"/>
            <a:ext cx="9133424" cy="4922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547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gallup.com/poll/graphs/080710Immigration6_l9n7b6.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872343"/>
            <a:ext cx="9084877" cy="4912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472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4.bp.blogspot.com/_lm2JI7sGwYI/S9ZenctCZpI/AAAAAAAAJWs/IS0z-Oz5cFI/s1600/zona+legislatur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2171"/>
            <a:ext cx="9059896" cy="6175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09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In the United States, the average family moves once every six years</a:t>
            </a:r>
            <a:endParaRPr lang="en-US" sz="4000" dirty="0"/>
          </a:p>
        </p:txBody>
      </p:sp>
      <p:pic>
        <p:nvPicPr>
          <p:cNvPr id="4" name="Picture 3"/>
          <p:cNvPicPr>
            <a:picLocks noChangeAspect="1"/>
          </p:cNvPicPr>
          <p:nvPr/>
        </p:nvPicPr>
        <p:blipFill>
          <a:blip r:embed="rId2" cstate="print"/>
          <a:stretch>
            <a:fillRect/>
          </a:stretch>
        </p:blipFill>
        <p:spPr>
          <a:xfrm>
            <a:off x="4632735" y="1761565"/>
            <a:ext cx="4511265" cy="4978956"/>
          </a:xfrm>
          <a:prstGeom prst="rect">
            <a:avLst/>
          </a:prstGeom>
        </p:spPr>
      </p:pic>
      <p:pic>
        <p:nvPicPr>
          <p:cNvPr id="17410" name="Picture 2" descr="http://blog.chron.com/mamadrama/files/legacy/archives/Br%20Family%20Truckster%20copy.jpg"/>
          <p:cNvPicPr>
            <a:picLocks noChangeAspect="1" noChangeArrowheads="1"/>
          </p:cNvPicPr>
          <p:nvPr/>
        </p:nvPicPr>
        <p:blipFill>
          <a:blip r:embed="rId3" cstate="print"/>
          <a:srcRect/>
          <a:stretch>
            <a:fillRect/>
          </a:stretch>
        </p:blipFill>
        <p:spPr bwMode="auto">
          <a:xfrm>
            <a:off x="0" y="2456873"/>
            <a:ext cx="4652428" cy="3489321"/>
          </a:xfrm>
          <a:prstGeom prst="rect">
            <a:avLst/>
          </a:prstGeom>
          <a:noFill/>
        </p:spPr>
      </p:pic>
    </p:spTree>
    <p:extLst>
      <p:ext uri="{BB962C8B-B14F-4D97-AF65-F5344CB8AC3E}">
        <p14:creationId xmlns:p14="http://schemas.microsoft.com/office/powerpoint/2010/main" val="136506123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internal moves are in a circuit</a:t>
            </a:r>
            <a:endParaRPr lang="en-US" dirty="0"/>
          </a:p>
        </p:txBody>
      </p:sp>
      <p:sp>
        <p:nvSpPr>
          <p:cNvPr id="3" name="Content Placeholder 2"/>
          <p:cNvSpPr>
            <a:spLocks noGrp="1"/>
          </p:cNvSpPr>
          <p:nvPr>
            <p:ph idx="1"/>
          </p:nvPr>
        </p:nvSpPr>
        <p:spPr>
          <a:xfrm>
            <a:off x="147782" y="1882588"/>
            <a:ext cx="5528117" cy="4975412"/>
          </a:xfrm>
        </p:spPr>
        <p:txBody>
          <a:bodyPr>
            <a:noAutofit/>
          </a:bodyPr>
          <a:lstStyle/>
          <a:p>
            <a:r>
              <a:rPr lang="en-US" sz="3200" dirty="0" smtClean="0"/>
              <a:t>Our daily commute.</a:t>
            </a:r>
          </a:p>
          <a:p>
            <a:r>
              <a:rPr lang="en-US" sz="3200" dirty="0" smtClean="0"/>
              <a:t>Personal interactions between businesses</a:t>
            </a:r>
          </a:p>
          <a:p>
            <a:r>
              <a:rPr lang="en-US" sz="3200" dirty="0" smtClean="0"/>
              <a:t>Going shopping</a:t>
            </a:r>
          </a:p>
          <a:p>
            <a:r>
              <a:rPr lang="en-US" sz="3200" dirty="0" smtClean="0"/>
              <a:t>Going out with friends.</a:t>
            </a:r>
          </a:p>
          <a:p>
            <a:r>
              <a:rPr lang="en-US" sz="3200" dirty="0" smtClean="0"/>
              <a:t>Vacations</a:t>
            </a:r>
            <a:endParaRPr lang="en-US" sz="3200" dirty="0"/>
          </a:p>
        </p:txBody>
      </p:sp>
      <p:pic>
        <p:nvPicPr>
          <p:cNvPr id="4" name="Picture 3"/>
          <p:cNvPicPr>
            <a:picLocks noChangeAspect="1"/>
          </p:cNvPicPr>
          <p:nvPr/>
        </p:nvPicPr>
        <p:blipFill>
          <a:blip r:embed="rId2" cstate="print"/>
          <a:stretch>
            <a:fillRect/>
          </a:stretch>
        </p:blipFill>
        <p:spPr>
          <a:xfrm>
            <a:off x="5675899" y="3096384"/>
            <a:ext cx="3641138" cy="3571116"/>
          </a:xfrm>
          <a:prstGeom prst="rect">
            <a:avLst/>
          </a:prstGeom>
        </p:spPr>
      </p:pic>
    </p:spTree>
    <p:extLst>
      <p:ext uri="{BB962C8B-B14F-4D97-AF65-F5344CB8AC3E}">
        <p14:creationId xmlns:p14="http://schemas.microsoft.com/office/powerpoint/2010/main" val="30508744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Some internal moves require a temporary change of residence</a:t>
            </a:r>
            <a:endParaRPr lang="en-US" sz="4000" dirty="0"/>
          </a:p>
        </p:txBody>
      </p:sp>
      <p:sp>
        <p:nvSpPr>
          <p:cNvPr id="3" name="Content Placeholder 2"/>
          <p:cNvSpPr>
            <a:spLocks noGrp="1"/>
          </p:cNvSpPr>
          <p:nvPr>
            <p:ph idx="1"/>
          </p:nvPr>
        </p:nvSpPr>
        <p:spPr/>
        <p:txBody>
          <a:bodyPr>
            <a:normAutofit/>
          </a:bodyPr>
          <a:lstStyle/>
          <a:p>
            <a:r>
              <a:rPr lang="en-US" sz="3200" dirty="0" smtClean="0"/>
              <a:t>Military Assignment</a:t>
            </a:r>
          </a:p>
          <a:p>
            <a:r>
              <a:rPr lang="en-US" sz="3200" dirty="0" smtClean="0"/>
              <a:t>Migrant Labor</a:t>
            </a:r>
          </a:p>
          <a:p>
            <a:r>
              <a:rPr lang="en-US" sz="3200" dirty="0" smtClean="0"/>
              <a:t>College or Prison</a:t>
            </a:r>
            <a:endParaRPr lang="en-US" sz="3200" dirty="0"/>
          </a:p>
        </p:txBody>
      </p:sp>
      <p:pic>
        <p:nvPicPr>
          <p:cNvPr id="5" name="Picture 4"/>
          <p:cNvPicPr>
            <a:picLocks noChangeAspect="1"/>
          </p:cNvPicPr>
          <p:nvPr/>
        </p:nvPicPr>
        <p:blipFill>
          <a:blip r:embed="rId2" cstate="print"/>
          <a:stretch>
            <a:fillRect/>
          </a:stretch>
        </p:blipFill>
        <p:spPr>
          <a:xfrm>
            <a:off x="5612572" y="1882588"/>
            <a:ext cx="2578100" cy="1917700"/>
          </a:xfrm>
          <a:prstGeom prst="rect">
            <a:avLst/>
          </a:prstGeom>
        </p:spPr>
      </p:pic>
      <p:pic>
        <p:nvPicPr>
          <p:cNvPr id="6" name="Picture 5"/>
          <p:cNvPicPr>
            <a:picLocks noChangeAspect="1"/>
          </p:cNvPicPr>
          <p:nvPr/>
        </p:nvPicPr>
        <p:blipFill>
          <a:blip r:embed="rId3" cstate="print"/>
          <a:stretch>
            <a:fillRect/>
          </a:stretch>
        </p:blipFill>
        <p:spPr>
          <a:xfrm>
            <a:off x="2704272" y="3937000"/>
            <a:ext cx="2908300" cy="2921000"/>
          </a:xfrm>
          <a:prstGeom prst="rect">
            <a:avLst/>
          </a:prstGeom>
        </p:spPr>
      </p:pic>
    </p:spTree>
    <p:extLst>
      <p:ext uri="{BB962C8B-B14F-4D97-AF65-F5344CB8AC3E}">
        <p14:creationId xmlns:p14="http://schemas.microsoft.com/office/powerpoint/2010/main" val="14713393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770498"/>
          </a:xfrm>
        </p:spPr>
        <p:txBody>
          <a:bodyPr/>
          <a:lstStyle/>
          <a:p>
            <a:r>
              <a:rPr lang="en-US" sz="4000" dirty="0" smtClean="0"/>
              <a:t>Some moves are permanent</a:t>
            </a:r>
            <a:endParaRPr lang="en-US" sz="4000" dirty="0"/>
          </a:p>
        </p:txBody>
      </p:sp>
      <p:sp>
        <p:nvSpPr>
          <p:cNvPr id="3" name="Content Placeholder 2"/>
          <p:cNvSpPr>
            <a:spLocks noGrp="1"/>
          </p:cNvSpPr>
          <p:nvPr>
            <p:ph idx="1"/>
          </p:nvPr>
        </p:nvSpPr>
        <p:spPr>
          <a:xfrm>
            <a:off x="0" y="752636"/>
            <a:ext cx="8361363" cy="5083388"/>
          </a:xfrm>
        </p:spPr>
        <p:txBody>
          <a:bodyPr>
            <a:normAutofit/>
          </a:bodyPr>
          <a:lstStyle/>
          <a:p>
            <a:r>
              <a:rPr lang="en-US" sz="3200" dirty="0" smtClean="0"/>
              <a:t>Migration for economic improvement</a:t>
            </a:r>
          </a:p>
          <a:p>
            <a:r>
              <a:rPr lang="en-US" sz="3200" dirty="0" smtClean="0"/>
              <a:t>Migration for social and psychological reasons</a:t>
            </a:r>
          </a:p>
          <a:p>
            <a:r>
              <a:rPr lang="en-US" sz="3200" dirty="0" smtClean="0"/>
              <a:t>Migration due to physical necessity or force</a:t>
            </a:r>
          </a:p>
          <a:p>
            <a:r>
              <a:rPr lang="en-US" sz="3200" dirty="0" smtClean="0"/>
              <a:t>Migration for retirement</a:t>
            </a:r>
            <a:endParaRPr lang="en-US" sz="3200" dirty="0"/>
          </a:p>
        </p:txBody>
      </p:sp>
      <p:pic>
        <p:nvPicPr>
          <p:cNvPr id="4" name="Picture 3"/>
          <p:cNvPicPr>
            <a:picLocks noChangeAspect="1"/>
          </p:cNvPicPr>
          <p:nvPr/>
        </p:nvPicPr>
        <p:blipFill>
          <a:blip r:embed="rId2" cstate="print"/>
          <a:stretch>
            <a:fillRect/>
          </a:stretch>
        </p:blipFill>
        <p:spPr>
          <a:xfrm>
            <a:off x="4131920" y="3289524"/>
            <a:ext cx="5012080" cy="2871158"/>
          </a:xfrm>
          <a:prstGeom prst="rect">
            <a:avLst/>
          </a:prstGeom>
        </p:spPr>
      </p:pic>
    </p:spTree>
    <p:extLst>
      <p:ext uri="{BB962C8B-B14F-4D97-AF65-F5344CB8AC3E}">
        <p14:creationId xmlns:p14="http://schemas.microsoft.com/office/powerpoint/2010/main" val="93216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7"/>
            <a:ext cx="8361363" cy="806823"/>
          </a:xfrm>
        </p:spPr>
        <p:txBody>
          <a:bodyPr/>
          <a:lstStyle/>
          <a:p>
            <a:r>
              <a:rPr lang="en-US" sz="4000" dirty="0" smtClean="0"/>
              <a:t>Migration Inside the US </a:t>
            </a:r>
            <a:endParaRPr lang="en-US" sz="4000" dirty="0"/>
          </a:p>
        </p:txBody>
      </p:sp>
      <p:sp>
        <p:nvSpPr>
          <p:cNvPr id="3" name="Content Placeholder 2"/>
          <p:cNvSpPr>
            <a:spLocks noGrp="1"/>
          </p:cNvSpPr>
          <p:nvPr>
            <p:ph idx="1"/>
          </p:nvPr>
        </p:nvSpPr>
        <p:spPr>
          <a:xfrm>
            <a:off x="1" y="914400"/>
            <a:ext cx="5511800" cy="5943600"/>
          </a:xfrm>
        </p:spPr>
        <p:txBody>
          <a:bodyPr/>
          <a:lstStyle/>
          <a:p>
            <a:r>
              <a:rPr lang="en-US" sz="3200" dirty="0" smtClean="0"/>
              <a:t>In the United States, interregional migration was more prevalent in the past, when most people were farmers. </a:t>
            </a:r>
          </a:p>
          <a:p>
            <a:r>
              <a:rPr lang="en-US" sz="3200" dirty="0" smtClean="0"/>
              <a:t>The most famous example of large-scale internal migration is the opening of the American West.</a:t>
            </a:r>
          </a:p>
          <a:p>
            <a:endParaRPr lang="en-US" dirty="0"/>
          </a:p>
        </p:txBody>
      </p:sp>
      <p:pic>
        <p:nvPicPr>
          <p:cNvPr id="5" name="Picture 4"/>
          <p:cNvPicPr>
            <a:picLocks noChangeAspect="1"/>
          </p:cNvPicPr>
          <p:nvPr/>
        </p:nvPicPr>
        <p:blipFill>
          <a:blip r:embed="rId2" cstate="print"/>
          <a:stretch>
            <a:fillRect/>
          </a:stretch>
        </p:blipFill>
        <p:spPr>
          <a:xfrm>
            <a:off x="5283374" y="2979183"/>
            <a:ext cx="3820400" cy="2776157"/>
          </a:xfrm>
          <a:prstGeom prst="rect">
            <a:avLst/>
          </a:prstGeom>
        </p:spPr>
      </p:pic>
    </p:spTree>
    <p:extLst>
      <p:ext uri="{BB962C8B-B14F-4D97-AF65-F5344CB8AC3E}">
        <p14:creationId xmlns:p14="http://schemas.microsoft.com/office/powerpoint/2010/main" val="1736135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7"/>
            <a:ext cx="8361363" cy="578223"/>
          </a:xfrm>
        </p:spPr>
        <p:txBody>
          <a:bodyPr>
            <a:normAutofit fontScale="90000"/>
          </a:bodyPr>
          <a:lstStyle/>
          <a:p>
            <a:r>
              <a:rPr lang="en-US" sz="4000" dirty="0" smtClean="0"/>
              <a:t>Center of Population in the U.S.</a:t>
            </a:r>
            <a:endParaRPr lang="en-US" sz="4000" dirty="0"/>
          </a:p>
        </p:txBody>
      </p:sp>
      <p:sp>
        <p:nvSpPr>
          <p:cNvPr id="3" name="Content Placeholder 2"/>
          <p:cNvSpPr>
            <a:spLocks noGrp="1"/>
          </p:cNvSpPr>
          <p:nvPr>
            <p:ph idx="1"/>
          </p:nvPr>
        </p:nvSpPr>
        <p:spPr>
          <a:xfrm>
            <a:off x="0" y="5105400"/>
            <a:ext cx="9144000" cy="1752600"/>
          </a:xfrm>
        </p:spPr>
        <p:txBody>
          <a:bodyPr>
            <a:noAutofit/>
          </a:bodyPr>
          <a:lstStyle/>
          <a:p>
            <a:r>
              <a:rPr lang="en-US" sz="2800" dirty="0" smtClean="0"/>
              <a:t>The center of U.S. population has consistently moved westward, with the population migration west. It has also begun to move southward with migration to the southern sunbelt. </a:t>
            </a:r>
            <a:endParaRPr lang="en-US" sz="2800" dirty="0"/>
          </a:p>
        </p:txBody>
      </p:sp>
      <p:pic>
        <p:nvPicPr>
          <p:cNvPr id="4" name="Picture 3"/>
          <p:cNvPicPr>
            <a:picLocks noChangeAspect="1"/>
          </p:cNvPicPr>
          <p:nvPr/>
        </p:nvPicPr>
        <p:blipFill>
          <a:blip r:embed="rId2" cstate="print"/>
          <a:stretch>
            <a:fillRect/>
          </a:stretch>
        </p:blipFill>
        <p:spPr>
          <a:xfrm>
            <a:off x="0" y="887364"/>
            <a:ext cx="9144000" cy="4059534"/>
          </a:xfrm>
          <a:prstGeom prst="rect">
            <a:avLst/>
          </a:prstGeom>
        </p:spPr>
      </p:pic>
    </p:spTree>
    <p:extLst>
      <p:ext uri="{BB962C8B-B14F-4D97-AF65-F5344CB8AC3E}">
        <p14:creationId xmlns:p14="http://schemas.microsoft.com/office/powerpoint/2010/main" val="213530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7"/>
            <a:ext cx="8361363" cy="730623"/>
          </a:xfrm>
        </p:spPr>
        <p:txBody>
          <a:bodyPr/>
          <a:lstStyle/>
          <a:p>
            <a:r>
              <a:rPr lang="en-US" sz="4000" dirty="0" smtClean="0"/>
              <a:t>Interregional Migration in the U.S.</a:t>
            </a:r>
            <a:endParaRPr lang="en-US" sz="4000" dirty="0"/>
          </a:p>
        </p:txBody>
      </p:sp>
      <p:sp>
        <p:nvSpPr>
          <p:cNvPr id="3" name="Content Placeholder 2"/>
          <p:cNvSpPr>
            <a:spLocks noGrp="1"/>
          </p:cNvSpPr>
          <p:nvPr>
            <p:ph idx="1"/>
          </p:nvPr>
        </p:nvSpPr>
        <p:spPr>
          <a:xfrm>
            <a:off x="0" y="5689600"/>
            <a:ext cx="9144000" cy="1168400"/>
          </a:xfrm>
        </p:spPr>
        <p:txBody>
          <a:bodyPr>
            <a:normAutofit/>
          </a:bodyPr>
          <a:lstStyle/>
          <a:p>
            <a:r>
              <a:rPr lang="en-US" sz="3200" dirty="0" smtClean="0"/>
              <a:t>Average annual migrations between regions in the U.S. in 1995 and in 2000.</a:t>
            </a:r>
            <a:endParaRPr lang="en-US" sz="3200" dirty="0"/>
          </a:p>
        </p:txBody>
      </p:sp>
      <p:pic>
        <p:nvPicPr>
          <p:cNvPr id="4" name="Picture 3"/>
          <p:cNvPicPr>
            <a:picLocks noChangeAspect="1"/>
          </p:cNvPicPr>
          <p:nvPr/>
        </p:nvPicPr>
        <p:blipFill>
          <a:blip r:embed="rId2" cstate="print"/>
          <a:stretch>
            <a:fillRect/>
          </a:stretch>
        </p:blipFill>
        <p:spPr>
          <a:xfrm>
            <a:off x="39795" y="1724789"/>
            <a:ext cx="9104205" cy="3214381"/>
          </a:xfrm>
          <a:prstGeom prst="rect">
            <a:avLst/>
          </a:prstGeom>
        </p:spPr>
      </p:pic>
    </p:spTree>
    <p:extLst>
      <p:ext uri="{BB962C8B-B14F-4D97-AF65-F5344CB8AC3E}">
        <p14:creationId xmlns:p14="http://schemas.microsoft.com/office/powerpoint/2010/main" val="2360433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7"/>
            <a:ext cx="8361363" cy="806823"/>
          </a:xfrm>
        </p:spPr>
        <p:txBody>
          <a:bodyPr/>
          <a:lstStyle/>
          <a:p>
            <a:r>
              <a:rPr lang="en-US" sz="4000" dirty="0" smtClean="0"/>
              <a:t>Population, Migration and Brazil</a:t>
            </a:r>
            <a:endParaRPr lang="en-US" sz="4000" dirty="0"/>
          </a:p>
        </p:txBody>
      </p:sp>
      <p:sp>
        <p:nvSpPr>
          <p:cNvPr id="3" name="Content Placeholder 2"/>
          <p:cNvSpPr>
            <a:spLocks noGrp="1"/>
          </p:cNvSpPr>
          <p:nvPr>
            <p:ph idx="1"/>
          </p:nvPr>
        </p:nvSpPr>
        <p:spPr>
          <a:xfrm>
            <a:off x="1" y="914400"/>
            <a:ext cx="5283200" cy="4921624"/>
          </a:xfrm>
        </p:spPr>
        <p:txBody>
          <a:bodyPr>
            <a:normAutofit/>
          </a:bodyPr>
          <a:lstStyle/>
          <a:p>
            <a:r>
              <a:rPr lang="en-US" sz="2800" dirty="0" smtClean="0"/>
              <a:t>Most Brazilians live in a string of large cities near the Atlantic Coast. </a:t>
            </a:r>
          </a:p>
          <a:p>
            <a:r>
              <a:rPr lang="en-US" sz="2800" dirty="0" smtClean="0"/>
              <a:t>To increase the attractiveness of the interior, the government moved its capital in 1960 from Rio to a newly built city called Brasilia.</a:t>
            </a:r>
          </a:p>
          <a:p>
            <a:endParaRPr lang="en-US" sz="2800" dirty="0"/>
          </a:p>
        </p:txBody>
      </p:sp>
      <p:pic>
        <p:nvPicPr>
          <p:cNvPr id="4" name="Picture 3"/>
          <p:cNvPicPr>
            <a:picLocks noChangeAspect="1"/>
          </p:cNvPicPr>
          <p:nvPr/>
        </p:nvPicPr>
        <p:blipFill>
          <a:blip r:embed="rId2" cstate="print"/>
          <a:stretch>
            <a:fillRect/>
          </a:stretch>
        </p:blipFill>
        <p:spPr>
          <a:xfrm>
            <a:off x="5283200" y="1044945"/>
            <a:ext cx="3860799" cy="3619499"/>
          </a:xfrm>
          <a:prstGeom prst="rect">
            <a:avLst/>
          </a:prstGeom>
        </p:spPr>
      </p:pic>
      <p:pic>
        <p:nvPicPr>
          <p:cNvPr id="5" name="Picture 4"/>
          <p:cNvPicPr>
            <a:picLocks noChangeAspect="1"/>
          </p:cNvPicPr>
          <p:nvPr/>
        </p:nvPicPr>
        <p:blipFill>
          <a:blip r:embed="rId3" cstate="print"/>
          <a:stretch>
            <a:fillRect/>
          </a:stretch>
        </p:blipFill>
        <p:spPr>
          <a:xfrm>
            <a:off x="490351" y="4677819"/>
            <a:ext cx="3162545" cy="2136105"/>
          </a:xfrm>
          <a:prstGeom prst="rect">
            <a:avLst/>
          </a:prstGeom>
        </p:spPr>
      </p:pic>
    </p:spTree>
    <p:extLst>
      <p:ext uri="{BB962C8B-B14F-4D97-AF65-F5344CB8AC3E}">
        <p14:creationId xmlns:p14="http://schemas.microsoft.com/office/powerpoint/2010/main" val="23405469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12</TotalTime>
  <Words>423</Words>
  <Application>Microsoft Macintosh PowerPoint</Application>
  <PresentationFormat>On-screen Show (4:3)</PresentationFormat>
  <Paragraphs>38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Solstice</vt:lpstr>
      <vt:lpstr>AIM: Why do people migrate within their own country?</vt:lpstr>
      <vt:lpstr>In the United States, the average family moves once every six years</vt:lpstr>
      <vt:lpstr>Some internal moves are in a circuit</vt:lpstr>
      <vt:lpstr>Some internal moves require a temporary change of residence</vt:lpstr>
      <vt:lpstr>Some moves are permanent</vt:lpstr>
      <vt:lpstr>Migration Inside the US </vt:lpstr>
      <vt:lpstr>Center of Population in the U.S.</vt:lpstr>
      <vt:lpstr>Interregional Migration in the U.S.</vt:lpstr>
      <vt:lpstr>Population, Migration and Brazil</vt:lpstr>
      <vt:lpstr>Population, Migration and Indonesia</vt:lpstr>
      <vt:lpstr>What sorts of challenges do immigrants face in developed countries?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Brooklyn Technical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 Why do people migrate within their own country?</dc:title>
  <dc:creator>Joshua Fine</dc:creator>
  <cp:lastModifiedBy>Joshua Fine</cp:lastModifiedBy>
  <cp:revision>4</cp:revision>
  <dcterms:created xsi:type="dcterms:W3CDTF">2017-11-15T13:01:30Z</dcterms:created>
  <dcterms:modified xsi:type="dcterms:W3CDTF">2017-11-15T14:23:58Z</dcterms:modified>
</cp:coreProperties>
</file>