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51" r:id="rId3"/>
    <p:sldId id="352" r:id="rId4"/>
    <p:sldId id="361" r:id="rId5"/>
    <p:sldId id="362" r:id="rId6"/>
    <p:sldId id="363" r:id="rId7"/>
    <p:sldId id="353" r:id="rId8"/>
    <p:sldId id="355" r:id="rId9"/>
    <p:sldId id="356" r:id="rId10"/>
    <p:sldId id="357" r:id="rId11"/>
    <p:sldId id="354" r:id="rId12"/>
    <p:sldId id="358" r:id="rId13"/>
    <p:sldId id="359" r:id="rId14"/>
    <p:sldId id="360" r:id="rId15"/>
    <p:sldId id="257" r:id="rId16"/>
    <p:sldId id="258" r:id="rId17"/>
    <p:sldId id="260" r:id="rId18"/>
    <p:sldId id="261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23T13:35:42.1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7991B8-3817-4488-A92C-C9FE54811E8C}" emma:medium="tactile" emma:mode="ink">
          <msink:context xmlns:msink="http://schemas.microsoft.com/ink/2010/main" type="inkDrawing" rotatedBoundingBox="11932,10662 17389,6304 17549,6504 12091,10861" semanticType="callout" shapeName="Other"/>
        </emma:interpretation>
      </emma:emma>
    </inkml:annotationXML>
    <inkml:trace contextRef="#ctx0" brushRef="#br0">5465 0,'0'0,"-116"38,-269 193,-192 192,-500 347,-116 115,384-115,194-231,268-193,155-153,38-40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3A894-DE20-45B7-8313-4C2FD4702805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1F03E-03FB-472F-99BE-50DA38575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5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0"/>
            <a:ext cx="7542212" cy="2439623"/>
          </a:xfrm>
        </p:spPr>
        <p:txBody>
          <a:bodyPr/>
          <a:lstStyle/>
          <a:p>
            <a:pPr algn="l"/>
            <a:r>
              <a:rPr lang="en-US" dirty="0" smtClean="0"/>
              <a:t>Unit 3: Migration</a:t>
            </a:r>
            <a:br>
              <a:rPr lang="en-US" dirty="0" smtClean="0"/>
            </a:br>
            <a:r>
              <a:rPr lang="en-US" sz="4000" u="sng" dirty="0" smtClean="0"/>
              <a:t>HW#1: 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and complete Key Question 1, by 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 11/8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u="sng" dirty="0" smtClean="0"/>
              <a:t>HW#2: 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and complete Key Question 2, by Friday 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11/9</a:t>
            </a:r>
            <a:endParaRPr lang="en-US" sz="4000" b="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50371" y="2341527"/>
              <a:ext cx="1967760" cy="156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8491" y="2329647"/>
                <a:ext cx="1991520" cy="15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31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609599"/>
          </a:xfrm>
        </p:spPr>
        <p:txBody>
          <a:bodyPr/>
          <a:lstStyle/>
          <a:p>
            <a:r>
              <a:rPr lang="en-US" dirty="0" smtClean="0"/>
              <a:t>Part C and 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" y="732001"/>
            <a:ext cx="7673508" cy="612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8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FRQ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1434353"/>
            <a:ext cx="8534400" cy="5056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8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412376"/>
          </a:xfrm>
        </p:spPr>
        <p:txBody>
          <a:bodyPr/>
          <a:lstStyle/>
          <a:p>
            <a:r>
              <a:rPr lang="en-US" sz="5400" dirty="0" smtClean="0"/>
              <a:t>FRQ Part A</a:t>
            </a:r>
            <a:endParaRPr lang="en-US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965"/>
            <a:ext cx="9144000" cy="608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4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573741"/>
          </a:xfrm>
        </p:spPr>
        <p:txBody>
          <a:bodyPr/>
          <a:lstStyle/>
          <a:p>
            <a:r>
              <a:rPr lang="en-US" dirty="0" smtClean="0"/>
              <a:t>Part B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318"/>
            <a:ext cx="9144000" cy="60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0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609599"/>
          </a:xfrm>
        </p:spPr>
        <p:txBody>
          <a:bodyPr/>
          <a:lstStyle/>
          <a:p>
            <a:r>
              <a:rPr lang="en-US" dirty="0" smtClean="0"/>
              <a:t>Part B continued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62074"/>
            <a:ext cx="9151433" cy="48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9462" y="461873"/>
            <a:ext cx="7581901" cy="1299691"/>
          </a:xfrm>
        </p:spPr>
        <p:txBody>
          <a:bodyPr/>
          <a:lstStyle/>
          <a:p>
            <a:r>
              <a:rPr lang="en-US" dirty="0"/>
              <a:t>What Geographers Study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461" y="1882588"/>
            <a:ext cx="3975114" cy="4975412"/>
          </a:xfrm>
        </p:spPr>
        <p:txBody>
          <a:bodyPr>
            <a:normAutofit/>
          </a:bodyPr>
          <a:lstStyle/>
          <a:p>
            <a:r>
              <a:rPr lang="de-DE" sz="3200" dirty="0" smtClean="0"/>
              <a:t>Geographers</a:t>
            </a:r>
            <a:r>
              <a:rPr lang="de-DE" sz="3200" dirty="0"/>
              <a:t> </a:t>
            </a:r>
            <a:r>
              <a:rPr lang="en-US" sz="3200" dirty="0" smtClean="0"/>
              <a:t>document from where people migrate </a:t>
            </a:r>
            <a:r>
              <a:rPr lang="en-US" sz="3200" dirty="0"/>
              <a:t>and </a:t>
            </a:r>
            <a:r>
              <a:rPr lang="en-US" sz="3200" dirty="0" smtClean="0"/>
              <a:t>to where </a:t>
            </a:r>
            <a:r>
              <a:rPr lang="en-US" sz="3200" dirty="0"/>
              <a:t>they migrate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They also </a:t>
            </a:r>
            <a:r>
              <a:rPr lang="en-US" sz="3200" dirty="0" smtClean="0"/>
              <a:t>study reasons </a:t>
            </a:r>
            <a:r>
              <a:rPr lang="en-US" sz="3200" dirty="0"/>
              <a:t>why </a:t>
            </a:r>
            <a:r>
              <a:rPr lang="en-US" sz="3200" dirty="0" smtClean="0"/>
              <a:t>people migrate</a:t>
            </a:r>
            <a:r>
              <a:rPr lang="en-US" sz="32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7685" y="1761563"/>
            <a:ext cx="3243678" cy="46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212062"/>
          </a:xfrm>
        </p:spPr>
        <p:txBody>
          <a:bodyPr/>
          <a:lstStyle/>
          <a:p>
            <a:r>
              <a:rPr lang="en-US" dirty="0"/>
              <a:t>What Migrants </a:t>
            </a:r>
            <a:r>
              <a:rPr lang="en-US" dirty="0" smtClean="0"/>
              <a:t>Seek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82588"/>
            <a:ext cx="4453448" cy="49754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Most people migrate </a:t>
            </a:r>
            <a:r>
              <a:rPr lang="en-US" sz="3200" dirty="0"/>
              <a:t>in </a:t>
            </a:r>
            <a:r>
              <a:rPr lang="en-US" sz="3200" dirty="0" smtClean="0"/>
              <a:t>search of </a:t>
            </a:r>
            <a:r>
              <a:rPr lang="en-US" sz="3200" dirty="0"/>
              <a:t>three </a:t>
            </a:r>
            <a:r>
              <a:rPr lang="en-US" sz="3200" dirty="0" smtClean="0"/>
              <a:t>objectives:</a:t>
            </a:r>
          </a:p>
          <a:p>
            <a:r>
              <a:rPr lang="en-US" sz="3200" dirty="0" smtClean="0"/>
              <a:t>Economic opportunity</a:t>
            </a:r>
            <a:endParaRPr lang="en-US" sz="3200" dirty="0"/>
          </a:p>
          <a:p>
            <a:r>
              <a:rPr lang="en-US" sz="3200" dirty="0"/>
              <a:t>C</a:t>
            </a:r>
            <a:r>
              <a:rPr lang="en-US" sz="3200" dirty="0" smtClean="0"/>
              <a:t>ultural freedom</a:t>
            </a:r>
            <a:endParaRPr lang="en-US" sz="3200" dirty="0"/>
          </a:p>
          <a:p>
            <a:r>
              <a:rPr lang="en-US" sz="3200" dirty="0" smtClean="0"/>
              <a:t>Environmental comfort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4963" y="4171709"/>
            <a:ext cx="294640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047989"/>
            <a:ext cx="2332132" cy="1939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658" y="1356514"/>
            <a:ext cx="2046556" cy="263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577"/>
            <a:ext cx="5009194" cy="1653988"/>
          </a:xfrm>
        </p:spPr>
        <p:txBody>
          <a:bodyPr/>
          <a:lstStyle/>
          <a:p>
            <a:r>
              <a:rPr lang="en-US" dirty="0" smtClean="0"/>
              <a:t>Net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588"/>
            <a:ext cx="8361363" cy="49754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subject of this chapter is a specific type of relocation diffusion called migration, which is a permanent move to a new location.</a:t>
            </a:r>
          </a:p>
          <a:p>
            <a:pPr lvl="1"/>
            <a:r>
              <a:rPr lang="en-US" sz="2800" dirty="0" smtClean="0"/>
              <a:t>Emigration is migration from a location</a:t>
            </a:r>
          </a:p>
          <a:p>
            <a:pPr lvl="1"/>
            <a:r>
              <a:rPr lang="en-US" sz="2800" dirty="0" smtClean="0"/>
              <a:t>Immigration is migration to a location</a:t>
            </a:r>
          </a:p>
          <a:p>
            <a:pPr lvl="1"/>
            <a:r>
              <a:rPr lang="en-US" sz="2800" dirty="0" smtClean="0"/>
              <a:t>The difference between the number of immigrants and the number of emigrants is the net migration.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4493" y="0"/>
            <a:ext cx="2329507" cy="18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8"/>
            <a:ext cx="9144000" cy="796238"/>
          </a:xfrm>
        </p:spPr>
        <p:txBody>
          <a:bodyPr/>
          <a:lstStyle/>
          <a:p>
            <a:r>
              <a:rPr lang="en-US" sz="4000" dirty="0" smtClean="0"/>
              <a:t>Migration and circulation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3816"/>
            <a:ext cx="5495559" cy="5954184"/>
          </a:xfrm>
        </p:spPr>
        <p:txBody>
          <a:bodyPr>
            <a:noAutofit/>
          </a:bodyPr>
          <a:lstStyle/>
          <a:p>
            <a:r>
              <a:rPr lang="en-US" sz="3200" dirty="0" smtClean="0"/>
              <a:t>Migration </a:t>
            </a:r>
            <a:r>
              <a:rPr lang="en-US" sz="3200" b="0" dirty="0" smtClean="0"/>
              <a:t>is a form of mobility, which is a more general term covering all types of movements from one place to another.</a:t>
            </a:r>
          </a:p>
          <a:p>
            <a:r>
              <a:rPr lang="en-US" sz="3200" b="0" dirty="0" smtClean="0"/>
              <a:t>Short-term repetitive, or cyclical movements that recur on a regular basis, such as daily, monthly, or annually, are called </a:t>
            </a:r>
            <a:r>
              <a:rPr lang="en-US" sz="3200" dirty="0" smtClean="0"/>
              <a:t>circulation.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7600" y="903815"/>
            <a:ext cx="4216400" cy="193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7065" y="3277561"/>
            <a:ext cx="4136935" cy="33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0379"/>
          </a:xfrm>
        </p:spPr>
        <p:txBody>
          <a:bodyPr/>
          <a:lstStyle/>
          <a:p>
            <a:r>
              <a:rPr lang="en-US" sz="3600" dirty="0"/>
              <a:t>Here’s a Good Question that relates</a:t>
            </a:r>
            <a:br>
              <a:rPr lang="en-US" sz="3600" dirty="0"/>
            </a:br>
            <a:r>
              <a:rPr lang="en-US" sz="3600" dirty="0"/>
              <a:t>to Migration in the 21st 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5799"/>
            <a:ext cx="5837505" cy="5612201"/>
          </a:xfrm>
        </p:spPr>
        <p:txBody>
          <a:bodyPr>
            <a:normAutofit/>
          </a:bodyPr>
          <a:lstStyle/>
          <a:p>
            <a:r>
              <a:rPr lang="en-US" sz="3200" dirty="0"/>
              <a:t>If people can </a:t>
            </a:r>
            <a:r>
              <a:rPr lang="en-US" sz="3200" dirty="0" smtClean="0"/>
              <a:t>participate in </a:t>
            </a:r>
            <a:r>
              <a:rPr lang="en-US" sz="3200" dirty="0"/>
              <a:t>the globalization </a:t>
            </a:r>
            <a:r>
              <a:rPr lang="en-US" sz="3200" dirty="0" smtClean="0"/>
              <a:t>of culture </a:t>
            </a:r>
            <a:r>
              <a:rPr lang="en-US" sz="3200" dirty="0"/>
              <a:t>and </a:t>
            </a:r>
            <a:r>
              <a:rPr lang="en-US" sz="3200" dirty="0" smtClean="0"/>
              <a:t>economy regardless </a:t>
            </a:r>
            <a:r>
              <a:rPr lang="en-US" sz="3200" dirty="0"/>
              <a:t>of place </a:t>
            </a:r>
            <a:r>
              <a:rPr lang="en-US" sz="3200" dirty="0" smtClean="0"/>
              <a:t>of residence</a:t>
            </a:r>
            <a:r>
              <a:rPr lang="en-US" sz="3200" dirty="0"/>
              <a:t>, why do </a:t>
            </a:r>
            <a:r>
              <a:rPr lang="en-US" sz="3200" dirty="0" smtClean="0"/>
              <a:t>they still </a:t>
            </a:r>
            <a:r>
              <a:rPr lang="en-US" sz="3200" dirty="0"/>
              <a:t>migrate in </a:t>
            </a:r>
            <a:r>
              <a:rPr lang="en-US" sz="3200" dirty="0" smtClean="0"/>
              <a:t>large numbers?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answer is that place </a:t>
            </a:r>
            <a:r>
              <a:rPr lang="en-US" sz="2800" dirty="0" smtClean="0"/>
              <a:t>is still </a:t>
            </a:r>
            <a:r>
              <a:rPr lang="en-US" sz="2800" dirty="0"/>
              <a:t>important to </a:t>
            </a:r>
            <a:r>
              <a:rPr lang="en-US" sz="2800" dirty="0" smtClean="0"/>
              <a:t>an </a:t>
            </a:r>
            <a:r>
              <a:rPr lang="ro-RO" sz="2800" dirty="0" smtClean="0"/>
              <a:t>individual </a:t>
            </a:r>
            <a:r>
              <a:rPr lang="ro-RO" sz="2800" dirty="0"/>
              <a:t>cultural </a:t>
            </a:r>
            <a:r>
              <a:rPr lang="ro-RO" sz="2800" dirty="0" smtClean="0"/>
              <a:t>identity </a:t>
            </a:r>
            <a:r>
              <a:rPr lang="en-US" sz="2800" dirty="0" smtClean="0"/>
              <a:t>and </a:t>
            </a:r>
            <a:r>
              <a:rPr lang="en-US" sz="2800" dirty="0"/>
              <a:t>economic prospects.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2389" y="2219639"/>
            <a:ext cx="2552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Determine why geographers care about migration.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 Now: </a:t>
            </a:r>
            <a:r>
              <a:rPr lang="en-US" sz="3200" smtClean="0"/>
              <a:t>Test Feedback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8803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753035"/>
          </a:xfrm>
        </p:spPr>
        <p:txBody>
          <a:bodyPr/>
          <a:lstStyle/>
          <a:p>
            <a:r>
              <a:rPr lang="en-US" dirty="0" smtClean="0"/>
              <a:t>FRQ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612"/>
            <a:ext cx="9144000" cy="5997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2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699247"/>
          </a:xfrm>
        </p:spPr>
        <p:txBody>
          <a:bodyPr/>
          <a:lstStyle/>
          <a:p>
            <a:r>
              <a:rPr lang="en-US" dirty="0" smtClean="0"/>
              <a:t>Part 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1" y="993401"/>
            <a:ext cx="8953335" cy="512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7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609599"/>
          </a:xfrm>
        </p:spPr>
        <p:txBody>
          <a:bodyPr/>
          <a:lstStyle/>
          <a:p>
            <a:r>
              <a:rPr lang="en-US" dirty="0" smtClean="0"/>
              <a:t>Part B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8918"/>
            <a:ext cx="9116295" cy="516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2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788894"/>
          </a:xfrm>
        </p:spPr>
        <p:txBody>
          <a:bodyPr/>
          <a:lstStyle/>
          <a:p>
            <a:r>
              <a:rPr lang="en-US" dirty="0" smtClean="0"/>
              <a:t>Part C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896470"/>
            <a:ext cx="8821268" cy="220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4335556"/>
            <a:ext cx="8873961" cy="181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1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842682"/>
          </a:xfrm>
        </p:spPr>
        <p:txBody>
          <a:bodyPr/>
          <a:lstStyle/>
          <a:p>
            <a:r>
              <a:rPr lang="en-US" dirty="0" smtClean="0"/>
              <a:t>FRQ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19" y="974209"/>
            <a:ext cx="7375244" cy="5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" y="1954307"/>
            <a:ext cx="9048198" cy="30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9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896470"/>
          </a:xfrm>
        </p:spPr>
        <p:txBody>
          <a:bodyPr/>
          <a:lstStyle/>
          <a:p>
            <a:r>
              <a:rPr lang="en-US" dirty="0" smtClean="0"/>
              <a:t>Part B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49"/>
            <a:ext cx="9062200" cy="488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0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480</TotalTime>
  <Words>242</Words>
  <Application>Microsoft Office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Orbit</vt:lpstr>
      <vt:lpstr>Unit 3: Migration HW#1: Read and complete Key Question 1, by Thursday 11/8 HW#2: Read and complete Key Question 2, by Friday 11/9</vt:lpstr>
      <vt:lpstr>AIM: Determine why geographers care about migration.</vt:lpstr>
      <vt:lpstr>FRQ</vt:lpstr>
      <vt:lpstr>Part A</vt:lpstr>
      <vt:lpstr>Part B</vt:lpstr>
      <vt:lpstr>Part C</vt:lpstr>
      <vt:lpstr>FRQ</vt:lpstr>
      <vt:lpstr>Part A</vt:lpstr>
      <vt:lpstr>Part B</vt:lpstr>
      <vt:lpstr>Part C and D</vt:lpstr>
      <vt:lpstr>FRQ</vt:lpstr>
      <vt:lpstr>FRQ Part A</vt:lpstr>
      <vt:lpstr>Part B</vt:lpstr>
      <vt:lpstr>Part B continued</vt:lpstr>
      <vt:lpstr>What Geographers Study </vt:lpstr>
      <vt:lpstr>What Migrants Seek</vt:lpstr>
      <vt:lpstr>Net Migration</vt:lpstr>
      <vt:lpstr>Migration and circulation</vt:lpstr>
      <vt:lpstr>Here’s a Good Question that relates to Migration in the 21st Century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Migration</dc:title>
  <dc:creator>Joshua Fine</dc:creator>
  <cp:lastModifiedBy>Teacher</cp:lastModifiedBy>
  <cp:revision>43</cp:revision>
  <dcterms:created xsi:type="dcterms:W3CDTF">2011-10-20T01:50:12Z</dcterms:created>
  <dcterms:modified xsi:type="dcterms:W3CDTF">2018-11-07T13:28:09Z</dcterms:modified>
</cp:coreProperties>
</file>