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79" r:id="rId3"/>
    <p:sldId id="280" r:id="rId4"/>
    <p:sldId id="257" r:id="rId5"/>
    <p:sldId id="258" r:id="rId6"/>
    <p:sldId id="259" r:id="rId7"/>
    <p:sldId id="262" r:id="rId8"/>
    <p:sldId id="260" r:id="rId9"/>
    <p:sldId id="261" r:id="rId10"/>
    <p:sldId id="263" r:id="rId11"/>
    <p:sldId id="264" r:id="rId12"/>
    <p:sldId id="265" r:id="rId13"/>
    <p:sldId id="266" r:id="rId14"/>
    <p:sldId id="267" r:id="rId15"/>
    <p:sldId id="268" r:id="rId16"/>
    <p:sldId id="286" r:id="rId17"/>
    <p:sldId id="287" r:id="rId18"/>
    <p:sldId id="288" r:id="rId19"/>
    <p:sldId id="289" r:id="rId20"/>
    <p:sldId id="292" r:id="rId21"/>
    <p:sldId id="269" r:id="rId22"/>
    <p:sldId id="270" r:id="rId23"/>
    <p:sldId id="274" r:id="rId24"/>
    <p:sldId id="271" r:id="rId25"/>
    <p:sldId id="304" r:id="rId26"/>
    <p:sldId id="272" r:id="rId27"/>
    <p:sldId id="273" r:id="rId28"/>
    <p:sldId id="275" r:id="rId29"/>
    <p:sldId id="276" r:id="rId30"/>
    <p:sldId id="277" r:id="rId31"/>
    <p:sldId id="291" r:id="rId32"/>
    <p:sldId id="281" r:id="rId33"/>
    <p:sldId id="295" r:id="rId34"/>
    <p:sldId id="296" r:id="rId35"/>
    <p:sldId id="303" r:id="rId36"/>
    <p:sldId id="300" r:id="rId37"/>
    <p:sldId id="301" r:id="rId38"/>
    <p:sldId id="302" r:id="rId39"/>
    <p:sldId id="298" r:id="rId40"/>
    <p:sldId id="299" r:id="rId41"/>
    <p:sldId id="282" r:id="rId42"/>
    <p:sldId id="283" r:id="rId43"/>
    <p:sldId id="284" r:id="rId44"/>
    <p:sldId id="285" r:id="rId45"/>
    <p:sldId id="293" r:id="rId46"/>
    <p:sldId id="294" r:id="rId47"/>
    <p:sldId id="29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2A2AF-25C1-D345-8B00-1C7BEEABD856}" type="datetimeFigureOut">
              <a:rPr lang="en-US" smtClean="0"/>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AD66B3-33D9-8349-B264-099AF36EC89F}" type="slidenum">
              <a:rPr lang="en-US" smtClean="0"/>
              <a:t>‹#›</a:t>
            </a:fld>
            <a:endParaRPr lang="en-US"/>
          </a:p>
        </p:txBody>
      </p:sp>
    </p:spTree>
    <p:extLst>
      <p:ext uri="{BB962C8B-B14F-4D97-AF65-F5344CB8AC3E}">
        <p14:creationId xmlns:p14="http://schemas.microsoft.com/office/powerpoint/2010/main" val="1290945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66B3-33D9-8349-B264-099AF36EC89F}" type="slidenum">
              <a:rPr lang="en-US" smtClean="0"/>
              <a:t>1</a:t>
            </a:fld>
            <a:endParaRPr lang="en-US"/>
          </a:p>
        </p:txBody>
      </p:sp>
    </p:spTree>
    <p:extLst>
      <p:ext uri="{BB962C8B-B14F-4D97-AF65-F5344CB8AC3E}">
        <p14:creationId xmlns:p14="http://schemas.microsoft.com/office/powerpoint/2010/main" val="27677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11/7/2018</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11/7/2018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11/7/2018</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11/7/2018</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11/7/2018</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11/7/2018</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11/7/2018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11/7/2018</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202064"/>
            <a:ext cx="6477000" cy="1859796"/>
          </a:xfrm>
        </p:spPr>
        <p:txBody>
          <a:bodyPr/>
          <a:lstStyle/>
          <a:p>
            <a:r>
              <a:rPr lang="en-US" dirty="0" smtClean="0"/>
              <a:t>AIM: Why do People Migrate?</a:t>
            </a:r>
            <a:endParaRPr lang="en-US" dirty="0"/>
          </a:p>
        </p:txBody>
      </p:sp>
      <p:sp>
        <p:nvSpPr>
          <p:cNvPr id="3" name="Subtitle 2"/>
          <p:cNvSpPr>
            <a:spLocks noGrp="1"/>
          </p:cNvSpPr>
          <p:nvPr>
            <p:ph type="subTitle" idx="1"/>
          </p:nvPr>
        </p:nvSpPr>
        <p:spPr>
          <a:xfrm>
            <a:off x="2362200" y="3220624"/>
            <a:ext cx="6705600" cy="3515214"/>
          </a:xfrm>
        </p:spPr>
        <p:txBody>
          <a:bodyPr>
            <a:normAutofit/>
          </a:bodyPr>
          <a:lstStyle/>
          <a:p>
            <a:r>
              <a:rPr lang="en-US" sz="3200" dirty="0" smtClean="0"/>
              <a:t>Do Now: Why does the local government in Mumbai support the growth of Shanty Towns?</a:t>
            </a:r>
          </a:p>
          <a:p>
            <a:endParaRPr lang="en-US" sz="3200" dirty="0"/>
          </a:p>
          <a:p>
            <a:endParaRPr lang="en-US" sz="3200" dirty="0" smtClean="0"/>
          </a:p>
          <a:p>
            <a:r>
              <a:rPr lang="en-US" sz="2400" dirty="0" smtClean="0"/>
              <a:t>HW: Key Question #2 Due Friday.  Expect a Quiz</a:t>
            </a:r>
            <a:endParaRPr lang="en-US" sz="2400" dirty="0"/>
          </a:p>
        </p:txBody>
      </p:sp>
    </p:spTree>
    <p:extLst>
      <p:ext uri="{BB962C8B-B14F-4D97-AF65-F5344CB8AC3E}">
        <p14:creationId xmlns:p14="http://schemas.microsoft.com/office/powerpoint/2010/main" val="2891468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typical forms of periodic movement?</a:t>
            </a:r>
            <a:endParaRPr lang="en-US" dirty="0"/>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r>
              <a:rPr lang="en-US" dirty="0" smtClean="0"/>
              <a:t>Transhumance</a:t>
            </a:r>
          </a:p>
          <a:p>
            <a:r>
              <a:rPr lang="en-US" dirty="0" smtClean="0"/>
              <a:t>Active duty Military Service</a:t>
            </a:r>
          </a:p>
          <a:p>
            <a:r>
              <a:rPr lang="en-US" dirty="0" smtClean="0"/>
              <a:t>Prison</a:t>
            </a:r>
          </a:p>
          <a:p>
            <a:r>
              <a:rPr lang="en-US" dirty="0" smtClean="0"/>
              <a:t>College</a:t>
            </a:r>
          </a:p>
          <a:p>
            <a:endParaRPr lang="en-US" dirty="0"/>
          </a:p>
        </p:txBody>
      </p:sp>
    </p:spTree>
    <p:extLst>
      <p:ext uri="{BB962C8B-B14F-4D97-AF65-F5344CB8AC3E}">
        <p14:creationId xmlns:p14="http://schemas.microsoft.com/office/powerpoint/2010/main" val="301349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typical forms of migration?</a:t>
            </a:r>
            <a:endParaRPr lang="en-US" dirty="0"/>
          </a:p>
        </p:txBody>
      </p:sp>
      <p:sp>
        <p:nvSpPr>
          <p:cNvPr id="3" name="Content Placeholder 2"/>
          <p:cNvSpPr>
            <a:spLocks noGrp="1"/>
          </p:cNvSpPr>
          <p:nvPr>
            <p:ph sz="quarter" idx="1"/>
          </p:nvPr>
        </p:nvSpPr>
        <p:spPr/>
        <p:txBody>
          <a:bodyPr>
            <a:normAutofit/>
          </a:bodyPr>
          <a:lstStyle/>
          <a:p>
            <a:endParaRPr lang="en-US"/>
          </a:p>
        </p:txBody>
      </p:sp>
      <p:sp>
        <p:nvSpPr>
          <p:cNvPr id="4" name="Content Placeholder 3"/>
          <p:cNvSpPr>
            <a:spLocks noGrp="1"/>
          </p:cNvSpPr>
          <p:nvPr>
            <p:ph sz="quarter" idx="2"/>
          </p:nvPr>
        </p:nvSpPr>
        <p:spPr>
          <a:xfrm>
            <a:off x="4495800" y="1589566"/>
            <a:ext cx="4648200" cy="5268433"/>
          </a:xfrm>
        </p:spPr>
        <p:txBody>
          <a:bodyPr>
            <a:normAutofit/>
          </a:bodyPr>
          <a:lstStyle/>
          <a:p>
            <a:r>
              <a:rPr lang="en-US" dirty="0" smtClean="0"/>
              <a:t>Internal migration</a:t>
            </a:r>
          </a:p>
          <a:p>
            <a:pPr lvl="1"/>
            <a:r>
              <a:rPr lang="en-US" dirty="0" smtClean="0"/>
              <a:t>Moving within a country’s borders.</a:t>
            </a:r>
          </a:p>
          <a:p>
            <a:r>
              <a:rPr lang="en-US" dirty="0" smtClean="0"/>
              <a:t>International migration</a:t>
            </a:r>
          </a:p>
          <a:p>
            <a:pPr lvl="1"/>
            <a:r>
              <a:rPr lang="en-US" dirty="0" smtClean="0"/>
              <a:t>Movement across country borders.</a:t>
            </a:r>
          </a:p>
          <a:p>
            <a:pPr marL="365760" lvl="1" indent="0">
              <a:buNone/>
            </a:pPr>
            <a:r>
              <a:rPr lang="en-US" b="1" u="sng" dirty="0" smtClean="0"/>
              <a:t>Note:</a:t>
            </a:r>
            <a:r>
              <a:rPr lang="en-US" dirty="0" smtClean="0"/>
              <a:t> Many international migrants will make further internal migrations after arriving in the destination country.</a:t>
            </a:r>
            <a:endParaRPr lang="en-US" b="1" u="sng" dirty="0"/>
          </a:p>
        </p:txBody>
      </p:sp>
    </p:spTree>
    <p:extLst>
      <p:ext uri="{BB962C8B-B14F-4D97-AF65-F5344CB8AC3E}">
        <p14:creationId xmlns:p14="http://schemas.microsoft.com/office/powerpoint/2010/main" val="13499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is internal migration different from international migration?</a:t>
            </a:r>
            <a:endParaRPr lang="en-US" dirty="0"/>
          </a:p>
        </p:txBody>
      </p:sp>
      <p:sp>
        <p:nvSpPr>
          <p:cNvPr id="6" name="Content Placeholder 5"/>
          <p:cNvSpPr>
            <a:spLocks noGrp="1"/>
          </p:cNvSpPr>
          <p:nvPr>
            <p:ph sz="quarter" idx="1"/>
          </p:nvPr>
        </p:nvSpPr>
        <p:spPr/>
        <p:txBody>
          <a:bodyPr/>
          <a:lstStyle/>
          <a:p>
            <a:endParaRPr lang="en-US"/>
          </a:p>
        </p:txBody>
      </p:sp>
    </p:spTree>
    <p:extLst>
      <p:ext uri="{BB962C8B-B14F-4D97-AF65-F5344CB8AC3E}">
        <p14:creationId xmlns:p14="http://schemas.microsoft.com/office/powerpoint/2010/main" val="219672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most typical form of internal migration in most countries?</a:t>
            </a:r>
            <a:endParaRPr lang="en-US" dirty="0"/>
          </a:p>
        </p:txBody>
      </p:sp>
      <p:sp>
        <p:nvSpPr>
          <p:cNvPr id="3" name="Content Placeholder 2"/>
          <p:cNvSpPr>
            <a:spLocks noGrp="1"/>
          </p:cNvSpPr>
          <p:nvPr>
            <p:ph sz="quarter" idx="1"/>
          </p:nvPr>
        </p:nvSpPr>
        <p:spPr/>
        <p:txBody>
          <a:bodyPr/>
          <a:lstStyle/>
          <a:p>
            <a:r>
              <a:rPr lang="en-US" dirty="0" smtClean="0"/>
              <a:t>Rural </a:t>
            </a:r>
            <a:r>
              <a:rPr lang="en-US" dirty="0" smtClean="0">
                <a:sym typeface="Wingdings"/>
              </a:rPr>
              <a:t></a:t>
            </a:r>
            <a:r>
              <a:rPr lang="en-US" dirty="0" smtClean="0"/>
              <a:t> Urban</a:t>
            </a:r>
            <a:endParaRPr lang="en-US" dirty="0"/>
          </a:p>
        </p:txBody>
      </p:sp>
      <p:pic>
        <p:nvPicPr>
          <p:cNvPr id="4" name="Picture 3"/>
          <p:cNvPicPr>
            <a:picLocks noChangeAspect="1"/>
          </p:cNvPicPr>
          <p:nvPr/>
        </p:nvPicPr>
        <p:blipFill>
          <a:blip r:embed="rId2"/>
          <a:stretch>
            <a:fillRect/>
          </a:stretch>
        </p:blipFill>
        <p:spPr>
          <a:xfrm>
            <a:off x="1906855" y="2229366"/>
            <a:ext cx="5850298" cy="3866634"/>
          </a:xfrm>
          <a:prstGeom prst="rect">
            <a:avLst/>
          </a:prstGeom>
        </p:spPr>
      </p:pic>
    </p:spTree>
    <p:extLst>
      <p:ext uri="{BB962C8B-B14F-4D97-AF65-F5344CB8AC3E}">
        <p14:creationId xmlns:p14="http://schemas.microsoft.com/office/powerpoint/2010/main" val="323311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Migration</a:t>
            </a:r>
            <a:endParaRPr lang="en-US" dirty="0"/>
          </a:p>
        </p:txBody>
      </p:sp>
      <p:pic>
        <p:nvPicPr>
          <p:cNvPr id="6" name="Picture 5"/>
          <p:cNvPicPr>
            <a:picLocks noChangeAspect="1"/>
          </p:cNvPicPr>
          <p:nvPr/>
        </p:nvPicPr>
        <p:blipFill>
          <a:blip r:embed="rId2"/>
          <a:stretch>
            <a:fillRect/>
          </a:stretch>
        </p:blipFill>
        <p:spPr>
          <a:xfrm>
            <a:off x="774700" y="0"/>
            <a:ext cx="7574332" cy="6858000"/>
          </a:xfrm>
          <a:prstGeom prst="rect">
            <a:avLst/>
          </a:prstGeom>
        </p:spPr>
      </p:pic>
    </p:spTree>
    <p:extLst>
      <p:ext uri="{BB962C8B-B14F-4D97-AF65-F5344CB8AC3E}">
        <p14:creationId xmlns:p14="http://schemas.microsoft.com/office/powerpoint/2010/main" val="3333822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migrate?</a:t>
            </a:r>
            <a:endParaRPr lang="en-US" dirty="0"/>
          </a:p>
        </p:txBody>
      </p:sp>
      <p:sp>
        <p:nvSpPr>
          <p:cNvPr id="3" name="Content Placeholder 2"/>
          <p:cNvSpPr>
            <a:spLocks noGrp="1"/>
          </p:cNvSpPr>
          <p:nvPr>
            <p:ph sz="quarter" idx="1"/>
          </p:nvPr>
        </p:nvSpPr>
        <p:spPr/>
        <p:txBody>
          <a:bodyPr/>
          <a:lstStyle/>
          <a:p>
            <a:r>
              <a:rPr lang="en-US" dirty="0" smtClean="0"/>
              <a:t>Forced vs. voluntary?</a:t>
            </a:r>
          </a:p>
          <a:p>
            <a:endParaRPr lang="en-US" dirty="0"/>
          </a:p>
          <a:p>
            <a:r>
              <a:rPr lang="en-US" dirty="0" smtClean="0"/>
              <a:t>How might people be forced to migrate?</a:t>
            </a:r>
          </a:p>
          <a:p>
            <a:endParaRPr lang="en-US" dirty="0"/>
          </a:p>
          <a:p>
            <a:endParaRPr lang="en-US" dirty="0" smtClean="0"/>
          </a:p>
          <a:p>
            <a:r>
              <a:rPr lang="en-US" dirty="0" smtClean="0"/>
              <a:t>Why do people willingly migrate?</a:t>
            </a:r>
            <a:endParaRPr lang="en-US" dirty="0"/>
          </a:p>
        </p:txBody>
      </p:sp>
    </p:spTree>
    <p:extLst>
      <p:ext uri="{BB962C8B-B14F-4D97-AF65-F5344CB8AC3E}">
        <p14:creationId xmlns:p14="http://schemas.microsoft.com/office/powerpoint/2010/main" val="1576136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9144000" cy="496516"/>
          </a:xfrm>
        </p:spPr>
        <p:txBody>
          <a:bodyPr>
            <a:normAutofit fontScale="90000"/>
          </a:bodyPr>
          <a:lstStyle/>
          <a:p>
            <a:r>
              <a:rPr lang="en-US" sz="4000" dirty="0"/>
              <a:t>Cultural Push and Pull Factors</a:t>
            </a:r>
          </a:p>
        </p:txBody>
      </p:sp>
      <p:sp>
        <p:nvSpPr>
          <p:cNvPr id="3" name="Content Placeholder 2"/>
          <p:cNvSpPr>
            <a:spLocks noGrp="1"/>
          </p:cNvSpPr>
          <p:nvPr>
            <p:ph sz="half" idx="1"/>
          </p:nvPr>
        </p:nvSpPr>
        <p:spPr>
          <a:xfrm>
            <a:off x="0" y="805458"/>
            <a:ext cx="4437062" cy="6052542"/>
          </a:xfrm>
        </p:spPr>
        <p:txBody>
          <a:bodyPr>
            <a:noAutofit/>
          </a:bodyPr>
          <a:lstStyle/>
          <a:p>
            <a:r>
              <a:rPr lang="en-US" sz="3200" dirty="0" smtClean="0"/>
              <a:t>Forced international migration usually happens for two reasons;</a:t>
            </a:r>
          </a:p>
          <a:p>
            <a:pPr lvl="1"/>
            <a:r>
              <a:rPr lang="en-US" sz="3200" dirty="0" smtClean="0"/>
              <a:t>Slavery</a:t>
            </a:r>
          </a:p>
          <a:p>
            <a:pPr lvl="1"/>
            <a:r>
              <a:rPr lang="en-US" sz="3200" dirty="0" smtClean="0"/>
              <a:t>Political instability</a:t>
            </a:r>
            <a:endParaRPr lang="en-US" sz="3200" dirty="0"/>
          </a:p>
        </p:txBody>
      </p:sp>
      <p:pic>
        <p:nvPicPr>
          <p:cNvPr id="5" name="Picture 4"/>
          <p:cNvPicPr>
            <a:picLocks noChangeAspect="1"/>
          </p:cNvPicPr>
          <p:nvPr/>
        </p:nvPicPr>
        <p:blipFill>
          <a:blip r:embed="rId2" cstate="print"/>
          <a:stretch>
            <a:fillRect/>
          </a:stretch>
        </p:blipFill>
        <p:spPr>
          <a:xfrm>
            <a:off x="4572000" y="805458"/>
            <a:ext cx="3251200" cy="2438400"/>
          </a:xfrm>
          <a:prstGeom prst="rect">
            <a:avLst/>
          </a:prstGeom>
        </p:spPr>
      </p:pic>
      <p:pic>
        <p:nvPicPr>
          <p:cNvPr id="6" name="Picture 5"/>
          <p:cNvPicPr>
            <a:picLocks noChangeAspect="1"/>
          </p:cNvPicPr>
          <p:nvPr/>
        </p:nvPicPr>
        <p:blipFill>
          <a:blip r:embed="rId3" cstate="print"/>
          <a:stretch>
            <a:fillRect/>
          </a:stretch>
        </p:blipFill>
        <p:spPr>
          <a:xfrm>
            <a:off x="5175773" y="3422650"/>
            <a:ext cx="2258688" cy="3005362"/>
          </a:xfrm>
          <a:prstGeom prst="rect">
            <a:avLst/>
          </a:prstGeom>
        </p:spPr>
      </p:pic>
    </p:spTree>
    <p:extLst>
      <p:ext uri="{BB962C8B-B14F-4D97-AF65-F5344CB8AC3E}">
        <p14:creationId xmlns:p14="http://schemas.microsoft.com/office/powerpoint/2010/main" val="166041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Tony Horowitz, </a:t>
            </a:r>
            <a:r>
              <a:rPr lang="en-US" u="sng" dirty="0" smtClean="0"/>
              <a:t>The Long </a:t>
            </a:r>
            <a:r>
              <a:rPr lang="en-US" u="sng" smtClean="0"/>
              <a:t>Voyage Home</a:t>
            </a:r>
            <a:endParaRPr lang="en-US"/>
          </a:p>
        </p:txBody>
      </p:sp>
      <p:sp>
        <p:nvSpPr>
          <p:cNvPr id="6" name="Content Placeholder 5"/>
          <p:cNvSpPr>
            <a:spLocks noGrp="1"/>
          </p:cNvSpPr>
          <p:nvPr>
            <p:ph idx="1"/>
          </p:nvPr>
        </p:nvSpPr>
        <p:spPr>
          <a:xfrm>
            <a:off x="0" y="1882588"/>
            <a:ext cx="9144000" cy="4975412"/>
          </a:xfrm>
        </p:spPr>
        <p:txBody>
          <a:bodyPr>
            <a:noAutofit/>
          </a:bodyPr>
          <a:lstStyle/>
          <a:p>
            <a:pPr marL="0" indent="0">
              <a:buNone/>
            </a:pPr>
            <a:r>
              <a:rPr lang="en-US" sz="2800" dirty="0" smtClean="0"/>
              <a:t>	“</a:t>
            </a:r>
            <a:r>
              <a:rPr lang="en-US" sz="2800" i="1" dirty="0" smtClean="0"/>
              <a:t>About 1 million Europeans migrated to the American colonies prior to independence, and another million from the late 1700s until 1840…	</a:t>
            </a:r>
          </a:p>
          <a:p>
            <a:pPr marL="0" indent="0">
              <a:buNone/>
            </a:pPr>
            <a:r>
              <a:rPr lang="en-US" sz="2800" i="1" dirty="0" smtClean="0"/>
              <a:t>	Most African Americans are descended from Africans forced to migrate to the Western Hemisphere as slaves,  About 400,000 Africans were shipped as slaves to the 13 colonies that later formed the United States during the eighteenth century, primarily by the British.”</a:t>
            </a:r>
            <a:endParaRPr lang="en-US" sz="2800" i="1" dirty="0"/>
          </a:p>
        </p:txBody>
      </p:sp>
    </p:spTree>
    <p:extLst>
      <p:ext uri="{BB962C8B-B14F-4D97-AF65-F5344CB8AC3E}">
        <p14:creationId xmlns:p14="http://schemas.microsoft.com/office/powerpoint/2010/main" val="784470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361363" cy="921123"/>
          </a:xfrm>
        </p:spPr>
        <p:txBody>
          <a:bodyPr>
            <a:normAutofit fontScale="90000"/>
          </a:bodyPr>
          <a:lstStyle/>
          <a:p>
            <a:r>
              <a:rPr lang="en-US" sz="4000" dirty="0"/>
              <a:t>Twentieth Century Instability</a:t>
            </a:r>
            <a:br>
              <a:rPr lang="en-US" sz="4000" dirty="0"/>
            </a:br>
            <a:endParaRPr lang="en-US" sz="4000" dirty="0"/>
          </a:p>
        </p:txBody>
      </p:sp>
      <p:sp>
        <p:nvSpPr>
          <p:cNvPr id="3" name="Content Placeholder 2"/>
          <p:cNvSpPr>
            <a:spLocks noGrp="1"/>
          </p:cNvSpPr>
          <p:nvPr>
            <p:ph sz="half" idx="1"/>
          </p:nvPr>
        </p:nvSpPr>
        <p:spPr>
          <a:xfrm>
            <a:off x="247815" y="1440180"/>
            <a:ext cx="4189247" cy="4972050"/>
          </a:xfrm>
        </p:spPr>
        <p:txBody>
          <a:bodyPr>
            <a:normAutofit/>
          </a:bodyPr>
          <a:lstStyle/>
          <a:p>
            <a:r>
              <a:rPr lang="en-US" sz="3200" dirty="0"/>
              <a:t>In the twentieth century, </a:t>
            </a:r>
            <a:r>
              <a:rPr lang="en-US" sz="3200" dirty="0" smtClean="0"/>
              <a:t>forced international </a:t>
            </a:r>
            <a:r>
              <a:rPr lang="en-US" sz="3200" dirty="0"/>
              <a:t>migration increased </a:t>
            </a:r>
            <a:r>
              <a:rPr lang="en-US" sz="3200" dirty="0" smtClean="0"/>
              <a:t>because of </a:t>
            </a:r>
            <a:r>
              <a:rPr lang="en-US" sz="3200" dirty="0"/>
              <a:t>political instability resulting from </a:t>
            </a:r>
            <a:r>
              <a:rPr lang="en-US" sz="3200" dirty="0" smtClean="0"/>
              <a:t>cultural diversity</a:t>
            </a:r>
            <a:r>
              <a:rPr lang="en-US" sz="3200" dirty="0"/>
              <a:t>.</a:t>
            </a:r>
          </a:p>
        </p:txBody>
      </p:sp>
      <p:pic>
        <p:nvPicPr>
          <p:cNvPr id="5" name="Picture 4"/>
          <p:cNvPicPr>
            <a:picLocks noChangeAspect="1"/>
          </p:cNvPicPr>
          <p:nvPr/>
        </p:nvPicPr>
        <p:blipFill>
          <a:blip r:embed="rId2" cstate="print"/>
          <a:stretch>
            <a:fillRect/>
          </a:stretch>
        </p:blipFill>
        <p:spPr>
          <a:xfrm>
            <a:off x="4565649" y="1840778"/>
            <a:ext cx="4476885" cy="3268296"/>
          </a:xfrm>
          <a:prstGeom prst="rect">
            <a:avLst/>
          </a:prstGeom>
        </p:spPr>
      </p:pic>
    </p:spTree>
    <p:extLst>
      <p:ext uri="{BB962C8B-B14F-4D97-AF65-F5344CB8AC3E}">
        <p14:creationId xmlns:p14="http://schemas.microsoft.com/office/powerpoint/2010/main" val="217333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Refugees</a:t>
            </a:r>
            <a:endParaRPr lang="en-US" dirty="0"/>
          </a:p>
        </p:txBody>
      </p:sp>
      <p:sp>
        <p:nvSpPr>
          <p:cNvPr id="3" name="Content Placeholder 2"/>
          <p:cNvSpPr>
            <a:spLocks noGrp="1"/>
          </p:cNvSpPr>
          <p:nvPr>
            <p:ph sz="half" idx="1"/>
          </p:nvPr>
        </p:nvSpPr>
        <p:spPr>
          <a:xfrm>
            <a:off x="0" y="1347591"/>
            <a:ext cx="4437062" cy="4519810"/>
          </a:xfrm>
        </p:spPr>
        <p:txBody>
          <a:bodyPr>
            <a:normAutofit/>
          </a:bodyPr>
          <a:lstStyle/>
          <a:p>
            <a:pPr marL="0" indent="0">
              <a:buFont typeface="Arial" pitchFamily="34" charset="0"/>
              <a:buChar char="•"/>
            </a:pPr>
            <a:r>
              <a:rPr lang="en-US" sz="3600" dirty="0" smtClean="0"/>
              <a:t>People who have been forced to migrate from their home country and cannot return for fear of persecution.</a:t>
            </a:r>
            <a:endParaRPr lang="en-US" sz="3600" dirty="0"/>
          </a:p>
        </p:txBody>
      </p:sp>
      <p:pic>
        <p:nvPicPr>
          <p:cNvPr id="5" name="Picture 4"/>
          <p:cNvPicPr>
            <a:picLocks noChangeAspect="1"/>
          </p:cNvPicPr>
          <p:nvPr/>
        </p:nvPicPr>
        <p:blipFill>
          <a:blip r:embed="rId2" cstate="print"/>
          <a:stretch>
            <a:fillRect/>
          </a:stretch>
        </p:blipFill>
        <p:spPr>
          <a:xfrm>
            <a:off x="4582723" y="2655715"/>
            <a:ext cx="4561277" cy="321168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6248788" y="-51436"/>
            <a:ext cx="2749551" cy="1813001"/>
          </a:xfrm>
          <a:prstGeom prst="rect">
            <a:avLst/>
          </a:prstGeom>
          <a:noFill/>
          <a:ln w="9525">
            <a:noFill/>
            <a:miter lim="800000"/>
            <a:headEnd/>
            <a:tailEnd/>
          </a:ln>
          <a:effectLst/>
        </p:spPr>
      </p:pic>
    </p:spTree>
    <p:extLst>
      <p:ext uri="{BB962C8B-B14F-4D97-AF65-F5344CB8AC3E}">
        <p14:creationId xmlns:p14="http://schemas.microsoft.com/office/powerpoint/2010/main" val="5967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is important</a:t>
            </a:r>
            <a:endParaRPr lang="en-US" dirty="0"/>
          </a:p>
        </p:txBody>
      </p:sp>
      <p:pic>
        <p:nvPicPr>
          <p:cNvPr id="6" name="Picture 5"/>
          <p:cNvPicPr>
            <a:picLocks noChangeAspect="1"/>
          </p:cNvPicPr>
          <p:nvPr/>
        </p:nvPicPr>
        <p:blipFill>
          <a:blip r:embed="rId2" cstate="print"/>
          <a:stretch>
            <a:fillRect/>
          </a:stretch>
        </p:blipFill>
        <p:spPr>
          <a:xfrm>
            <a:off x="1949132" y="2241657"/>
            <a:ext cx="5703263" cy="4030306"/>
          </a:xfrm>
          <a:prstGeom prst="rect">
            <a:avLst/>
          </a:prstGeom>
        </p:spPr>
      </p:pic>
    </p:spTree>
    <p:extLst>
      <p:ext uri="{BB962C8B-B14F-4D97-AF65-F5344CB8AC3E}">
        <p14:creationId xmlns:p14="http://schemas.microsoft.com/office/powerpoint/2010/main" val="189235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Major Sources and Destinations for Refugees</a:t>
            </a:r>
            <a:endParaRPr lang="en-US" sz="4000" dirty="0"/>
          </a:p>
        </p:txBody>
      </p:sp>
      <p:pic>
        <p:nvPicPr>
          <p:cNvPr id="5" name="Picture 4"/>
          <p:cNvPicPr>
            <a:picLocks noChangeAspect="1"/>
          </p:cNvPicPr>
          <p:nvPr/>
        </p:nvPicPr>
        <p:blipFill>
          <a:blip r:embed="rId2" cstate="print"/>
          <a:stretch>
            <a:fillRect/>
          </a:stretch>
        </p:blipFill>
        <p:spPr>
          <a:xfrm>
            <a:off x="0" y="2171111"/>
            <a:ext cx="9144000" cy="4295719"/>
          </a:xfrm>
          <a:prstGeom prst="rect">
            <a:avLst/>
          </a:prstGeom>
        </p:spPr>
      </p:pic>
    </p:spTree>
    <p:extLst>
      <p:ext uri="{BB962C8B-B14F-4D97-AF65-F5344CB8AC3E}">
        <p14:creationId xmlns:p14="http://schemas.microsoft.com/office/powerpoint/2010/main" val="1142174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Forced Migrations</a:t>
            </a:r>
            <a:endParaRPr lang="en-US" dirty="0"/>
          </a:p>
        </p:txBody>
      </p:sp>
      <p:sp>
        <p:nvSpPr>
          <p:cNvPr id="3" name="Content Placeholder 2"/>
          <p:cNvSpPr>
            <a:spLocks noGrp="1"/>
          </p:cNvSpPr>
          <p:nvPr>
            <p:ph sz="quarter" idx="1"/>
          </p:nvPr>
        </p:nvSpPr>
        <p:spPr/>
        <p:txBody>
          <a:bodyPr/>
          <a:lstStyle/>
          <a:p>
            <a:r>
              <a:rPr lang="en-US" dirty="0" smtClean="0"/>
              <a:t>Trans-Atlantic and Trans-Saharan Slave Trades</a:t>
            </a:r>
          </a:p>
          <a:p>
            <a:r>
              <a:rPr lang="en-US" dirty="0" smtClean="0"/>
              <a:t>Trail of Tears</a:t>
            </a:r>
          </a:p>
          <a:p>
            <a:r>
              <a:rPr lang="en-US" dirty="0" smtClean="0"/>
              <a:t>The Holocaust</a:t>
            </a:r>
          </a:p>
          <a:p>
            <a:r>
              <a:rPr lang="en-US" dirty="0" smtClean="0"/>
              <a:t>Potato Famine</a:t>
            </a:r>
          </a:p>
          <a:p>
            <a:r>
              <a:rPr lang="en-US" dirty="0" smtClean="0"/>
              <a:t>Creation of Australia</a:t>
            </a:r>
          </a:p>
          <a:p>
            <a:endParaRPr lang="en-US" dirty="0"/>
          </a:p>
        </p:txBody>
      </p:sp>
    </p:spTree>
    <p:extLst>
      <p:ext uri="{BB962C8B-B14F-4D97-AF65-F5344CB8AC3E}">
        <p14:creationId xmlns:p14="http://schemas.microsoft.com/office/powerpoint/2010/main" val="15589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effects of these large forced migrations?  Trans-Atlantic Slave Trade…</a:t>
            </a:r>
            <a:endParaRPr lang="en-US" dirty="0"/>
          </a:p>
        </p:txBody>
      </p:sp>
      <p:sp>
        <p:nvSpPr>
          <p:cNvPr id="4" name="Content Placeholder 3"/>
          <p:cNvSpPr>
            <a:spLocks noGrp="1"/>
          </p:cNvSpPr>
          <p:nvPr>
            <p:ph sz="quarter" idx="1"/>
          </p:nvPr>
        </p:nvSpPr>
        <p:spPr/>
        <p:txBody>
          <a:bodyPr/>
          <a:lstStyle/>
          <a:p>
            <a:r>
              <a:rPr lang="en-US" dirty="0" smtClean="0"/>
              <a:t>Most people from the Caribbean are of Afro-Caribbean descent rather than natives of the islands</a:t>
            </a:r>
            <a:endParaRPr lang="en-US" dirty="0"/>
          </a:p>
        </p:txBody>
      </p:sp>
      <p:pic>
        <p:nvPicPr>
          <p:cNvPr id="6" name="Content Placeholder 5"/>
          <p:cNvPicPr>
            <a:picLocks noGrp="1" noChangeAspect="1"/>
          </p:cNvPicPr>
          <p:nvPr>
            <p:ph sz="quarter" idx="2"/>
          </p:nvPr>
        </p:nvPicPr>
        <p:blipFill>
          <a:blip r:embed="rId2"/>
          <a:srcRect l="21344" r="21344"/>
          <a:stretch>
            <a:fillRect/>
          </a:stretch>
        </p:blipFill>
        <p:spPr/>
      </p:pic>
    </p:spTree>
    <p:extLst>
      <p:ext uri="{BB962C8B-B14F-4D97-AF65-F5344CB8AC3E}">
        <p14:creationId xmlns:p14="http://schemas.microsoft.com/office/powerpoint/2010/main" val="3228572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9140996" cy="5748771"/>
          </a:xfrm>
          <a:prstGeom prst="rect">
            <a:avLst/>
          </a:prstGeom>
        </p:spPr>
      </p:pic>
    </p:spTree>
    <p:extLst>
      <p:ext uri="{BB962C8B-B14F-4D97-AF65-F5344CB8AC3E}">
        <p14:creationId xmlns:p14="http://schemas.microsoft.com/office/powerpoint/2010/main" val="3892978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Trail of Tears</a:t>
            </a:r>
            <a:endParaRPr lang="en-US" dirty="0"/>
          </a:p>
        </p:txBody>
      </p:sp>
      <p:sp>
        <p:nvSpPr>
          <p:cNvPr id="5" name="Content Placeholder 4"/>
          <p:cNvSpPr>
            <a:spLocks noGrp="1"/>
          </p:cNvSpPr>
          <p:nvPr>
            <p:ph sz="quarter" idx="1"/>
          </p:nvPr>
        </p:nvSpPr>
        <p:spPr/>
        <p:txBody>
          <a:bodyPr/>
          <a:lstStyle/>
          <a:p>
            <a:r>
              <a:rPr lang="en-US" dirty="0" smtClean="0"/>
              <a:t>Many Native American Groups were forced onto reservations far from their native lands.</a:t>
            </a:r>
          </a:p>
          <a:p>
            <a:r>
              <a:rPr lang="en-US" dirty="0" smtClean="0"/>
              <a:t>They have gotten back at us by building casinos.</a:t>
            </a:r>
            <a:endParaRPr lang="en-US" dirty="0"/>
          </a:p>
        </p:txBody>
      </p:sp>
      <p:pic>
        <p:nvPicPr>
          <p:cNvPr id="9" name="Content Placeholder 8"/>
          <p:cNvPicPr>
            <a:picLocks noGrp="1" noChangeAspect="1"/>
          </p:cNvPicPr>
          <p:nvPr>
            <p:ph sz="quarter" idx="2"/>
          </p:nvPr>
        </p:nvPicPr>
        <p:blipFill rotWithShape="1">
          <a:blip r:embed="rId2"/>
          <a:srcRect r="42738"/>
          <a:stretch/>
        </p:blipFill>
        <p:spPr>
          <a:xfrm>
            <a:off x="4679599" y="1589567"/>
            <a:ext cx="4648200" cy="4572000"/>
          </a:xfrm>
        </p:spPr>
      </p:pic>
    </p:spTree>
    <p:extLst>
      <p:ext uri="{BB962C8B-B14F-4D97-AF65-F5344CB8AC3E}">
        <p14:creationId xmlns:p14="http://schemas.microsoft.com/office/powerpoint/2010/main" val="264672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62200" y="781446"/>
            <a:ext cx="6477000" cy="1921054"/>
          </a:xfrm>
        </p:spPr>
        <p:txBody>
          <a:bodyPr/>
          <a:lstStyle/>
          <a:p>
            <a:r>
              <a:rPr lang="en-US" dirty="0" smtClean="0"/>
              <a:t>AIM: Why do people Migrate?</a:t>
            </a:r>
            <a:endParaRPr lang="en-US" dirty="0"/>
          </a:p>
        </p:txBody>
      </p:sp>
      <p:sp>
        <p:nvSpPr>
          <p:cNvPr id="6" name="Subtitle 5"/>
          <p:cNvSpPr>
            <a:spLocks noGrp="1"/>
          </p:cNvSpPr>
          <p:nvPr>
            <p:ph type="subTitle" idx="1"/>
          </p:nvPr>
        </p:nvSpPr>
        <p:spPr>
          <a:xfrm>
            <a:off x="2362200" y="3418825"/>
            <a:ext cx="6705600" cy="2376897"/>
          </a:xfrm>
        </p:spPr>
        <p:txBody>
          <a:bodyPr>
            <a:normAutofit/>
          </a:bodyPr>
          <a:lstStyle/>
          <a:p>
            <a:r>
              <a:rPr lang="en-US" sz="3300" dirty="0" smtClean="0"/>
              <a:t>Do Now: Quiz</a:t>
            </a:r>
          </a:p>
          <a:p>
            <a:r>
              <a:rPr lang="en-US" sz="2800" dirty="0" smtClean="0"/>
              <a:t>HW: Key Question #3 Due </a:t>
            </a:r>
            <a:r>
              <a:rPr lang="en-US" sz="2800" dirty="0" smtClean="0"/>
              <a:t>Monday.  </a:t>
            </a:r>
            <a:r>
              <a:rPr lang="en-US" sz="2800" dirty="0" smtClean="0"/>
              <a:t>Vocab due </a:t>
            </a:r>
            <a:r>
              <a:rPr lang="en-US" sz="2800" dirty="0" smtClean="0"/>
              <a:t>Friday.</a:t>
            </a:r>
            <a:endParaRPr lang="en-US" sz="2800" dirty="0"/>
          </a:p>
        </p:txBody>
      </p:sp>
    </p:spTree>
    <p:extLst>
      <p:ext uri="{BB962C8B-B14F-4D97-AF65-F5344CB8AC3E}">
        <p14:creationId xmlns:p14="http://schemas.microsoft.com/office/powerpoint/2010/main" val="3029958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Holocaust</a:t>
            </a:r>
            <a:endParaRPr lang="en-US" dirty="0"/>
          </a:p>
        </p:txBody>
      </p:sp>
      <p:sp>
        <p:nvSpPr>
          <p:cNvPr id="3" name="Content Placeholder 2"/>
          <p:cNvSpPr>
            <a:spLocks noGrp="1"/>
          </p:cNvSpPr>
          <p:nvPr>
            <p:ph sz="quarter" idx="1"/>
          </p:nvPr>
        </p:nvSpPr>
        <p:spPr/>
        <p:txBody>
          <a:bodyPr/>
          <a:lstStyle/>
          <a:p>
            <a:r>
              <a:rPr lang="en-US" dirty="0" smtClean="0"/>
              <a:t>The UN partitioned Palestine in 1947 and created Israel leading to an another series of forced migrations.</a:t>
            </a:r>
            <a:endParaRPr lang="en-US" dirty="0"/>
          </a:p>
        </p:txBody>
      </p:sp>
      <p:pic>
        <p:nvPicPr>
          <p:cNvPr id="5" name="Content Placeholder 4"/>
          <p:cNvPicPr>
            <a:picLocks noGrp="1" noChangeAspect="1"/>
          </p:cNvPicPr>
          <p:nvPr>
            <p:ph sz="quarter" idx="2"/>
          </p:nvPr>
        </p:nvPicPr>
        <p:blipFill>
          <a:blip r:embed="rId2"/>
          <a:srcRect l="18355" r="18355"/>
          <a:stretch>
            <a:fillRect/>
          </a:stretch>
        </p:blipFill>
        <p:spPr/>
      </p:pic>
    </p:spTree>
    <p:extLst>
      <p:ext uri="{BB962C8B-B14F-4D97-AF65-F5344CB8AC3E}">
        <p14:creationId xmlns:p14="http://schemas.microsoft.com/office/powerpoint/2010/main" val="944554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Potato Famine</a:t>
            </a:r>
            <a:endParaRPr lang="en-US" dirty="0"/>
          </a:p>
        </p:txBody>
      </p:sp>
      <p:sp>
        <p:nvSpPr>
          <p:cNvPr id="3" name="Content Placeholder 2"/>
          <p:cNvSpPr>
            <a:spLocks noGrp="1"/>
          </p:cNvSpPr>
          <p:nvPr>
            <p:ph sz="quarter" idx="1"/>
          </p:nvPr>
        </p:nvSpPr>
        <p:spPr/>
        <p:txBody>
          <a:bodyPr>
            <a:normAutofit lnSpcReduction="10000"/>
          </a:bodyPr>
          <a:lstStyle/>
          <a:p>
            <a:r>
              <a:rPr lang="en-US" dirty="0"/>
              <a:t>About a million people emigrated to America , Canada , Australia or Britain . People continued to leave Ireland in large numbers for many years after the famine</a:t>
            </a:r>
            <a:r>
              <a:rPr lang="en-US" dirty="0" smtClean="0"/>
              <a:t>.</a:t>
            </a:r>
          </a:p>
          <a:p>
            <a:r>
              <a:rPr lang="en-US" dirty="0" smtClean="0"/>
              <a:t>The Irish language also began to die out.</a:t>
            </a:r>
            <a:endParaRPr lang="en-US" dirty="0"/>
          </a:p>
        </p:txBody>
      </p:sp>
      <p:pic>
        <p:nvPicPr>
          <p:cNvPr id="7" name="Picture 6"/>
          <p:cNvPicPr>
            <a:picLocks noChangeAspect="1"/>
          </p:cNvPicPr>
          <p:nvPr/>
        </p:nvPicPr>
        <p:blipFill>
          <a:blip r:embed="rId2"/>
          <a:stretch>
            <a:fillRect/>
          </a:stretch>
        </p:blipFill>
        <p:spPr>
          <a:xfrm>
            <a:off x="4751673" y="569445"/>
            <a:ext cx="3786625" cy="6196295"/>
          </a:xfrm>
          <a:prstGeom prst="rect">
            <a:avLst/>
          </a:prstGeom>
        </p:spPr>
      </p:pic>
    </p:spTree>
    <p:extLst>
      <p:ext uri="{BB962C8B-B14F-4D97-AF65-F5344CB8AC3E}">
        <p14:creationId xmlns:p14="http://schemas.microsoft.com/office/powerpoint/2010/main" val="2754670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a:t>
            </a:r>
            <a:endParaRPr lang="en-US" dirty="0"/>
          </a:p>
        </p:txBody>
      </p:sp>
      <p:sp>
        <p:nvSpPr>
          <p:cNvPr id="3" name="Content Placeholder 2"/>
          <p:cNvSpPr>
            <a:spLocks noGrp="1"/>
          </p:cNvSpPr>
          <p:nvPr>
            <p:ph sz="quarter" idx="1"/>
          </p:nvPr>
        </p:nvSpPr>
        <p:spPr>
          <a:xfrm>
            <a:off x="609600" y="1589567"/>
            <a:ext cx="3886200" cy="3306915"/>
          </a:xfrm>
        </p:spPr>
        <p:txBody>
          <a:bodyPr/>
          <a:lstStyle/>
          <a:p>
            <a:r>
              <a:rPr lang="en-US" dirty="0" smtClean="0"/>
              <a:t>In 1788, Great Britain began shipping tens of thousands of convicts to Australia.</a:t>
            </a:r>
          </a:p>
          <a:p>
            <a:r>
              <a:rPr lang="en-US" dirty="0" smtClean="0"/>
              <a:t>The Aussie accent is said to be influenced by…</a:t>
            </a:r>
          </a:p>
          <a:p>
            <a:endParaRPr lang="en-US" dirty="0"/>
          </a:p>
        </p:txBody>
      </p:sp>
      <p:pic>
        <p:nvPicPr>
          <p:cNvPr id="5" name="Picture 4"/>
          <p:cNvPicPr>
            <a:picLocks noChangeAspect="1"/>
          </p:cNvPicPr>
          <p:nvPr/>
        </p:nvPicPr>
        <p:blipFill>
          <a:blip r:embed="rId2"/>
          <a:stretch>
            <a:fillRect/>
          </a:stretch>
        </p:blipFill>
        <p:spPr>
          <a:xfrm>
            <a:off x="4495800" y="1370565"/>
            <a:ext cx="4678630" cy="2568365"/>
          </a:xfrm>
          <a:prstGeom prst="rect">
            <a:avLst/>
          </a:prstGeom>
        </p:spPr>
      </p:pic>
      <p:sp>
        <p:nvSpPr>
          <p:cNvPr id="7" name="TextBox 6"/>
          <p:cNvSpPr txBox="1"/>
          <p:nvPr/>
        </p:nvSpPr>
        <p:spPr>
          <a:xfrm>
            <a:off x="50128" y="4896482"/>
            <a:ext cx="9093872" cy="1785104"/>
          </a:xfrm>
          <a:prstGeom prst="rect">
            <a:avLst/>
          </a:prstGeom>
          <a:noFill/>
        </p:spPr>
        <p:txBody>
          <a:bodyPr wrap="square" rtlCol="0">
            <a:spAutoFit/>
          </a:bodyPr>
          <a:lstStyle/>
          <a:p>
            <a:r>
              <a:rPr lang="en-US" sz="2200" dirty="0"/>
              <a:t>The Australian accent developed because so many early settlers were drunk and slurring, an Australian academic has claimed.</a:t>
            </a:r>
          </a:p>
          <a:p>
            <a:r>
              <a:rPr lang="en-US" sz="2200" dirty="0"/>
              <a:t>The first British arrivals to the country were such big drinkers that the distortion to their speech caused a verbal hangover that persists to this day, according to Dean </a:t>
            </a:r>
            <a:r>
              <a:rPr lang="en-US" sz="2200" dirty="0" err="1"/>
              <a:t>Frenkel</a:t>
            </a:r>
            <a:r>
              <a:rPr lang="en-US" sz="2200" dirty="0"/>
              <a:t>, a communications expert at Victoria University in </a:t>
            </a:r>
            <a:r>
              <a:rPr lang="en-US" sz="2200" dirty="0" err="1" smtClean="0"/>
              <a:t>Melbourn</a:t>
            </a:r>
            <a:r>
              <a:rPr lang="en-US" sz="2200" dirty="0" smtClean="0"/>
              <a:t>.</a:t>
            </a:r>
            <a:endParaRPr lang="en-US" sz="2200" dirty="0"/>
          </a:p>
        </p:txBody>
      </p:sp>
    </p:spTree>
    <p:extLst>
      <p:ext uri="{BB962C8B-B14F-4D97-AF65-F5344CB8AC3E}">
        <p14:creationId xmlns:p14="http://schemas.microsoft.com/office/powerpoint/2010/main" val="43468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Trafficking – A modern forced migration.</a:t>
            </a:r>
            <a:endParaRPr lang="en-US" dirty="0"/>
          </a:p>
        </p:txBody>
      </p:sp>
      <p:pic>
        <p:nvPicPr>
          <p:cNvPr id="9" name="Picture 8"/>
          <p:cNvPicPr>
            <a:picLocks noChangeAspect="1"/>
          </p:cNvPicPr>
          <p:nvPr/>
        </p:nvPicPr>
        <p:blipFill>
          <a:blip r:embed="rId2"/>
          <a:stretch>
            <a:fillRect/>
          </a:stretch>
        </p:blipFill>
        <p:spPr>
          <a:xfrm>
            <a:off x="1333500" y="1733931"/>
            <a:ext cx="6477000" cy="4914900"/>
          </a:xfrm>
          <a:prstGeom prst="rect">
            <a:avLst/>
          </a:prstGeom>
        </p:spPr>
      </p:pic>
    </p:spTree>
    <p:extLst>
      <p:ext uri="{BB962C8B-B14F-4D97-AF65-F5344CB8AC3E}">
        <p14:creationId xmlns:p14="http://schemas.microsoft.com/office/powerpoint/2010/main" val="189538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74" y="3810218"/>
            <a:ext cx="7922389" cy="3047782"/>
          </a:xfrm>
        </p:spPr>
        <p:txBody>
          <a:bodyPr>
            <a:normAutofit/>
          </a:bodyPr>
          <a:lstStyle/>
          <a:p>
            <a:r>
              <a:rPr lang="en-US" sz="3600" dirty="0" smtClean="0"/>
              <a:t>Migration transforms the areas at both ends, at the origin and the destination.  Any decision to migrate is a balancing act for the individual.</a:t>
            </a:r>
            <a:endParaRPr lang="en-US" sz="3600" dirty="0"/>
          </a:p>
        </p:txBody>
      </p:sp>
      <p:pic>
        <p:nvPicPr>
          <p:cNvPr id="4" name="Picture 3"/>
          <p:cNvPicPr>
            <a:picLocks noChangeAspect="1"/>
          </p:cNvPicPr>
          <p:nvPr/>
        </p:nvPicPr>
        <p:blipFill>
          <a:blip r:embed="rId2" cstate="print"/>
          <a:stretch>
            <a:fillRect/>
          </a:stretch>
        </p:blipFill>
        <p:spPr>
          <a:xfrm>
            <a:off x="1224792" y="0"/>
            <a:ext cx="5049008" cy="3810218"/>
          </a:xfrm>
          <a:prstGeom prst="rect">
            <a:avLst/>
          </a:prstGeom>
        </p:spPr>
      </p:pic>
    </p:spTree>
    <p:extLst>
      <p:ext uri="{BB962C8B-B14F-4D97-AF65-F5344CB8AC3E}">
        <p14:creationId xmlns:p14="http://schemas.microsoft.com/office/powerpoint/2010/main" val="178758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5436614"/>
          </a:xfrm>
        </p:spPr>
        <p:txBody>
          <a:bodyPr>
            <a:normAutofit/>
          </a:bodyPr>
          <a:lstStyle/>
          <a:p>
            <a:r>
              <a:rPr lang="en-US" dirty="0" smtClean="0"/>
              <a:t>Countries that are found to be less effective at combatting human trafficking face economic sanctions by the USA.</a:t>
            </a:r>
            <a:endParaRPr lang="en-US" dirty="0"/>
          </a:p>
        </p:txBody>
      </p:sp>
    </p:spTree>
    <p:extLst>
      <p:ext uri="{BB962C8B-B14F-4D97-AF65-F5344CB8AC3E}">
        <p14:creationId xmlns:p14="http://schemas.microsoft.com/office/powerpoint/2010/main" val="3974891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8"/>
            <a:ext cx="8361363" cy="697880"/>
          </a:xfrm>
        </p:spPr>
        <p:txBody>
          <a:bodyPr/>
          <a:lstStyle/>
          <a:p>
            <a:r>
              <a:rPr lang="en-US" sz="3600" dirty="0" smtClean="0"/>
              <a:t>Twentieth Century Voluntary Migration</a:t>
            </a:r>
            <a:endParaRPr lang="en-US" sz="3600" dirty="0"/>
          </a:p>
        </p:txBody>
      </p:sp>
      <p:sp>
        <p:nvSpPr>
          <p:cNvPr id="3" name="Content Placeholder 2"/>
          <p:cNvSpPr>
            <a:spLocks noGrp="1"/>
          </p:cNvSpPr>
          <p:nvPr>
            <p:ph sz="half" idx="1"/>
          </p:nvPr>
        </p:nvSpPr>
        <p:spPr>
          <a:xfrm>
            <a:off x="0" y="805458"/>
            <a:ext cx="4437062" cy="6052542"/>
          </a:xfrm>
        </p:spPr>
        <p:txBody>
          <a:bodyPr>
            <a:noAutofit/>
          </a:bodyPr>
          <a:lstStyle/>
          <a:p>
            <a:r>
              <a:rPr lang="en-US" sz="3200" dirty="0" smtClean="0"/>
              <a:t>Political conditions can also operate as pull factors, especially the lure of freedom.</a:t>
            </a:r>
          </a:p>
          <a:p>
            <a:r>
              <a:rPr lang="en-US" sz="3200" dirty="0" smtClean="0"/>
              <a:t>For instance, during the Cold War many people in Eastern Europe wanted to move to Western Europe.</a:t>
            </a:r>
            <a:endParaRPr lang="en-US" sz="3200" dirty="0"/>
          </a:p>
        </p:txBody>
      </p:sp>
      <p:pic>
        <p:nvPicPr>
          <p:cNvPr id="5" name="Picture 4"/>
          <p:cNvPicPr>
            <a:picLocks noChangeAspect="1"/>
          </p:cNvPicPr>
          <p:nvPr/>
        </p:nvPicPr>
        <p:blipFill>
          <a:blip r:embed="rId2" cstate="print"/>
          <a:stretch>
            <a:fillRect/>
          </a:stretch>
        </p:blipFill>
        <p:spPr>
          <a:xfrm>
            <a:off x="5034250" y="805458"/>
            <a:ext cx="3492500" cy="2324100"/>
          </a:xfrm>
          <a:prstGeom prst="rect">
            <a:avLst/>
          </a:prstGeom>
        </p:spPr>
      </p:pic>
      <p:pic>
        <p:nvPicPr>
          <p:cNvPr id="6" name="Picture 5"/>
          <p:cNvPicPr>
            <a:picLocks noChangeAspect="1"/>
          </p:cNvPicPr>
          <p:nvPr/>
        </p:nvPicPr>
        <p:blipFill>
          <a:blip r:embed="rId3" cstate="print"/>
          <a:stretch>
            <a:fillRect/>
          </a:stretch>
        </p:blipFill>
        <p:spPr>
          <a:xfrm>
            <a:off x="5474719" y="3406619"/>
            <a:ext cx="2438400" cy="3340100"/>
          </a:xfrm>
          <a:prstGeom prst="rect">
            <a:avLst/>
          </a:prstGeom>
        </p:spPr>
      </p:pic>
    </p:spTree>
    <p:extLst>
      <p:ext uri="{BB962C8B-B14F-4D97-AF65-F5344CB8AC3E}">
        <p14:creationId xmlns:p14="http://schemas.microsoft.com/office/powerpoint/2010/main" val="907079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66411"/>
            <a:ext cx="7964583" cy="561831"/>
          </a:xfrm>
        </p:spPr>
        <p:txBody>
          <a:bodyPr>
            <a:normAutofit fontScale="90000"/>
          </a:bodyPr>
          <a:lstStyle/>
          <a:p>
            <a:r>
              <a:rPr lang="pl-PL" sz="4400" dirty="0" err="1"/>
              <a:t>Ravenstein’s</a:t>
            </a:r>
            <a:r>
              <a:rPr lang="pl-PL" sz="4400" dirty="0"/>
              <a:t> </a:t>
            </a:r>
            <a:r>
              <a:rPr lang="pl-PL" sz="4400" dirty="0" err="1"/>
              <a:t>Laws</a:t>
            </a:r>
            <a:r>
              <a:rPr lang="pl-PL" sz="4400" dirty="0"/>
              <a:t/>
            </a:r>
            <a:br>
              <a:rPr lang="pl-PL" sz="4400" dirty="0"/>
            </a:br>
            <a:endParaRPr lang="en-US" sz="4400" dirty="0"/>
          </a:p>
        </p:txBody>
      </p:sp>
      <p:sp>
        <p:nvSpPr>
          <p:cNvPr id="3" name="Content Placeholder 2"/>
          <p:cNvSpPr>
            <a:spLocks noGrp="1"/>
          </p:cNvSpPr>
          <p:nvPr>
            <p:ph idx="1"/>
          </p:nvPr>
        </p:nvSpPr>
        <p:spPr>
          <a:xfrm>
            <a:off x="0" y="564506"/>
            <a:ext cx="5471135" cy="6247314"/>
          </a:xfrm>
        </p:spPr>
        <p:txBody>
          <a:bodyPr>
            <a:noAutofit/>
          </a:bodyPr>
          <a:lstStyle/>
          <a:p>
            <a:r>
              <a:rPr lang="en-US" sz="2800" dirty="0" smtClean="0"/>
              <a:t>Geography has no comprehensive theory of migration, but a 19th century essay of 11 migration “laws” written by E.G. </a:t>
            </a:r>
            <a:r>
              <a:rPr lang="en-US" sz="2800" dirty="0" err="1" smtClean="0"/>
              <a:t>Ravenstein</a:t>
            </a:r>
            <a:r>
              <a:rPr lang="en-US" sz="2800" dirty="0" smtClean="0"/>
              <a:t> is the basis for contemporary migration studies.</a:t>
            </a:r>
          </a:p>
          <a:p>
            <a:r>
              <a:rPr lang="en-US" sz="2800" dirty="0" err="1" smtClean="0"/>
              <a:t>Ravenstein’s</a:t>
            </a:r>
            <a:r>
              <a:rPr lang="en-US" sz="2800" dirty="0" smtClean="0"/>
              <a:t> “laws” can be organized into three groups:</a:t>
            </a:r>
          </a:p>
          <a:p>
            <a:pPr lvl="1"/>
            <a:r>
              <a:rPr lang="en-US" sz="2800" dirty="0" smtClean="0"/>
              <a:t>Reasons</a:t>
            </a:r>
          </a:p>
          <a:p>
            <a:pPr lvl="1"/>
            <a:r>
              <a:rPr lang="en-US" sz="2800" dirty="0" smtClean="0"/>
              <a:t>Distance</a:t>
            </a:r>
          </a:p>
          <a:p>
            <a:pPr lvl="1"/>
            <a:r>
              <a:rPr lang="en-US" sz="2800" dirty="0" smtClean="0"/>
              <a:t>Migrant Characteristics</a:t>
            </a:r>
          </a:p>
        </p:txBody>
      </p:sp>
      <p:pic>
        <p:nvPicPr>
          <p:cNvPr id="4" name="Picture 3"/>
          <p:cNvPicPr>
            <a:picLocks noChangeAspect="1"/>
          </p:cNvPicPr>
          <p:nvPr/>
        </p:nvPicPr>
        <p:blipFill>
          <a:blip r:embed="rId2" cstate="print"/>
          <a:stretch>
            <a:fillRect/>
          </a:stretch>
        </p:blipFill>
        <p:spPr>
          <a:xfrm>
            <a:off x="5768854" y="928242"/>
            <a:ext cx="2779794" cy="4492596"/>
          </a:xfrm>
          <a:prstGeom prst="rect">
            <a:avLst/>
          </a:prstGeom>
        </p:spPr>
      </p:pic>
    </p:spTree>
    <p:extLst>
      <p:ext uri="{BB962C8B-B14F-4D97-AF65-F5344CB8AC3E}">
        <p14:creationId xmlns:p14="http://schemas.microsoft.com/office/powerpoint/2010/main" val="3617955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9144000" cy="434557"/>
          </a:xfrm>
        </p:spPr>
        <p:txBody>
          <a:bodyPr>
            <a:normAutofit fontScale="90000"/>
          </a:bodyPr>
          <a:lstStyle/>
          <a:p>
            <a:r>
              <a:rPr lang="en-US" sz="4000" dirty="0" smtClean="0"/>
              <a:t>Distance Traveled</a:t>
            </a:r>
            <a:endParaRPr lang="en-US" sz="4000" dirty="0"/>
          </a:p>
        </p:txBody>
      </p:sp>
      <p:sp>
        <p:nvSpPr>
          <p:cNvPr id="3" name="Content Placeholder 2"/>
          <p:cNvSpPr>
            <a:spLocks noGrp="1"/>
          </p:cNvSpPr>
          <p:nvPr>
            <p:ph idx="1"/>
          </p:nvPr>
        </p:nvSpPr>
        <p:spPr>
          <a:xfrm>
            <a:off x="0" y="681540"/>
            <a:ext cx="9144000" cy="5154484"/>
          </a:xfrm>
        </p:spPr>
        <p:txBody>
          <a:bodyPr>
            <a:normAutofit/>
          </a:bodyPr>
          <a:lstStyle/>
          <a:p>
            <a:r>
              <a:rPr lang="en-US" sz="3200" dirty="0" err="1" smtClean="0"/>
              <a:t>Ravenstein’s</a:t>
            </a:r>
            <a:r>
              <a:rPr lang="en-US" sz="3200" dirty="0" smtClean="0"/>
              <a:t> theories made two main points about the distance that migrants travel to their home:</a:t>
            </a:r>
          </a:p>
          <a:p>
            <a:pPr lvl="1"/>
            <a:r>
              <a:rPr lang="en-US" sz="3000" dirty="0" smtClean="0"/>
              <a:t>Most migrants move a short distance and remain within the same country.</a:t>
            </a:r>
          </a:p>
          <a:p>
            <a:pPr lvl="1"/>
            <a:r>
              <a:rPr lang="en-US" sz="3000" dirty="0" smtClean="0"/>
              <a:t>Long-Distance migrants to other countries often head for major centers of economic activity.</a:t>
            </a:r>
            <a:endParaRPr lang="en-US" sz="3000" dirty="0"/>
          </a:p>
        </p:txBody>
      </p:sp>
      <p:pic>
        <p:nvPicPr>
          <p:cNvPr id="4" name="Picture 3"/>
          <p:cNvPicPr>
            <a:picLocks noChangeAspect="1"/>
          </p:cNvPicPr>
          <p:nvPr/>
        </p:nvPicPr>
        <p:blipFill>
          <a:blip r:embed="rId2" cstate="print"/>
          <a:stretch>
            <a:fillRect/>
          </a:stretch>
        </p:blipFill>
        <p:spPr>
          <a:xfrm>
            <a:off x="2488565" y="4222488"/>
            <a:ext cx="4565983" cy="2635512"/>
          </a:xfrm>
          <a:prstGeom prst="rect">
            <a:avLst/>
          </a:prstGeom>
        </p:spPr>
      </p:pic>
    </p:spTree>
    <p:extLst>
      <p:ext uri="{BB962C8B-B14F-4D97-AF65-F5344CB8AC3E}">
        <p14:creationId xmlns:p14="http://schemas.microsoft.com/office/powerpoint/2010/main" val="3427072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9144000" cy="697880"/>
          </a:xfrm>
        </p:spPr>
        <p:txBody>
          <a:bodyPr/>
          <a:lstStyle/>
          <a:p>
            <a:r>
              <a:rPr lang="en-US" sz="3600" dirty="0" smtClean="0"/>
              <a:t>For Example</a:t>
            </a:r>
            <a:endParaRPr lang="en-US" sz="3600" dirty="0"/>
          </a:p>
        </p:txBody>
      </p:sp>
      <p:pic>
        <p:nvPicPr>
          <p:cNvPr id="6" name="Picture 5"/>
          <p:cNvPicPr>
            <a:picLocks noChangeAspect="1"/>
          </p:cNvPicPr>
          <p:nvPr/>
        </p:nvPicPr>
        <p:blipFill>
          <a:blip r:embed="rId2" cstate="print"/>
          <a:stretch>
            <a:fillRect/>
          </a:stretch>
        </p:blipFill>
        <p:spPr>
          <a:xfrm>
            <a:off x="402699" y="958778"/>
            <a:ext cx="8183715" cy="5573319"/>
          </a:xfrm>
          <a:prstGeom prst="rect">
            <a:avLst/>
          </a:prstGeom>
        </p:spPr>
      </p:pic>
    </p:spTree>
    <p:extLst>
      <p:ext uri="{BB962C8B-B14F-4D97-AF65-F5344CB8AC3E}">
        <p14:creationId xmlns:p14="http://schemas.microsoft.com/office/powerpoint/2010/main" val="2773538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Gravity Model</a:t>
            </a:r>
            <a:endParaRPr lang="en-US" dirty="0"/>
          </a:p>
        </p:txBody>
      </p:sp>
      <p:sp>
        <p:nvSpPr>
          <p:cNvPr id="3" name="Content Placeholder 2"/>
          <p:cNvSpPr>
            <a:spLocks noGrp="1"/>
          </p:cNvSpPr>
          <p:nvPr>
            <p:ph sz="quarter" idx="1"/>
          </p:nvPr>
        </p:nvSpPr>
        <p:spPr/>
        <p:txBody>
          <a:bodyPr/>
          <a:lstStyle/>
          <a:p>
            <a:r>
              <a:rPr lang="en-US" dirty="0" smtClean="0"/>
              <a:t>Assumes that spatial interaction (such as migration) increases as the size and importance of places becomes greater and decreases as distance between them grows.</a:t>
            </a:r>
          </a:p>
          <a:p>
            <a:endParaRPr lang="en-US" dirty="0"/>
          </a:p>
          <a:p>
            <a:r>
              <a:rPr lang="en-US" dirty="0" smtClean="0"/>
              <a:t>Related Concepts;</a:t>
            </a:r>
          </a:p>
          <a:p>
            <a:r>
              <a:rPr lang="en-US" smtClean="0"/>
              <a:t>Distance Decay</a:t>
            </a:r>
            <a:endParaRPr lang="en-US"/>
          </a:p>
        </p:txBody>
      </p:sp>
    </p:spTree>
    <p:extLst>
      <p:ext uri="{BB962C8B-B14F-4D97-AF65-F5344CB8AC3E}">
        <p14:creationId xmlns:p14="http://schemas.microsoft.com/office/powerpoint/2010/main" val="2480214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655" y="1609437"/>
            <a:ext cx="6096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143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psofworld.com/usa/usa-maps/us-major-citie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03" y="369456"/>
            <a:ext cx="8295507" cy="572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77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90550"/>
            <a:ext cx="7058025"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656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361363" cy="713369"/>
          </a:xfrm>
        </p:spPr>
        <p:txBody>
          <a:bodyPr/>
          <a:lstStyle/>
          <a:p>
            <a:r>
              <a:rPr lang="en-US" sz="4000" dirty="0" smtClean="0"/>
              <a:t>Characteristics of Migrants</a:t>
            </a:r>
            <a:endParaRPr lang="en-US" sz="4000" dirty="0"/>
          </a:p>
        </p:txBody>
      </p:sp>
      <p:sp>
        <p:nvSpPr>
          <p:cNvPr id="3" name="Content Placeholder 2"/>
          <p:cNvSpPr>
            <a:spLocks noGrp="1"/>
          </p:cNvSpPr>
          <p:nvPr>
            <p:ph idx="1"/>
          </p:nvPr>
        </p:nvSpPr>
        <p:spPr>
          <a:xfrm>
            <a:off x="1" y="820946"/>
            <a:ext cx="6660038" cy="6037054"/>
          </a:xfrm>
        </p:spPr>
        <p:txBody>
          <a:bodyPr/>
          <a:lstStyle/>
          <a:p>
            <a:r>
              <a:rPr lang="en-US" sz="2800" dirty="0" err="1" smtClean="0"/>
              <a:t>Ravenstein</a:t>
            </a:r>
            <a:r>
              <a:rPr lang="en-US" sz="2800" dirty="0" smtClean="0"/>
              <a:t> noted distinctive gender and family-status patterns in his migration theories:</a:t>
            </a:r>
          </a:p>
          <a:p>
            <a:pPr lvl="1"/>
            <a:r>
              <a:rPr lang="en-US" sz="2400" dirty="0" smtClean="0"/>
              <a:t>Most long-distance migrants have historically been male.</a:t>
            </a:r>
          </a:p>
          <a:p>
            <a:pPr lvl="1"/>
            <a:r>
              <a:rPr lang="en-US" sz="2400" dirty="0" smtClean="0"/>
              <a:t>Most long-distance migrants have historically been adult individuals rather than families with children.</a:t>
            </a:r>
          </a:p>
          <a:p>
            <a:r>
              <a:rPr lang="en-US" sz="2800" dirty="0" smtClean="0"/>
              <a:t>Changes in Gender of Migrants</a:t>
            </a:r>
          </a:p>
          <a:p>
            <a:pPr lvl="1"/>
            <a:r>
              <a:rPr lang="en-US" sz="2400" dirty="0" smtClean="0"/>
              <a:t>Since the 1990s, the gender pattern has switched.  Women now constitute about 55% of U.S. immigration.</a:t>
            </a:r>
            <a:endParaRPr lang="en-US" sz="2400" dirty="0"/>
          </a:p>
        </p:txBody>
      </p:sp>
      <p:pic>
        <p:nvPicPr>
          <p:cNvPr id="4" name="Picture 3"/>
          <p:cNvPicPr>
            <a:picLocks noChangeAspect="1"/>
          </p:cNvPicPr>
          <p:nvPr/>
        </p:nvPicPr>
        <p:blipFill>
          <a:blip r:embed="rId2" cstate="print"/>
          <a:stretch>
            <a:fillRect/>
          </a:stretch>
        </p:blipFill>
        <p:spPr>
          <a:xfrm>
            <a:off x="7162948" y="820946"/>
            <a:ext cx="1981051" cy="2834589"/>
          </a:xfrm>
          <a:prstGeom prst="rect">
            <a:avLst/>
          </a:prstGeom>
        </p:spPr>
      </p:pic>
      <p:pic>
        <p:nvPicPr>
          <p:cNvPr id="5" name="Picture 4"/>
          <p:cNvPicPr>
            <a:picLocks noChangeAspect="1"/>
          </p:cNvPicPr>
          <p:nvPr/>
        </p:nvPicPr>
        <p:blipFill>
          <a:blip r:embed="rId3" cstate="print"/>
          <a:stretch>
            <a:fillRect/>
          </a:stretch>
        </p:blipFill>
        <p:spPr>
          <a:xfrm>
            <a:off x="6524207" y="4641001"/>
            <a:ext cx="1981200" cy="1727200"/>
          </a:xfrm>
          <a:prstGeom prst="rect">
            <a:avLst/>
          </a:prstGeom>
        </p:spPr>
      </p:pic>
    </p:spTree>
    <p:extLst>
      <p:ext uri="{BB962C8B-B14F-4D97-AF65-F5344CB8AC3E}">
        <p14:creationId xmlns:p14="http://schemas.microsoft.com/office/powerpoint/2010/main" val="1795458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Mumbai Shanty Town, </a:t>
            </a:r>
            <a:r>
              <a:rPr lang="en-US" dirty="0" err="1" smtClean="0"/>
              <a:t>Dharavi</a:t>
            </a:r>
            <a:endParaRPr lang="en-US" dirty="0"/>
          </a:p>
        </p:txBody>
      </p:sp>
      <p:pic>
        <p:nvPicPr>
          <p:cNvPr id="4" name="Content Placeholder 3"/>
          <p:cNvPicPr>
            <a:picLocks noGrp="1" noChangeAspect="1"/>
          </p:cNvPicPr>
          <p:nvPr>
            <p:ph sz="quarter" idx="1"/>
          </p:nvPr>
        </p:nvPicPr>
        <p:blipFill>
          <a:blip r:embed="rId2"/>
          <a:srcRect t="9607" b="9607"/>
          <a:stretch>
            <a:fillRect/>
          </a:stretch>
        </p:blipFill>
        <p:spPr/>
      </p:pic>
    </p:spTree>
    <p:extLst>
      <p:ext uri="{BB962C8B-B14F-4D97-AF65-F5344CB8AC3E}">
        <p14:creationId xmlns:p14="http://schemas.microsoft.com/office/powerpoint/2010/main" val="2313315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or Family</a:t>
            </a:r>
            <a:endParaRPr lang="en-US" dirty="0"/>
          </a:p>
        </p:txBody>
      </p:sp>
      <p:sp>
        <p:nvSpPr>
          <p:cNvPr id="3" name="Content Placeholder 2"/>
          <p:cNvSpPr>
            <a:spLocks noGrp="1"/>
          </p:cNvSpPr>
          <p:nvPr>
            <p:ph idx="1"/>
          </p:nvPr>
        </p:nvSpPr>
        <p:spPr>
          <a:xfrm>
            <a:off x="1" y="1425039"/>
            <a:ext cx="5095704" cy="5432961"/>
          </a:xfrm>
        </p:spPr>
        <p:txBody>
          <a:bodyPr>
            <a:normAutofit/>
          </a:bodyPr>
          <a:lstStyle/>
          <a:p>
            <a:r>
              <a:rPr lang="en-US" sz="2800" dirty="0" err="1" smtClean="0"/>
              <a:t>Ravenstein</a:t>
            </a:r>
            <a:r>
              <a:rPr lang="en-US" sz="2800" dirty="0" smtClean="0"/>
              <a:t> also believed that most long-distance migrants were young adults seeking work.</a:t>
            </a:r>
          </a:p>
          <a:p>
            <a:r>
              <a:rPr lang="en-US" sz="2800" dirty="0" smtClean="0"/>
              <a:t>For the most part, this is true in the USA</a:t>
            </a:r>
          </a:p>
          <a:p>
            <a:r>
              <a:rPr lang="en-US" sz="2800" dirty="0" smtClean="0"/>
              <a:t>With the increase of women migrating…more children are coming with their mothers.</a:t>
            </a:r>
            <a:endParaRPr lang="en-US" sz="2800" dirty="0"/>
          </a:p>
        </p:txBody>
      </p:sp>
      <p:pic>
        <p:nvPicPr>
          <p:cNvPr id="4" name="Picture 3"/>
          <p:cNvPicPr>
            <a:picLocks noChangeAspect="1"/>
          </p:cNvPicPr>
          <p:nvPr/>
        </p:nvPicPr>
        <p:blipFill>
          <a:blip r:embed="rId2" cstate="print"/>
          <a:stretch>
            <a:fillRect/>
          </a:stretch>
        </p:blipFill>
        <p:spPr>
          <a:xfrm>
            <a:off x="7441423" y="4470400"/>
            <a:ext cx="1447800" cy="2095500"/>
          </a:xfrm>
          <a:prstGeom prst="rect">
            <a:avLst/>
          </a:prstGeom>
        </p:spPr>
      </p:pic>
      <p:pic>
        <p:nvPicPr>
          <p:cNvPr id="5" name="Picture 4"/>
          <p:cNvPicPr>
            <a:picLocks noChangeAspect="1"/>
          </p:cNvPicPr>
          <p:nvPr/>
        </p:nvPicPr>
        <p:blipFill>
          <a:blip r:embed="rId3" cstate="print"/>
          <a:stretch>
            <a:fillRect/>
          </a:stretch>
        </p:blipFill>
        <p:spPr>
          <a:xfrm>
            <a:off x="6001299" y="1761565"/>
            <a:ext cx="1820373" cy="2216106"/>
          </a:xfrm>
          <a:prstGeom prst="rect">
            <a:avLst/>
          </a:prstGeom>
        </p:spPr>
      </p:pic>
    </p:spTree>
    <p:extLst>
      <p:ext uri="{BB962C8B-B14F-4D97-AF65-F5344CB8AC3E}">
        <p14:creationId xmlns:p14="http://schemas.microsoft.com/office/powerpoint/2010/main" val="1613692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361363" cy="818253"/>
          </a:xfrm>
        </p:spPr>
        <p:txBody>
          <a:bodyPr/>
          <a:lstStyle/>
          <a:p>
            <a:r>
              <a:rPr lang="en-US" sz="4000" dirty="0" smtClean="0"/>
              <a:t>Global Migration Patterns</a:t>
            </a:r>
            <a:endParaRPr lang="en-US" sz="4000" dirty="0"/>
          </a:p>
        </p:txBody>
      </p:sp>
      <p:sp>
        <p:nvSpPr>
          <p:cNvPr id="4" name="Content Placeholder 3"/>
          <p:cNvSpPr>
            <a:spLocks noGrp="1"/>
          </p:cNvSpPr>
          <p:nvPr>
            <p:ph sz="half" idx="1"/>
          </p:nvPr>
        </p:nvSpPr>
        <p:spPr>
          <a:xfrm>
            <a:off x="0" y="1343508"/>
            <a:ext cx="3541583" cy="5514491"/>
          </a:xfrm>
        </p:spPr>
        <p:txBody>
          <a:bodyPr>
            <a:noAutofit/>
          </a:bodyPr>
          <a:lstStyle/>
          <a:p>
            <a:r>
              <a:rPr lang="en-US" sz="3200" dirty="0" smtClean="0"/>
              <a:t>Most people migrate for economic reasons.</a:t>
            </a:r>
          </a:p>
          <a:p>
            <a:r>
              <a:rPr lang="en-US" sz="3200" dirty="0" smtClean="0"/>
              <a:t>Cultural and environmental factors also induce migration, but less so.</a:t>
            </a:r>
            <a:endParaRPr lang="en-US" sz="3200" dirty="0"/>
          </a:p>
        </p:txBody>
      </p:sp>
      <p:sp>
        <p:nvSpPr>
          <p:cNvPr id="5" name="Content Placeholder 4"/>
          <p:cNvSpPr>
            <a:spLocks noGrp="1"/>
          </p:cNvSpPr>
          <p:nvPr>
            <p:ph sz="half" idx="2"/>
          </p:nvPr>
        </p:nvSpPr>
        <p:spPr>
          <a:xfrm>
            <a:off x="3541582" y="5398461"/>
            <a:ext cx="5602417" cy="1459538"/>
          </a:xfrm>
        </p:spPr>
        <p:txBody>
          <a:bodyPr>
            <a:normAutofit/>
          </a:bodyPr>
          <a:lstStyle/>
          <a:p>
            <a:r>
              <a:rPr lang="en-US" sz="2400" dirty="0"/>
              <a:t>The major flows of migration are from </a:t>
            </a:r>
            <a:r>
              <a:rPr lang="en-US" sz="2400" dirty="0" smtClean="0"/>
              <a:t>less developed </a:t>
            </a:r>
            <a:r>
              <a:rPr lang="en-US" sz="2400" dirty="0"/>
              <a:t>to more developed countries.</a:t>
            </a:r>
          </a:p>
        </p:txBody>
      </p:sp>
      <p:pic>
        <p:nvPicPr>
          <p:cNvPr id="6" name="Picture 5"/>
          <p:cNvPicPr>
            <a:picLocks noChangeAspect="1"/>
          </p:cNvPicPr>
          <p:nvPr/>
        </p:nvPicPr>
        <p:blipFill>
          <a:blip r:embed="rId2" cstate="print"/>
          <a:stretch>
            <a:fillRect/>
          </a:stretch>
        </p:blipFill>
        <p:spPr>
          <a:xfrm>
            <a:off x="3388432" y="925830"/>
            <a:ext cx="5401238" cy="4587590"/>
          </a:xfrm>
          <a:prstGeom prst="rect">
            <a:avLst/>
          </a:prstGeom>
        </p:spPr>
      </p:pic>
    </p:spTree>
    <p:extLst>
      <p:ext uri="{BB962C8B-B14F-4D97-AF65-F5344CB8AC3E}">
        <p14:creationId xmlns:p14="http://schemas.microsoft.com/office/powerpoint/2010/main" val="1963413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8"/>
            <a:ext cx="7581901" cy="558474"/>
          </a:xfrm>
        </p:spPr>
        <p:txBody>
          <a:bodyPr>
            <a:normAutofit fontScale="90000"/>
          </a:bodyPr>
          <a:lstStyle/>
          <a:p>
            <a:r>
              <a:rPr lang="en-US" sz="4000" dirty="0" smtClean="0"/>
              <a:t>Push-Pull Factors</a:t>
            </a:r>
            <a:endParaRPr lang="en-US" sz="4000" dirty="0"/>
          </a:p>
        </p:txBody>
      </p:sp>
      <p:sp>
        <p:nvSpPr>
          <p:cNvPr id="3" name="Content Placeholder 2"/>
          <p:cNvSpPr>
            <a:spLocks noGrp="1"/>
          </p:cNvSpPr>
          <p:nvPr>
            <p:ph sz="half" idx="1"/>
          </p:nvPr>
        </p:nvSpPr>
        <p:spPr>
          <a:xfrm>
            <a:off x="-1" y="666052"/>
            <a:ext cx="4703763" cy="6191947"/>
          </a:xfrm>
        </p:spPr>
        <p:txBody>
          <a:bodyPr>
            <a:noAutofit/>
          </a:bodyPr>
          <a:lstStyle/>
          <a:p>
            <a:r>
              <a:rPr lang="en-US" sz="3200" dirty="0" smtClean="0"/>
              <a:t>People decide to migrate because of push factors and pull factors.</a:t>
            </a:r>
          </a:p>
          <a:p>
            <a:pPr lvl="1"/>
            <a:r>
              <a:rPr lang="en-US" sz="3200" dirty="0" smtClean="0"/>
              <a:t>A push factor causes people to move away.</a:t>
            </a:r>
          </a:p>
          <a:p>
            <a:pPr lvl="1"/>
            <a:r>
              <a:rPr lang="en-US" sz="3200" dirty="0" smtClean="0"/>
              <a:t>A pull factor draws people in.</a:t>
            </a:r>
          </a:p>
          <a:p>
            <a:r>
              <a:rPr lang="en-US" sz="3200" dirty="0" smtClean="0"/>
              <a:t>Both usually play a role in human migration.</a:t>
            </a:r>
          </a:p>
        </p:txBody>
      </p:sp>
      <p:pic>
        <p:nvPicPr>
          <p:cNvPr id="8" name="Picture 7"/>
          <p:cNvPicPr>
            <a:picLocks noChangeAspect="1"/>
          </p:cNvPicPr>
          <p:nvPr/>
        </p:nvPicPr>
        <p:blipFill>
          <a:blip r:embed="rId2" cstate="print"/>
          <a:stretch>
            <a:fillRect/>
          </a:stretch>
        </p:blipFill>
        <p:spPr>
          <a:xfrm>
            <a:off x="4565650" y="1109676"/>
            <a:ext cx="2019300" cy="1435100"/>
          </a:xfrm>
          <a:prstGeom prst="rect">
            <a:avLst/>
          </a:prstGeom>
        </p:spPr>
      </p:pic>
      <p:pic>
        <p:nvPicPr>
          <p:cNvPr id="9" name="Picture 8"/>
          <p:cNvPicPr>
            <a:picLocks noChangeAspect="1"/>
          </p:cNvPicPr>
          <p:nvPr/>
        </p:nvPicPr>
        <p:blipFill>
          <a:blip r:embed="rId3" cstate="print"/>
          <a:stretch>
            <a:fillRect/>
          </a:stretch>
        </p:blipFill>
        <p:spPr>
          <a:xfrm>
            <a:off x="4841542" y="3012101"/>
            <a:ext cx="2019300" cy="1422400"/>
          </a:xfrm>
          <a:prstGeom prst="rect">
            <a:avLst/>
          </a:prstGeom>
        </p:spPr>
      </p:pic>
      <p:pic>
        <p:nvPicPr>
          <p:cNvPr id="10" name="Picture 9"/>
          <p:cNvPicPr>
            <a:picLocks noChangeAspect="1"/>
          </p:cNvPicPr>
          <p:nvPr/>
        </p:nvPicPr>
        <p:blipFill>
          <a:blip r:embed="rId4" cstate="print"/>
          <a:stretch>
            <a:fillRect/>
          </a:stretch>
        </p:blipFill>
        <p:spPr>
          <a:xfrm>
            <a:off x="7112000" y="2006600"/>
            <a:ext cx="2032000" cy="1422400"/>
          </a:xfrm>
          <a:prstGeom prst="rect">
            <a:avLst/>
          </a:prstGeom>
        </p:spPr>
      </p:pic>
      <p:pic>
        <p:nvPicPr>
          <p:cNvPr id="11" name="Picture 10"/>
          <p:cNvPicPr>
            <a:picLocks noChangeAspect="1"/>
          </p:cNvPicPr>
          <p:nvPr/>
        </p:nvPicPr>
        <p:blipFill>
          <a:blip r:embed="rId5" cstate="print"/>
          <a:stretch>
            <a:fillRect/>
          </a:stretch>
        </p:blipFill>
        <p:spPr>
          <a:xfrm>
            <a:off x="7372506" y="4693048"/>
            <a:ext cx="1771493" cy="1237375"/>
          </a:xfrm>
          <a:prstGeom prst="rect">
            <a:avLst/>
          </a:prstGeom>
        </p:spPr>
      </p:pic>
    </p:spTree>
    <p:extLst>
      <p:ext uri="{BB962C8B-B14F-4D97-AF65-F5344CB8AC3E}">
        <p14:creationId xmlns:p14="http://schemas.microsoft.com/office/powerpoint/2010/main" val="2339295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following terms are synonymous with push-pull</a:t>
            </a:r>
            <a:endParaRPr lang="en-US" sz="4000" dirty="0"/>
          </a:p>
        </p:txBody>
      </p:sp>
      <p:sp>
        <p:nvSpPr>
          <p:cNvPr id="5" name="Text Placeholder 4"/>
          <p:cNvSpPr>
            <a:spLocks noGrp="1"/>
          </p:cNvSpPr>
          <p:nvPr>
            <p:ph type="body" idx="1"/>
          </p:nvPr>
        </p:nvSpPr>
        <p:spPr/>
        <p:txBody>
          <a:bodyPr>
            <a:normAutofit lnSpcReduction="10000"/>
          </a:bodyPr>
          <a:lstStyle/>
          <a:p>
            <a:r>
              <a:rPr lang="en-US" sz="3600" dirty="0" smtClean="0"/>
              <a:t>Push</a:t>
            </a:r>
            <a:endParaRPr lang="en-US" sz="3600" dirty="0"/>
          </a:p>
        </p:txBody>
      </p:sp>
      <p:sp>
        <p:nvSpPr>
          <p:cNvPr id="6" name="Content Placeholder 5"/>
          <p:cNvSpPr>
            <a:spLocks noGrp="1"/>
          </p:cNvSpPr>
          <p:nvPr>
            <p:ph sz="half" idx="2"/>
          </p:nvPr>
        </p:nvSpPr>
        <p:spPr/>
        <p:txBody>
          <a:bodyPr>
            <a:normAutofit/>
          </a:bodyPr>
          <a:lstStyle/>
          <a:p>
            <a:r>
              <a:rPr lang="en-US" sz="3200" dirty="0" smtClean="0"/>
              <a:t>Centripetal</a:t>
            </a:r>
          </a:p>
          <a:p>
            <a:r>
              <a:rPr lang="en-US" sz="3200" dirty="0" smtClean="0"/>
              <a:t>Expel</a:t>
            </a:r>
          </a:p>
          <a:p>
            <a:r>
              <a:rPr lang="en-US" sz="3200" dirty="0" smtClean="0"/>
              <a:t>Repulsion</a:t>
            </a:r>
            <a:endParaRPr lang="en-US" sz="3200" dirty="0"/>
          </a:p>
        </p:txBody>
      </p:sp>
      <p:sp>
        <p:nvSpPr>
          <p:cNvPr id="7" name="Text Placeholder 6"/>
          <p:cNvSpPr>
            <a:spLocks noGrp="1"/>
          </p:cNvSpPr>
          <p:nvPr>
            <p:ph type="body" sz="quarter" idx="3"/>
          </p:nvPr>
        </p:nvSpPr>
        <p:spPr/>
        <p:txBody>
          <a:bodyPr>
            <a:noAutofit/>
          </a:bodyPr>
          <a:lstStyle/>
          <a:p>
            <a:r>
              <a:rPr lang="en-US" sz="3600" dirty="0" smtClean="0"/>
              <a:t>Pull</a:t>
            </a:r>
            <a:endParaRPr lang="en-US" sz="3600" dirty="0"/>
          </a:p>
        </p:txBody>
      </p:sp>
      <p:sp>
        <p:nvSpPr>
          <p:cNvPr id="8" name="Content Placeholder 7"/>
          <p:cNvSpPr>
            <a:spLocks noGrp="1"/>
          </p:cNvSpPr>
          <p:nvPr>
            <p:ph sz="quarter" idx="4"/>
          </p:nvPr>
        </p:nvSpPr>
        <p:spPr/>
        <p:txBody>
          <a:bodyPr>
            <a:normAutofit/>
          </a:bodyPr>
          <a:lstStyle/>
          <a:p>
            <a:pPr>
              <a:buFont typeface="Arial"/>
              <a:buChar char="•"/>
            </a:pPr>
            <a:r>
              <a:rPr lang="en-US" sz="3200" dirty="0" smtClean="0"/>
              <a:t>Centrifugal</a:t>
            </a:r>
          </a:p>
          <a:p>
            <a:pPr>
              <a:buFont typeface="Arial"/>
              <a:buChar char="•"/>
            </a:pPr>
            <a:r>
              <a:rPr lang="en-US" sz="3200" dirty="0" smtClean="0"/>
              <a:t>Attract</a:t>
            </a:r>
          </a:p>
          <a:p>
            <a:pPr>
              <a:buFont typeface="Arial"/>
              <a:buChar char="•"/>
            </a:pPr>
            <a:r>
              <a:rPr lang="en-US" sz="3200" dirty="0" smtClean="0"/>
              <a:t>Attraction</a:t>
            </a:r>
            <a:endParaRPr lang="en-US" sz="3200" dirty="0"/>
          </a:p>
        </p:txBody>
      </p:sp>
    </p:spTree>
    <p:extLst>
      <p:ext uri="{BB962C8B-B14F-4D97-AF65-F5344CB8AC3E}">
        <p14:creationId xmlns:p14="http://schemas.microsoft.com/office/powerpoint/2010/main" val="805005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9144000" cy="728859"/>
          </a:xfrm>
        </p:spPr>
        <p:txBody>
          <a:bodyPr/>
          <a:lstStyle/>
          <a:p>
            <a:r>
              <a:rPr lang="en-US" sz="4000" dirty="0" smtClean="0"/>
              <a:t>Economic Push and Pull Factors</a:t>
            </a:r>
            <a:endParaRPr lang="en-US" sz="4000" dirty="0"/>
          </a:p>
        </p:txBody>
      </p:sp>
      <p:sp>
        <p:nvSpPr>
          <p:cNvPr id="3" name="Content Placeholder 2"/>
          <p:cNvSpPr>
            <a:spLocks noGrp="1"/>
          </p:cNvSpPr>
          <p:nvPr>
            <p:ph sz="half" idx="1"/>
          </p:nvPr>
        </p:nvSpPr>
        <p:spPr>
          <a:xfrm>
            <a:off x="0" y="836436"/>
            <a:ext cx="3918581" cy="6021563"/>
          </a:xfrm>
        </p:spPr>
        <p:txBody>
          <a:bodyPr>
            <a:normAutofit/>
          </a:bodyPr>
          <a:lstStyle/>
          <a:p>
            <a:r>
              <a:rPr lang="en-US" sz="3200" dirty="0" smtClean="0"/>
              <a:t>Most people migrate for economic reasons.</a:t>
            </a:r>
          </a:p>
          <a:p>
            <a:r>
              <a:rPr lang="en-US" sz="3200" dirty="0" smtClean="0"/>
              <a:t>The relative attractiveness of a region can shift with economic change.</a:t>
            </a:r>
            <a:endParaRPr lang="en-US" sz="3200" dirty="0"/>
          </a:p>
        </p:txBody>
      </p:sp>
      <p:pic>
        <p:nvPicPr>
          <p:cNvPr id="7" name="Picture 6"/>
          <p:cNvPicPr>
            <a:picLocks noChangeAspect="1"/>
          </p:cNvPicPr>
          <p:nvPr/>
        </p:nvPicPr>
        <p:blipFill>
          <a:blip r:embed="rId2" cstate="print"/>
          <a:stretch>
            <a:fillRect/>
          </a:stretch>
        </p:blipFill>
        <p:spPr>
          <a:xfrm>
            <a:off x="3918580" y="1199896"/>
            <a:ext cx="5089159" cy="3446970"/>
          </a:xfrm>
          <a:prstGeom prst="rect">
            <a:avLst/>
          </a:prstGeom>
        </p:spPr>
      </p:pic>
    </p:spTree>
    <p:extLst>
      <p:ext uri="{BB962C8B-B14F-4D97-AF65-F5344CB8AC3E}">
        <p14:creationId xmlns:p14="http://schemas.microsoft.com/office/powerpoint/2010/main" val="42316676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361363" cy="790817"/>
          </a:xfrm>
        </p:spPr>
        <p:txBody>
          <a:bodyPr/>
          <a:lstStyle/>
          <a:p>
            <a:r>
              <a:rPr lang="en-US" sz="4400" dirty="0" smtClean="0"/>
              <a:t>Environmental Push-Pull Factors</a:t>
            </a:r>
            <a:endParaRPr lang="en-US" sz="4400" dirty="0"/>
          </a:p>
        </p:txBody>
      </p:sp>
      <p:sp>
        <p:nvSpPr>
          <p:cNvPr id="3" name="Content Placeholder 2"/>
          <p:cNvSpPr>
            <a:spLocks noGrp="1"/>
          </p:cNvSpPr>
          <p:nvPr>
            <p:ph idx="1"/>
          </p:nvPr>
        </p:nvSpPr>
        <p:spPr>
          <a:xfrm>
            <a:off x="0" y="898394"/>
            <a:ext cx="6164407" cy="5959606"/>
          </a:xfrm>
        </p:spPr>
        <p:txBody>
          <a:bodyPr>
            <a:normAutofit/>
          </a:bodyPr>
          <a:lstStyle/>
          <a:p>
            <a:r>
              <a:rPr lang="en-US" sz="2800" dirty="0" smtClean="0"/>
              <a:t>People also migrate for environmental reasons, pulled toward attractive places, and pushed from hazardous ones.</a:t>
            </a:r>
          </a:p>
          <a:p>
            <a:r>
              <a:rPr lang="en-US" sz="2800" dirty="0" smtClean="0"/>
              <a:t>Attractive environments include; mountains, </a:t>
            </a:r>
            <a:r>
              <a:rPr lang="en-US" sz="2800" dirty="0" err="1" smtClean="0"/>
              <a:t>seasides</a:t>
            </a:r>
            <a:r>
              <a:rPr lang="en-US" sz="2800" dirty="0" smtClean="0"/>
              <a:t>, and warm climates.</a:t>
            </a:r>
          </a:p>
          <a:p>
            <a:r>
              <a:rPr lang="en-US" sz="2800" dirty="0" smtClean="0"/>
              <a:t>Migrants also leave due to harsh conditions</a:t>
            </a:r>
          </a:p>
          <a:p>
            <a:pPr lvl="1"/>
            <a:r>
              <a:rPr lang="en-US" sz="2600" dirty="0" smtClean="0"/>
              <a:t>Water (too much or too little) most common environmental threat</a:t>
            </a:r>
          </a:p>
        </p:txBody>
      </p:sp>
      <p:pic>
        <p:nvPicPr>
          <p:cNvPr id="4" name="Picture 3"/>
          <p:cNvPicPr>
            <a:picLocks noChangeAspect="1"/>
          </p:cNvPicPr>
          <p:nvPr/>
        </p:nvPicPr>
        <p:blipFill>
          <a:blip r:embed="rId2" cstate="print"/>
          <a:stretch>
            <a:fillRect/>
          </a:stretch>
        </p:blipFill>
        <p:spPr>
          <a:xfrm>
            <a:off x="5854700" y="774478"/>
            <a:ext cx="3289300" cy="2463800"/>
          </a:xfrm>
          <a:prstGeom prst="rect">
            <a:avLst/>
          </a:prstGeom>
        </p:spPr>
      </p:pic>
      <p:pic>
        <p:nvPicPr>
          <p:cNvPr id="5" name="Picture 4"/>
          <p:cNvPicPr>
            <a:picLocks noChangeAspect="1"/>
          </p:cNvPicPr>
          <p:nvPr/>
        </p:nvPicPr>
        <p:blipFill>
          <a:blip r:embed="rId3" cstate="print"/>
          <a:stretch>
            <a:fillRect/>
          </a:stretch>
        </p:blipFill>
        <p:spPr>
          <a:xfrm>
            <a:off x="5585014" y="3238278"/>
            <a:ext cx="3558986" cy="2135392"/>
          </a:xfrm>
          <a:prstGeom prst="rect">
            <a:avLst/>
          </a:prstGeom>
        </p:spPr>
      </p:pic>
    </p:spTree>
    <p:extLst>
      <p:ext uri="{BB962C8B-B14F-4D97-AF65-F5344CB8AC3E}">
        <p14:creationId xmlns:p14="http://schemas.microsoft.com/office/powerpoint/2010/main" val="612231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8364538" cy="682390"/>
          </a:xfrm>
        </p:spPr>
        <p:txBody>
          <a:bodyPr>
            <a:normAutofit fontScale="90000"/>
          </a:bodyPr>
          <a:lstStyle/>
          <a:p>
            <a:r>
              <a:rPr lang="en-US" dirty="0" smtClean="0"/>
              <a:t>Intervening Obstacles</a:t>
            </a:r>
            <a:endParaRPr lang="en-US" dirty="0"/>
          </a:p>
        </p:txBody>
      </p:sp>
      <p:sp>
        <p:nvSpPr>
          <p:cNvPr id="3" name="Content Placeholder 2"/>
          <p:cNvSpPr>
            <a:spLocks noGrp="1"/>
          </p:cNvSpPr>
          <p:nvPr>
            <p:ph idx="1"/>
          </p:nvPr>
        </p:nvSpPr>
        <p:spPr>
          <a:xfrm>
            <a:off x="1" y="960352"/>
            <a:ext cx="4631050" cy="5897648"/>
          </a:xfrm>
        </p:spPr>
        <p:txBody>
          <a:bodyPr>
            <a:normAutofit/>
          </a:bodyPr>
          <a:lstStyle/>
          <a:p>
            <a:r>
              <a:rPr lang="en-US" sz="3200" dirty="0" smtClean="0"/>
              <a:t>Migrants don’t always get to their desired destination.  They may be blocked by an intervening obstacle.</a:t>
            </a:r>
          </a:p>
          <a:p>
            <a:pPr lvl="1"/>
            <a:r>
              <a:rPr lang="en-US" sz="3200" dirty="0" smtClean="0"/>
              <a:t>A physical barrier (desert, mountain)</a:t>
            </a:r>
          </a:p>
          <a:p>
            <a:pPr lvl="1"/>
            <a:r>
              <a:rPr lang="en-US" sz="3200" dirty="0" smtClean="0"/>
              <a:t>Bodies of water</a:t>
            </a:r>
          </a:p>
          <a:p>
            <a:pPr lvl="1"/>
            <a:r>
              <a:rPr lang="en-US" sz="3200" dirty="0" smtClean="0"/>
              <a:t>But now, governments create obstacles</a:t>
            </a:r>
            <a:endParaRPr lang="en-US" sz="3200" dirty="0"/>
          </a:p>
        </p:txBody>
      </p:sp>
      <p:pic>
        <p:nvPicPr>
          <p:cNvPr id="4" name="Picture 3"/>
          <p:cNvPicPr>
            <a:picLocks noChangeAspect="1"/>
          </p:cNvPicPr>
          <p:nvPr/>
        </p:nvPicPr>
        <p:blipFill>
          <a:blip r:embed="rId2" cstate="print"/>
          <a:stretch>
            <a:fillRect/>
          </a:stretch>
        </p:blipFill>
        <p:spPr>
          <a:xfrm>
            <a:off x="6971332" y="960352"/>
            <a:ext cx="2172668" cy="1810557"/>
          </a:xfrm>
          <a:prstGeom prst="rect">
            <a:avLst/>
          </a:prstGeom>
        </p:spPr>
      </p:pic>
      <p:pic>
        <p:nvPicPr>
          <p:cNvPr id="5" name="Picture 4"/>
          <p:cNvPicPr>
            <a:picLocks noChangeAspect="1"/>
          </p:cNvPicPr>
          <p:nvPr/>
        </p:nvPicPr>
        <p:blipFill>
          <a:blip r:embed="rId3" cstate="print"/>
          <a:stretch>
            <a:fillRect/>
          </a:stretch>
        </p:blipFill>
        <p:spPr>
          <a:xfrm>
            <a:off x="4507532" y="789967"/>
            <a:ext cx="2463800" cy="32893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6853382" y="2770909"/>
            <a:ext cx="2290618" cy="171796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507532" y="4079267"/>
            <a:ext cx="2345850" cy="1561057"/>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6853836" y="4488874"/>
            <a:ext cx="2290164" cy="1524000"/>
          </a:xfrm>
          <a:prstGeom prst="rect">
            <a:avLst/>
          </a:prstGeom>
          <a:noFill/>
          <a:ln w="9525">
            <a:noFill/>
            <a:miter lim="800000"/>
            <a:headEnd/>
            <a:tailEnd/>
          </a:ln>
        </p:spPr>
      </p:pic>
    </p:spTree>
    <p:extLst>
      <p:ext uri="{BB962C8B-B14F-4D97-AF65-F5344CB8AC3E}">
        <p14:creationId xmlns:p14="http://schemas.microsoft.com/office/powerpoint/2010/main" val="1634015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9144000" cy="589453"/>
          </a:xfrm>
        </p:spPr>
        <p:txBody>
          <a:bodyPr>
            <a:normAutofit fontScale="90000"/>
          </a:bodyPr>
          <a:lstStyle/>
          <a:p>
            <a:r>
              <a:rPr lang="en-US" sz="3600" dirty="0" smtClean="0"/>
              <a:t>Connections to Demographic Transition</a:t>
            </a:r>
            <a:endParaRPr lang="en-US" sz="3600" dirty="0"/>
          </a:p>
        </p:txBody>
      </p:sp>
      <p:sp>
        <p:nvSpPr>
          <p:cNvPr id="3" name="Content Placeholder 2"/>
          <p:cNvSpPr>
            <a:spLocks noGrp="1"/>
          </p:cNvSpPr>
          <p:nvPr>
            <p:ph idx="1"/>
          </p:nvPr>
        </p:nvSpPr>
        <p:spPr>
          <a:xfrm>
            <a:off x="0" y="697030"/>
            <a:ext cx="9144000" cy="6160970"/>
          </a:xfrm>
        </p:spPr>
        <p:txBody>
          <a:bodyPr/>
          <a:lstStyle/>
          <a:p>
            <a:r>
              <a:rPr lang="en-US" sz="2800" dirty="0" smtClean="0"/>
              <a:t>Geographer Wilber </a:t>
            </a:r>
            <a:r>
              <a:rPr lang="en-US" sz="2800" dirty="0" err="1" smtClean="0"/>
              <a:t>Zelinsky</a:t>
            </a:r>
            <a:r>
              <a:rPr lang="en-US" sz="2800" dirty="0" smtClean="0"/>
              <a:t> has identified a migration transition with changes in society similar to those in demographic transition.</a:t>
            </a:r>
          </a:p>
          <a:p>
            <a:pPr lvl="1"/>
            <a:r>
              <a:rPr lang="en-US" sz="3200" dirty="0" smtClean="0"/>
              <a:t>Stage 1 – unlikely to migrate permanently.  Might have a high daily or seasonal mobility in search of food.</a:t>
            </a:r>
          </a:p>
          <a:p>
            <a:pPr lvl="1"/>
            <a:r>
              <a:rPr lang="en-US" sz="3200" dirty="0" smtClean="0"/>
              <a:t>Stage 2 -  have many emigrants</a:t>
            </a:r>
          </a:p>
          <a:p>
            <a:pPr lvl="1"/>
            <a:r>
              <a:rPr lang="en-US" sz="3200" dirty="0" smtClean="0"/>
              <a:t>Stage 3 and 4 – receive many immigrants in search of economic opportunities. </a:t>
            </a:r>
          </a:p>
          <a:p>
            <a:r>
              <a:rPr lang="en-US" sz="2800" dirty="0" smtClean="0"/>
              <a:t>Internal migration within countries in stage 3-4 is intraregional, from cities to surrounding suburbs.</a:t>
            </a:r>
          </a:p>
          <a:p>
            <a:endParaRPr lang="en-US" dirty="0"/>
          </a:p>
        </p:txBody>
      </p:sp>
    </p:spTree>
    <p:extLst>
      <p:ext uri="{BB962C8B-B14F-4D97-AF65-F5344CB8AC3E}">
        <p14:creationId xmlns:p14="http://schemas.microsoft.com/office/powerpoint/2010/main" val="3586235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Dharavi</a:t>
            </a:r>
            <a:endParaRPr lang="en-US" dirty="0"/>
          </a:p>
        </p:txBody>
      </p:sp>
      <p:pic>
        <p:nvPicPr>
          <p:cNvPr id="4" name="Content Placeholder 3"/>
          <p:cNvPicPr>
            <a:picLocks noGrp="1" noChangeAspect="1"/>
          </p:cNvPicPr>
          <p:nvPr>
            <p:ph sz="quarter" idx="1"/>
          </p:nvPr>
        </p:nvPicPr>
        <p:blipFill>
          <a:blip r:embed="rId2"/>
          <a:srcRect t="5748" b="5748"/>
          <a:stretch>
            <a:fillRect/>
          </a:stretch>
        </p:blipFill>
        <p:spPr/>
      </p:pic>
    </p:spTree>
    <p:extLst>
      <p:ext uri="{BB962C8B-B14F-4D97-AF65-F5344CB8AC3E}">
        <p14:creationId xmlns:p14="http://schemas.microsoft.com/office/powerpoint/2010/main" val="153463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U.S./Mexico Border Tijuana, Mexico</a:t>
            </a:r>
            <a:endParaRPr lang="en-US" dirty="0"/>
          </a:p>
        </p:txBody>
      </p:sp>
      <p:pic>
        <p:nvPicPr>
          <p:cNvPr id="4" name="Content Placeholder 3"/>
          <p:cNvPicPr>
            <a:picLocks noGrp="1" noChangeAspect="1"/>
          </p:cNvPicPr>
          <p:nvPr>
            <p:ph sz="quarter" idx="1"/>
          </p:nvPr>
        </p:nvPicPr>
        <p:blipFill>
          <a:blip r:embed="rId2"/>
          <a:srcRect t="8961" b="8961"/>
          <a:stretch>
            <a:fillRect/>
          </a:stretch>
        </p:blipFill>
        <p:spPr/>
      </p:pic>
    </p:spTree>
    <p:extLst>
      <p:ext uri="{BB962C8B-B14F-4D97-AF65-F5344CB8AC3E}">
        <p14:creationId xmlns:p14="http://schemas.microsoft.com/office/powerpoint/2010/main" val="143509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San </a:t>
            </a:r>
            <a:r>
              <a:rPr lang="en-US" dirty="0" err="1" smtClean="0"/>
              <a:t>Ysidro</a:t>
            </a:r>
            <a:r>
              <a:rPr lang="en-US" dirty="0" smtClean="0"/>
              <a:t> U.S./Mexico Border Crossing</a:t>
            </a:r>
            <a:endParaRPr lang="en-US" dirty="0"/>
          </a:p>
        </p:txBody>
      </p:sp>
      <p:pic>
        <p:nvPicPr>
          <p:cNvPr id="4" name="Content Placeholder 3"/>
          <p:cNvPicPr>
            <a:picLocks noGrp="1" noChangeAspect="1"/>
          </p:cNvPicPr>
          <p:nvPr>
            <p:ph sz="quarter" idx="1"/>
          </p:nvPr>
        </p:nvPicPr>
        <p:blipFill>
          <a:blip r:embed="rId2"/>
          <a:srcRect t="7480" b="7480"/>
          <a:stretch>
            <a:fillRect/>
          </a:stretch>
        </p:blipFill>
        <p:spPr>
          <a:xfrm>
            <a:off x="1859412" y="1600200"/>
            <a:ext cx="5351480" cy="2950816"/>
          </a:xfrm>
        </p:spPr>
      </p:pic>
      <p:pic>
        <p:nvPicPr>
          <p:cNvPr id="5" name="Picture 4"/>
          <p:cNvPicPr>
            <a:picLocks noChangeAspect="1"/>
          </p:cNvPicPr>
          <p:nvPr/>
        </p:nvPicPr>
        <p:blipFill>
          <a:blip r:embed="rId3"/>
          <a:stretch>
            <a:fillRect/>
          </a:stretch>
        </p:blipFill>
        <p:spPr>
          <a:xfrm>
            <a:off x="1020409" y="4535972"/>
            <a:ext cx="7437650" cy="2322027"/>
          </a:xfrm>
          <a:prstGeom prst="rect">
            <a:avLst/>
          </a:prstGeom>
        </p:spPr>
      </p:pic>
    </p:spTree>
    <p:extLst>
      <p:ext uri="{BB962C8B-B14F-4D97-AF65-F5344CB8AC3E}">
        <p14:creationId xmlns:p14="http://schemas.microsoft.com/office/powerpoint/2010/main" val="2561947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Sudanese Refugee Camp, Uganda</a:t>
            </a:r>
            <a:endParaRPr lang="en-US" dirty="0"/>
          </a:p>
        </p:txBody>
      </p:sp>
      <p:pic>
        <p:nvPicPr>
          <p:cNvPr id="4" name="Content Placeholder 3"/>
          <p:cNvPicPr>
            <a:picLocks noGrp="1" noChangeAspect="1"/>
          </p:cNvPicPr>
          <p:nvPr>
            <p:ph sz="quarter" idx="1"/>
          </p:nvPr>
        </p:nvPicPr>
        <p:blipFill>
          <a:blip r:embed="rId2"/>
          <a:srcRect t="7804" b="7804"/>
          <a:stretch>
            <a:fillRect/>
          </a:stretch>
        </p:blipFill>
        <p:spPr/>
      </p:pic>
    </p:spTree>
    <p:extLst>
      <p:ext uri="{BB962C8B-B14F-4D97-AF65-F5344CB8AC3E}">
        <p14:creationId xmlns:p14="http://schemas.microsoft.com/office/powerpoint/2010/main" val="299114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typical forms of cyclic movement?</a:t>
            </a:r>
            <a:endParaRPr lang="en-US" dirty="0"/>
          </a:p>
        </p:txBody>
      </p:sp>
      <p:sp>
        <p:nvSpPr>
          <p:cNvPr id="4" name="Content Placeholder 3"/>
          <p:cNvSpPr>
            <a:spLocks noGrp="1"/>
          </p:cNvSpPr>
          <p:nvPr>
            <p:ph sz="quarter" idx="1"/>
          </p:nvPr>
        </p:nvSpPr>
        <p:spPr/>
        <p:txBody>
          <a:bodyPr/>
          <a:lstStyle/>
          <a:p>
            <a:endParaRPr lang="en-US"/>
          </a:p>
        </p:txBody>
      </p:sp>
      <p:sp>
        <p:nvSpPr>
          <p:cNvPr id="5" name="Content Placeholder 4"/>
          <p:cNvSpPr>
            <a:spLocks noGrp="1"/>
          </p:cNvSpPr>
          <p:nvPr>
            <p:ph sz="quarter" idx="2"/>
          </p:nvPr>
        </p:nvSpPr>
        <p:spPr/>
        <p:txBody>
          <a:bodyPr/>
          <a:lstStyle/>
          <a:p>
            <a:r>
              <a:rPr lang="en-US" dirty="0" smtClean="0"/>
              <a:t>Commuting</a:t>
            </a:r>
          </a:p>
          <a:p>
            <a:r>
              <a:rPr lang="en-US" dirty="0" smtClean="0"/>
              <a:t>Nomadism</a:t>
            </a:r>
          </a:p>
          <a:p>
            <a:r>
              <a:rPr lang="en-US" dirty="0" smtClean="0"/>
              <a:t>Movement to and from activity spaces.</a:t>
            </a:r>
          </a:p>
          <a:p>
            <a:endParaRPr lang="en-US" dirty="0" smtClean="0"/>
          </a:p>
          <a:p>
            <a:endParaRPr lang="en-US" dirty="0"/>
          </a:p>
        </p:txBody>
      </p:sp>
    </p:spTree>
    <p:extLst>
      <p:ext uri="{BB962C8B-B14F-4D97-AF65-F5344CB8AC3E}">
        <p14:creationId xmlns:p14="http://schemas.microsoft.com/office/powerpoint/2010/main" val="22374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117</TotalTime>
  <Words>1116</Words>
  <Application>Microsoft Office PowerPoint</Application>
  <PresentationFormat>On-screen Show (4:3)</PresentationFormat>
  <Paragraphs>144</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Median</vt:lpstr>
      <vt:lpstr>AIM: Why do People Migrate?</vt:lpstr>
      <vt:lpstr>Migration is important</vt:lpstr>
      <vt:lpstr>PowerPoint Presentation</vt:lpstr>
      <vt:lpstr>Mumbai Shanty Town, Dharavi</vt:lpstr>
      <vt:lpstr>Dharavi</vt:lpstr>
      <vt:lpstr>U.S./Mexico Border Tijuana, Mexico</vt:lpstr>
      <vt:lpstr>San Ysidro U.S./Mexico Border Crossing</vt:lpstr>
      <vt:lpstr>Sudanese Refugee Camp, Uganda</vt:lpstr>
      <vt:lpstr>What are some typical forms of cyclic movement?</vt:lpstr>
      <vt:lpstr>What are some typical forms of periodic movement?</vt:lpstr>
      <vt:lpstr>What are the typical forms of migration?</vt:lpstr>
      <vt:lpstr>How is internal migration different from international migration?</vt:lpstr>
      <vt:lpstr>What is the most typical form of internal migration in most countries?</vt:lpstr>
      <vt:lpstr>The Great Migration</vt:lpstr>
      <vt:lpstr>Why do people migrate?</vt:lpstr>
      <vt:lpstr>Cultural Push and Pull Factors</vt:lpstr>
      <vt:lpstr>Tony Horowitz, The Long Voyage Home</vt:lpstr>
      <vt:lpstr>Twentieth Century Instability </vt:lpstr>
      <vt:lpstr>Refugees</vt:lpstr>
      <vt:lpstr>Major Sources and Destinations for Refugees</vt:lpstr>
      <vt:lpstr>Large Forced Migrations</vt:lpstr>
      <vt:lpstr>What are the effects of these large forced migrations?  Trans-Atlantic Slave Trade…</vt:lpstr>
      <vt:lpstr>PowerPoint Presentation</vt:lpstr>
      <vt:lpstr>Trail of Tears</vt:lpstr>
      <vt:lpstr>AIM: Why do people Migrate?</vt:lpstr>
      <vt:lpstr>Holocaust</vt:lpstr>
      <vt:lpstr>Potato Famine</vt:lpstr>
      <vt:lpstr>Australia</vt:lpstr>
      <vt:lpstr>Human Trafficking – A modern forced migration.</vt:lpstr>
      <vt:lpstr>Countries that are found to be less effective at combatting human trafficking face economic sanctions by the USA.</vt:lpstr>
      <vt:lpstr>Twentieth Century Voluntary Migration</vt:lpstr>
      <vt:lpstr>Ravenstein’s Laws </vt:lpstr>
      <vt:lpstr>Distance Traveled</vt:lpstr>
      <vt:lpstr>For Example</vt:lpstr>
      <vt:lpstr>The Gravity Model</vt:lpstr>
      <vt:lpstr>Models</vt:lpstr>
      <vt:lpstr>PowerPoint Presentation</vt:lpstr>
      <vt:lpstr>PowerPoint Presentation</vt:lpstr>
      <vt:lpstr>Characteristics of Migrants</vt:lpstr>
      <vt:lpstr>Single or Family</vt:lpstr>
      <vt:lpstr>Global Migration Patterns</vt:lpstr>
      <vt:lpstr>Push-Pull Factors</vt:lpstr>
      <vt:lpstr>The following terms are synonymous with push-pull</vt:lpstr>
      <vt:lpstr>Economic Push and Pull Factors</vt:lpstr>
      <vt:lpstr>Environmental Push-Pull Factors</vt:lpstr>
      <vt:lpstr>Intervening Obstacles</vt:lpstr>
      <vt:lpstr>Connections to Demographic Transition</vt:lpstr>
    </vt:vector>
  </TitlesOfParts>
  <Company>Brooklyn Technical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What is Migration?</dc:title>
  <dc:creator>Joshua Fine</dc:creator>
  <cp:lastModifiedBy>Teacher</cp:lastModifiedBy>
  <cp:revision>10</cp:revision>
  <dcterms:created xsi:type="dcterms:W3CDTF">2015-11-06T02:46:47Z</dcterms:created>
  <dcterms:modified xsi:type="dcterms:W3CDTF">2018-11-07T13:30:42Z</dcterms:modified>
</cp:coreProperties>
</file>