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04" r:id="rId2"/>
    <p:sldId id="281" r:id="rId3"/>
    <p:sldId id="295" r:id="rId4"/>
    <p:sldId id="296" r:id="rId5"/>
    <p:sldId id="303" r:id="rId6"/>
    <p:sldId id="300" r:id="rId7"/>
    <p:sldId id="301" r:id="rId8"/>
    <p:sldId id="302" r:id="rId9"/>
    <p:sldId id="298" r:id="rId10"/>
    <p:sldId id="329" r:id="rId11"/>
    <p:sldId id="299" r:id="rId12"/>
    <p:sldId id="282" r:id="rId13"/>
    <p:sldId id="283" r:id="rId14"/>
    <p:sldId id="284" r:id="rId15"/>
    <p:sldId id="285" r:id="rId16"/>
    <p:sldId id="293" r:id="rId17"/>
    <p:sldId id="294" r:id="rId18"/>
    <p:sldId id="330" r:id="rId19"/>
    <p:sldId id="305" r:id="rId20"/>
    <p:sldId id="297" r:id="rId21"/>
    <p:sldId id="306" r:id="rId22"/>
    <p:sldId id="307" r:id="rId23"/>
    <p:sldId id="308" r:id="rId24"/>
    <p:sldId id="309" r:id="rId25"/>
    <p:sldId id="310" r:id="rId26"/>
    <p:sldId id="311" r:id="rId27"/>
    <p:sldId id="323" r:id="rId28"/>
    <p:sldId id="324" r:id="rId29"/>
    <p:sldId id="312" r:id="rId30"/>
    <p:sldId id="313" r:id="rId31"/>
    <p:sldId id="327" r:id="rId32"/>
    <p:sldId id="325" r:id="rId33"/>
    <p:sldId id="314" r:id="rId34"/>
    <p:sldId id="31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2A2AF-25C1-D345-8B00-1C7BEEABD856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D66B3-33D9-8349-B264-099AF36EC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4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11/13/2018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11/13/2018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362200" y="781446"/>
            <a:ext cx="6477000" cy="1921054"/>
          </a:xfrm>
        </p:spPr>
        <p:txBody>
          <a:bodyPr/>
          <a:lstStyle/>
          <a:p>
            <a:r>
              <a:rPr lang="en-US" dirty="0" smtClean="0"/>
              <a:t>AIM: Why do people Migrate?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362200" y="3418825"/>
            <a:ext cx="6705600" cy="2376897"/>
          </a:xfrm>
        </p:spPr>
        <p:txBody>
          <a:bodyPr>
            <a:normAutofit/>
          </a:bodyPr>
          <a:lstStyle/>
          <a:p>
            <a:r>
              <a:rPr lang="en-US" sz="3300" dirty="0" smtClean="0"/>
              <a:t>Do Now: Quiz</a:t>
            </a:r>
          </a:p>
          <a:p>
            <a:r>
              <a:rPr lang="en-US" sz="2800" dirty="0" smtClean="0"/>
              <a:t>HW: Key Question #3 Due Thursday.  Vocab due Friday.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99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62200" y="1041928"/>
            <a:ext cx="6477000" cy="2181536"/>
          </a:xfrm>
        </p:spPr>
        <p:txBody>
          <a:bodyPr/>
          <a:lstStyle/>
          <a:p>
            <a:r>
              <a:rPr lang="en-US" dirty="0" smtClean="0"/>
              <a:t>AIM: Where do People Migrate?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or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25039"/>
            <a:ext cx="5095704" cy="5432961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Ravenstein</a:t>
            </a:r>
            <a:r>
              <a:rPr lang="en-US" sz="2800" dirty="0" smtClean="0"/>
              <a:t> also believed that most long-distance migrants were young adults seeking work.</a:t>
            </a:r>
          </a:p>
          <a:p>
            <a:r>
              <a:rPr lang="en-US" sz="2800" dirty="0" smtClean="0"/>
              <a:t>For the most part, this is true in the USA</a:t>
            </a:r>
          </a:p>
          <a:p>
            <a:r>
              <a:rPr lang="en-US" sz="2800" dirty="0" smtClean="0"/>
              <a:t>With the increase of women migrating…more children are coming with their mothers.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1423" y="4470400"/>
            <a:ext cx="1447800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1299" y="1761565"/>
            <a:ext cx="1820373" cy="22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8361363" cy="818253"/>
          </a:xfrm>
        </p:spPr>
        <p:txBody>
          <a:bodyPr/>
          <a:lstStyle/>
          <a:p>
            <a:r>
              <a:rPr lang="en-US" sz="4000" dirty="0" smtClean="0"/>
              <a:t>Global Migration Patterns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343508"/>
            <a:ext cx="3541583" cy="5514491"/>
          </a:xfrm>
        </p:spPr>
        <p:txBody>
          <a:bodyPr>
            <a:noAutofit/>
          </a:bodyPr>
          <a:lstStyle/>
          <a:p>
            <a:r>
              <a:rPr lang="en-US" sz="3200" dirty="0" smtClean="0"/>
              <a:t>Most people migrate for economic reasons.</a:t>
            </a:r>
          </a:p>
          <a:p>
            <a:r>
              <a:rPr lang="en-US" sz="3200" dirty="0" smtClean="0"/>
              <a:t>Cultural and environmental factors also induce migration, but less so.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41582" y="5398461"/>
            <a:ext cx="5602417" cy="1459538"/>
          </a:xfrm>
        </p:spPr>
        <p:txBody>
          <a:bodyPr>
            <a:normAutofit/>
          </a:bodyPr>
          <a:lstStyle/>
          <a:p>
            <a:r>
              <a:rPr lang="en-US" sz="2400" dirty="0"/>
              <a:t>The major flows of migration are from </a:t>
            </a:r>
            <a:r>
              <a:rPr lang="en-US" sz="2400" dirty="0" smtClean="0"/>
              <a:t>less developed </a:t>
            </a:r>
            <a:r>
              <a:rPr lang="en-US" sz="2400" dirty="0"/>
              <a:t>to more developed countries.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8432" y="925830"/>
            <a:ext cx="5401238" cy="458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8"/>
            <a:ext cx="7581901" cy="55847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Push-Pull Factors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666052"/>
            <a:ext cx="4703763" cy="6191947"/>
          </a:xfrm>
        </p:spPr>
        <p:txBody>
          <a:bodyPr>
            <a:noAutofit/>
          </a:bodyPr>
          <a:lstStyle/>
          <a:p>
            <a:r>
              <a:rPr lang="en-US" sz="3200" dirty="0" smtClean="0"/>
              <a:t>People decide to migrate because of push factors and pull factors.</a:t>
            </a:r>
          </a:p>
          <a:p>
            <a:pPr lvl="1"/>
            <a:r>
              <a:rPr lang="en-US" sz="3200" dirty="0" smtClean="0"/>
              <a:t>A push factor causes people to move away.</a:t>
            </a:r>
          </a:p>
          <a:p>
            <a:pPr lvl="1"/>
            <a:r>
              <a:rPr lang="en-US" sz="3200" dirty="0" smtClean="0"/>
              <a:t>A pull factor draws people in.</a:t>
            </a:r>
          </a:p>
          <a:p>
            <a:r>
              <a:rPr lang="en-US" sz="3200" dirty="0" smtClean="0"/>
              <a:t>Both usually play a role in human migration.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5650" y="1109676"/>
            <a:ext cx="2019300" cy="1435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1542" y="3012101"/>
            <a:ext cx="2019300" cy="1422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2000" y="2006600"/>
            <a:ext cx="2032000" cy="1422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72506" y="4693048"/>
            <a:ext cx="1771493" cy="123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The following terms are synonymous with push-pull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Push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Centripetal</a:t>
            </a:r>
          </a:p>
          <a:p>
            <a:r>
              <a:rPr lang="en-US" sz="3200" dirty="0" smtClean="0"/>
              <a:t>Expel</a:t>
            </a:r>
          </a:p>
          <a:p>
            <a:r>
              <a:rPr lang="en-US" sz="3200" dirty="0" smtClean="0"/>
              <a:t>Repulsion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Pull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Centrifugal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Attract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Attraction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50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9144000" cy="728859"/>
          </a:xfrm>
        </p:spPr>
        <p:txBody>
          <a:bodyPr/>
          <a:lstStyle/>
          <a:p>
            <a:r>
              <a:rPr lang="en-US" sz="4000" dirty="0" smtClean="0"/>
              <a:t>Economic Push and Pull Factors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6436"/>
            <a:ext cx="3918581" cy="6021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Most people migrate for economic reasons.</a:t>
            </a:r>
          </a:p>
          <a:p>
            <a:r>
              <a:rPr lang="en-US" sz="3200" dirty="0" smtClean="0"/>
              <a:t>The relative attractiveness of a region can shift with economic change.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8580" y="1199896"/>
            <a:ext cx="5089159" cy="344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8361363" cy="790817"/>
          </a:xfrm>
        </p:spPr>
        <p:txBody>
          <a:bodyPr/>
          <a:lstStyle/>
          <a:p>
            <a:r>
              <a:rPr lang="en-US" sz="4400" dirty="0" smtClean="0"/>
              <a:t>Environmental Push-Pull Factors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8394"/>
            <a:ext cx="6164407" cy="59596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People also migrate for environmental reasons, pulled toward attractive places, and pushed from hazardous ones.</a:t>
            </a:r>
          </a:p>
          <a:p>
            <a:r>
              <a:rPr lang="en-US" sz="2800" dirty="0" smtClean="0"/>
              <a:t>Attractive environments include; mountains, </a:t>
            </a:r>
            <a:r>
              <a:rPr lang="en-US" sz="2800" dirty="0" err="1" smtClean="0"/>
              <a:t>seasides</a:t>
            </a:r>
            <a:r>
              <a:rPr lang="en-US" sz="2800" dirty="0" smtClean="0"/>
              <a:t>, and warm climates.</a:t>
            </a:r>
          </a:p>
          <a:p>
            <a:r>
              <a:rPr lang="en-US" sz="2800" dirty="0" smtClean="0"/>
              <a:t>Migrants also leave due to harsh conditions</a:t>
            </a:r>
          </a:p>
          <a:p>
            <a:pPr lvl="1"/>
            <a:r>
              <a:rPr lang="en-US" sz="2600" dirty="0" smtClean="0"/>
              <a:t>Water (too much or too little) most common environmental threat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700" y="774478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5014" y="3238278"/>
            <a:ext cx="3558986" cy="21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8364538" cy="6823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Intervening Obstacles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60352"/>
            <a:ext cx="4631050" cy="589764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Migrants don’t always get to their desired destination.  They may be blocked by an intervening obstacle.</a:t>
            </a:r>
          </a:p>
          <a:p>
            <a:pPr lvl="1"/>
            <a:r>
              <a:rPr lang="en-US" sz="3200" dirty="0" smtClean="0"/>
              <a:t>A physical barrier (desert, mountain)</a:t>
            </a:r>
          </a:p>
          <a:p>
            <a:pPr lvl="1"/>
            <a:r>
              <a:rPr lang="en-US" sz="3200" dirty="0" smtClean="0"/>
              <a:t>Bodies of water</a:t>
            </a:r>
          </a:p>
          <a:p>
            <a:pPr lvl="1"/>
            <a:r>
              <a:rPr lang="en-US" sz="3200" dirty="0" smtClean="0"/>
              <a:t>But now, governments create obstacles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1332" y="960352"/>
            <a:ext cx="2172668" cy="1810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7532" y="789967"/>
            <a:ext cx="2463800" cy="3289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3382" y="2770909"/>
            <a:ext cx="2290618" cy="171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7532" y="4079267"/>
            <a:ext cx="2345850" cy="156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3836" y="4488874"/>
            <a:ext cx="229016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0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really does equa</a:t>
            </a:r>
            <a:r>
              <a:rPr lang="en-US" dirty="0"/>
              <a:t>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2005692"/>
            <a:ext cx="6458857" cy="363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6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Remember Pull Factors are affected by distance decay.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Also most long migrations are carried out in steps, and can be halted by intervening opportunities.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33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366411"/>
            <a:ext cx="7964583" cy="561831"/>
          </a:xfrm>
        </p:spPr>
        <p:txBody>
          <a:bodyPr>
            <a:normAutofit fontScale="90000"/>
          </a:bodyPr>
          <a:lstStyle/>
          <a:p>
            <a:r>
              <a:rPr lang="pl-PL" sz="4400" dirty="0" err="1"/>
              <a:t>Ravenstein’s</a:t>
            </a:r>
            <a:r>
              <a:rPr lang="pl-PL" sz="4400" dirty="0"/>
              <a:t> </a:t>
            </a:r>
            <a:r>
              <a:rPr lang="pl-PL" sz="4400" dirty="0" err="1"/>
              <a:t>Laws</a:t>
            </a:r>
            <a:r>
              <a:rPr lang="pl-PL" sz="4400" dirty="0"/>
              <a:t/>
            </a:r>
            <a:br>
              <a:rPr lang="pl-PL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4506"/>
            <a:ext cx="5471135" cy="6247314"/>
          </a:xfrm>
        </p:spPr>
        <p:txBody>
          <a:bodyPr>
            <a:noAutofit/>
          </a:bodyPr>
          <a:lstStyle/>
          <a:p>
            <a:r>
              <a:rPr lang="en-US" sz="2800" dirty="0" smtClean="0"/>
              <a:t>Geography has no comprehensive theory of migration, but a 19th century essay of 11 migration “laws” written by E.G. </a:t>
            </a:r>
            <a:r>
              <a:rPr lang="en-US" sz="2800" dirty="0" err="1" smtClean="0"/>
              <a:t>Ravenstein</a:t>
            </a:r>
            <a:r>
              <a:rPr lang="en-US" sz="2800" dirty="0" smtClean="0"/>
              <a:t> is the basis for contemporary migration studies.</a:t>
            </a:r>
          </a:p>
          <a:p>
            <a:r>
              <a:rPr lang="en-US" sz="2800" dirty="0" err="1" smtClean="0"/>
              <a:t>Ravenstein’s</a:t>
            </a:r>
            <a:r>
              <a:rPr lang="en-US" sz="2800" dirty="0" smtClean="0"/>
              <a:t> “laws” can be organized into three groups:</a:t>
            </a:r>
          </a:p>
          <a:p>
            <a:pPr lvl="1"/>
            <a:r>
              <a:rPr lang="en-US" sz="2800" dirty="0" smtClean="0"/>
              <a:t>Reasons</a:t>
            </a:r>
          </a:p>
          <a:p>
            <a:pPr lvl="1"/>
            <a:r>
              <a:rPr lang="en-US" sz="2800" dirty="0" smtClean="0"/>
              <a:t>Distance</a:t>
            </a:r>
          </a:p>
          <a:p>
            <a:pPr lvl="1"/>
            <a:r>
              <a:rPr lang="en-US" sz="2800" dirty="0" smtClean="0"/>
              <a:t>Migrant Characteristics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8854" y="928242"/>
            <a:ext cx="2779794" cy="449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9144000" cy="58945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Connections to Demographic Transition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7030"/>
            <a:ext cx="9144000" cy="6160970"/>
          </a:xfrm>
        </p:spPr>
        <p:txBody>
          <a:bodyPr/>
          <a:lstStyle/>
          <a:p>
            <a:r>
              <a:rPr lang="en-US" sz="2800" dirty="0" smtClean="0"/>
              <a:t>Geographer Wilber </a:t>
            </a:r>
            <a:r>
              <a:rPr lang="en-US" sz="2800" dirty="0" err="1" smtClean="0"/>
              <a:t>Zelinsky</a:t>
            </a:r>
            <a:r>
              <a:rPr lang="en-US" sz="2800" dirty="0" smtClean="0"/>
              <a:t> has identified a migration transition with changes in society similar to those in demographic transition.</a:t>
            </a:r>
          </a:p>
          <a:p>
            <a:pPr lvl="1"/>
            <a:r>
              <a:rPr lang="en-US" sz="3200" dirty="0" smtClean="0"/>
              <a:t>Stage 1 – unlikely to migrate permanently.  Might have a high daily or seasonal mobility in search of food.</a:t>
            </a:r>
          </a:p>
          <a:p>
            <a:pPr lvl="1"/>
            <a:r>
              <a:rPr lang="en-US" sz="3200" dirty="0" smtClean="0"/>
              <a:t>Stage 2 -  have many emigrants</a:t>
            </a:r>
          </a:p>
          <a:p>
            <a:pPr lvl="1"/>
            <a:r>
              <a:rPr lang="en-US" sz="3200" dirty="0" smtClean="0"/>
              <a:t>Stage 3 and 4 – receive many immigrants in search of economic opportunities. </a:t>
            </a:r>
          </a:p>
          <a:p>
            <a:r>
              <a:rPr lang="en-US" sz="2800" dirty="0" smtClean="0"/>
              <a:t>Internal migration within countries in stage 3-4 is intraregional, from cities to surrounding suburbs.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Migration can be affected by a number of issues.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Legal Status- Do you receive a visa and what type is it?  (Student. Tourist, Work)?</a:t>
            </a:r>
          </a:p>
          <a:p>
            <a:r>
              <a:rPr lang="en-US" dirty="0" smtClean="0"/>
              <a:t>Economic Issues – Recessions lessen migration.</a:t>
            </a:r>
          </a:p>
          <a:p>
            <a:r>
              <a:rPr lang="en-US" dirty="0" smtClean="0"/>
              <a:t>Power Relationships – Some areas prefer migrant laborers of one ethic/racial type over another.</a:t>
            </a:r>
          </a:p>
          <a:p>
            <a:r>
              <a:rPr lang="en-US" dirty="0" smtClean="0"/>
              <a:t>Armed Conflict/Civil War</a:t>
            </a:r>
          </a:p>
          <a:p>
            <a:r>
              <a:rPr lang="en-US" dirty="0" smtClean="0"/>
              <a:t>Environmental Conditions</a:t>
            </a:r>
          </a:p>
          <a:p>
            <a:r>
              <a:rPr lang="en-US" dirty="0" smtClean="0"/>
              <a:t>Culture and Traditions – British Partition of India and ensuing migration.</a:t>
            </a:r>
          </a:p>
          <a:p>
            <a:r>
              <a:rPr lang="en-US" dirty="0" smtClean="0"/>
              <a:t>Technological Advances – kinship links and chain migration.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62200" y="1041928"/>
            <a:ext cx="6477000" cy="2181536"/>
          </a:xfrm>
        </p:spPr>
        <p:txBody>
          <a:bodyPr/>
          <a:lstStyle/>
          <a:p>
            <a:r>
              <a:rPr lang="en-US" dirty="0" smtClean="0"/>
              <a:t>AIM: Where do People Migrate?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1500C.E.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long distance migrants were pursuing spices, fame or exploration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7506"/>
            <a:ext cx="4518214" cy="2843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464" y="3668645"/>
            <a:ext cx="4366536" cy="209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1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migration flows since 1500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1260" b="112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02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Europeans pushed global migration from the 1500s until the early 1900s.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Before 1830 – 2.75 million Europeans left to settle overseas</a:t>
            </a:r>
          </a:p>
          <a:p>
            <a:r>
              <a:rPr lang="en-US" dirty="0" smtClean="0"/>
              <a:t>Between 1835-1935, 75 million departed for colonies in Africa and Asia and economic opportunity in the Americas.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Slave Trade and Indentured Servitude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accounted for the other major migration flow pre 1830, but it was driven by Europeans.</a:t>
            </a:r>
          </a:p>
          <a:p>
            <a:r>
              <a:rPr lang="en-US" dirty="0" smtClean="0"/>
              <a:t>Until 1830, it was Africans Slaves to the Americas and Middle East.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6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did the British send South Asians as indentured servants?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13514" y="1600199"/>
            <a:ext cx="4052534" cy="47679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British also shipped 10s of thousands of South Asians to colonies in East and South Africa in the late 19</a:t>
            </a:r>
            <a:r>
              <a:rPr lang="en-US" baseline="30000" dirty="0"/>
              <a:t>th</a:t>
            </a:r>
            <a:r>
              <a:rPr lang="en-US" dirty="0"/>
              <a:t> and early 20</a:t>
            </a:r>
            <a:r>
              <a:rPr lang="en-US" baseline="30000" dirty="0"/>
              <a:t>th</a:t>
            </a:r>
            <a:r>
              <a:rPr lang="en-US" dirty="0"/>
              <a:t> centuries.</a:t>
            </a:r>
          </a:p>
          <a:p>
            <a:r>
              <a:rPr lang="en-US" dirty="0"/>
              <a:t>South Asians were also brought to the Malay Peninsula, and Trinidad &amp; Tobago as well as Guyana.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Asians continued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Gandhi in South Africa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Freddie Mercury in Zanzibar</a:t>
            </a:r>
            <a:endParaRPr lang="en-US" dirty="0"/>
          </a:p>
        </p:txBody>
      </p:sp>
      <p:pic>
        <p:nvPicPr>
          <p:cNvPr id="1026" name="Picture 2" descr="http://media.npr.org/assets/img/2014/04/15/ap02010105626_custom-c1b9f338a73da3978bb7edac728010c4a36c1965-s300-c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04" y="2606675"/>
            <a:ext cx="28575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jpeg;base64,/9j/4AAQSkZJRgABAQAAAQABAAD/2wCEAAkGBxMTEhUUExQWFhQXGB4YGBgYGBoaHBoaGxwYHBgeGBoYHiggGBslGxsXITEhJSorLi4uGR8zODMsNygtLisBCgoKDg0OFBAQFCwcHBwsLCwsLCwsLCwsLCwsLCwsLCwsLCwsLCwsLCwsLCwsNzcsLCw3NywsLDcsLCwsNzc3N//AABEIASgAqgMBIgACEQEDEQH/xAAcAAACAgMBAQAAAAAAAAAAAAAEBQMGAQIHAAj/xABAEAABAgQEAwUGBQMDBAIDAAABAhEAAyExBBJBUQVhcSKBkaHwBhMyscHRByNCUuEUYvFykqIzgrLCFdJTY5P/xAAYAQADAQEAAAAAAAAAAAAAAAAAAQIDBP/EACERAQEBAQACAgIDAQAAAAAAAAABEQIhMRJBA2ETIlEy/9oADAMBAAIRAxEAPwBkrASiMyZhToSoBqMa2rWFnEOHpSgZVSy/wrSqij+oVN2akLJ2KnLlhKlAMDmQAA7W60FvCN5+Flykp/NKgoE5Mo7KgQFJBJDK3BvlF44Ha1nTSGQttddnAcpcWTS94c+xuHVNWEkkISrMABTOUgEqUAwYJSybl9LwRgOEomSAnMVrdS0ulQCKBkrP6QBcDUQy4Xicn5MlpSUEv2cwUr9RzKDl6draCFaYq9nkhYmzppLFwPhFiKuXN/5gY4iRJBTLTlSKUuWYXJc06wLxjiahRc5BP7UgDXmX8IreN4nmqlRSOtT6rDtn0UlH4zGqW7C7kmha/Wn2gfCIGVRUB2jnL6OOyLWygeEAyMQpRylbhVFAftuvX9oVGuIxhzO9K06v03iV4df/ACmgbbdgLC3KBuJT8kkk1Wv8sVsC+an+lx3wmTiOY7yD/wCx3iDieNKwkBVtf4fkIYCiaXb15mDZMsnp66woMwpv9Wr3xOjEm4po9C8AWTh4ShQcb1BqKXfcQVP40qbJVKUEhJKS9HckF3elfKK7gMR205iWcOXaj1rBSkDOUBQUEmhFiDW28ATrloQUsoKVlOZgWSSdCR+zXnGmGUFOk0f4eunzjMjBqqSOzUknXSlKxCsgKpemrWaFQYYHHGVmQbKoQRY1Y+ZjfDTsq3Ny4Ol6QISFKC9yPkOsMsahKpKFJYqSMpa9ND5Mdn2gCf8AqWBDmuzWBU2sDlySotcnzPLlA8pbh79/hrzjMyZTWo+/LnABsmdVqijHoe/lBH9YU02pY6Qt95c6v9FQR79e48f5hko/EFEZVOrbXnqflEEoKU6y97kOCdX56w8UtBEorIDhCVBbpAzPVJIYpYC5DGNxIShKzKmApAL5SlSdH3rS9bwGacF4hOmyp01YQt1BOUoAClADMVBLZmSUjviGfxuebIADAAIJADBiwJNwWOlBAPDcEAG0tmYgEkA0L9sCzwr4+tEpREucFMbBTtQWaGQ3EYkm6coHn5RpiMQBR3LkCxHo/eK0rF5tzb1qYb4Ph6FgVOckAOWDAVFq1IrSCwzfBLIStTaBA7y6jQ2AHnGmejlXn9AaXjXGYhMtCUH/AFFv7rf8Ak98L5qwaiu1emxicBkjFBmsDz6XgPE4l1qY0HZYPYUe+7xjDzQL2ue0dLwlw+LU6ibmpqbkv66xUgNZtq8tL+niNCenhv3RAFmgLktar6NRomkYhqFJ50/iDANwb5kgbj58++LDhpaQoTp5NXCE/vYEOprJp3tCjgxlKX21iWgEZio5XH7RzO+gflFh4vgEOZiVkLAYIuG5O7ADQQgH4hiVzBmYBJoAG5tpCjFzQVJQC+ZTUOn3Z49icUpIOYvSgZq1agGkDcLmDOVEhwCQDqTTfQQgMnT6lOgbT1tG0snMEigLWJ+UA4s/mFnYpfyV9RE2FmZVZi9ttw20APcHi5Zl5VMFu2Zri708PCIyUsO0NB/4wnQsN8TNoH+8SoWltdNuUAO8Fhs9vr5jvhmOFD/8vl/MIuGYvIQczku48NYdjiJ2T4n7Q4VckK1TGzLfKlgVPZrDptyhpwaZMSk0zINWdIINWIBdwPC20KsMGSFXa/MHodD8xE6VBg/a5AtXShuL0vFUDsUonDukKsM5UWTVTOkCiq3tCGapzQZaVAPPR7aU5QzXNSZYFjqzvQX28NoWzUAGheK5KpMCA7l6M1Pn5Q2kzyVIFXSLvuKabNCgqoOyBzrXrWDUMl1PUJ5dB5wqZ8iT791IIP6UhVlNRgWuwFC0V/iMlctZDFNbV0iJGIKA6TQ7D+GNuojeZjlLSAoksKE301aFINRpxajQqLGh/ikTFMpKaMpWxeh508oHSrcORqNfLpAZWYrC0SpTm8ZRML9mnlA4B9f4jL6fT+IMGi5a/FwGvtDiRxlXuglRJysBpSjV2A+UIJaxBAXT1yfzhWGYz5pKnVVXy125xoMUr14b84FlAk1p3dImSptO8/5iTHS55Irz+vL08ESAp7Bvt4QGFm1e7/ESl2frp1hAfOQG7IL6uflWIgujNGMJIOYhRuDuN6xLiMKpJcVS5qO+/hABXDJIVSzB3HVPLaHiUJYdnzMIuHTMqmU4qA5Da9OUXYcMOiUkaUgKuP4edLShAWKl6jTrqdYKUlwn3bO2Zwzs4u1X+0KZUnPYkkJqGNhq400jInmUpgoPr1/h/ONMGmSMEpaDMDFGcBSswDEMqzuxfZr7Rqj2dnLSVyk5wFhFHclTlLUY+MLPeEpJC0pAU+Qk1J/UAKEad8TcO4vOlnMhaxupJqLtemppa8PC1kYoAkKQ4ZkgUINLlqiJscpWQA3UXbZIsDW9nhbiBc5nJ1ZiXd+n8wfxLtFIsQkanX+Ggwi9Czp6b7CJQg68tb7ROrCpCUlCwVM60swTWgcm5vGJRo5y13bvq9G+sFNuiWWBpV8oetO704gNUog97d/h6aNps1zysBy+8dJ/DH2K/qgZ2ISDIfKARWYxY9r9juNzyghW5HPsNw+bM/6cqYv/AEIUrxyiNcRg1oIExKkHZSSD5tH1ngsKiWgIlpShADBKQAB0aMY3Aypycs2WiYnZaQoeYjT+Osv5f0+SVitbaeUF4eU+QBIKlM1PDxjof4oewqMLln4ZB9yVELS5IlEsQQSXCVFw2hI0tVeF4dKlAhw/w8gGtTYRl149tebKjk8MIbMU3+EEvodRBknCoCXo7d5s9z3Q1XhEqZTkGz0YBjs2pMLZkkihVYtctpztGawOLYZSGD/x94JwMp0oNDWr8u6IOKzsykgfpB+EiooPFhBPCllKaVYhNR+5n02gA2USuaok2SBfrQQdIYAgtVJcb33+UL8PhzMnsklIYFTbctnoIsOJwITZyG0J6b3aEEXuy4boObZmFukRLSUkjshizOaN3Qfh09gkhw7WoB2msI9MAc/l6wytclwywJZKeypINQ7kFqUt0NCI1waAoMtsqbHXo71FY9gWo+9xtsU7EwQjDqBdJGR6A7VqRfeNqQMKHvGNnajWFmhthl/lKRmyl7EVIrUDq/lCMrUklaaOeXP/ABE2HddTclIL6uQA8FhRAtJJe9YJWcxUp6nS/Ri2gaJQO2gmlR4E0+VoZYuZKSZi2BRQDKQkgkKBAZ6iltLwfoE+JlKFVBjuaOGgYzSad/rz8YxOxK1BiSzuw3tEQeKkK1Pm6x3fh3tPKwODlhaqJlgJSP1Kaw56kxwbKb19d8NsXiV4mYhIOZKEhIuzUzltHIPgImiTXXOG+1+Oxv8A01pw6DUMAot/qU7/AO0Q0wU7iiS4nJWHbtsx528qRzfg/ERKZImJHIEeUWbhvtFmSQteRj2SSA45xHyp3mf4vCOOIxEubhsXLCVlJStIqlaSGKkPs7/WOIT+IS5cwSwkqArmDpLN2SB8+sWj2rnTpc6RikqEyWQpBUkul1JKSlTWcE13imYicVoPZZYAq1TUAigo/wBILd9jnnPTKPaOcKApYWTRtT3xOOOkpKSGJodRTqaGghThJTk0cgNUMAdz42+0eloKXFX69ecGRQuXL7KS1wS+7FtqWMPcJJShCFKokqTu9jy0YwslpzSksKoJBposukmmhSrxENJ6z7pCBYlazTRIAGmhCvGJpwdwNBUJigW1LliAG1B5w5w2KWp03TlABN/003hBwidUpKqEdN/B4e4SaEMw7IPfSlfCEGuHzBRDsXtXl9zGgmHY/wC7+InEomeVWSA/fQ08HjCylzUf/wAv4gJyOXiWlgM6nu+m1KxIrEEAEvlLnoSwVpr2ac4WySSGtWG2BBYqWczgAHOTq2U7d4brHReUaEnT05AnZqjWpJ+ca4Ut2hoR9IJk4MKyqSxSpeUpLAA/pCms41FKtGudwcgykjtA0DitOf1g8BmdOBY27Tnex+0CYidnJNh6840mKLkNr940Wkt9ochWvGNx69NEaY3zVhkmMwkM9NtqfOLjwqUFzFslKCUhBypCRTUJFLXa5itcLwaFllZmoSWYAa1NxDjAcWIWgZW0SSXVl0zUuSIy78r5FTvZeeFuVJCdH1fpcxc+KewE1eFlKkTEmbdQNHfQE6jbWKnxHjpoVKUALM7vp0gjhPHcsqYkzZ4WWVL7RUnMkg9piQ5s/nGe/wCqur9gfZ1MjApTigFFUyWSkimYLaWFZbpKil+UcrnIXnmA9lIzfCzJAOg8nMdE4n7ZTBgEqp71ZygnRmdQG4cNzrHPv6t0TCvtJIANnLqRe3PrFUudYw6FKKUoBqGsKmvwj/SPi3gKekuly4LOaVH+BFt4LxWUFyyUKWaqzFVwxpU0YgCFuN4bKOYy15mWrKAzAFCykH9ygrL4HrEyqKuGqZ9jQtTZvAxZsLhi6FUy+5WkVT+5i+xeZrFWwFaF2qfIt3Whzh05AUhgSljo9QoC1wUphUGc3BGWewCXIZzYav1e8GT1qSg0tQtoTrzEQYUqbcCprte5rZu6DJq75gXYP3Na92aANcDiZhScpdKjVy/R6c/KIJiqntG+4j2AmhL3CSQzgVNKO0HLQlzQX/b/ADCDiiUkCNgbcolkpchIqbio2rfk8YYKU9gau1BR7daR1sYLk8RYHMhJBor+6oV2t+XOCOJYhJSFJSQF9oKeuZ2Wlel3NN084XBYLgjKFfPQue/xMFy5JKFSSXI/NQBuEnOnZ8o8UhoWHoKUh7lusaKSR0NRzHLlGxAGUnWvm0bYmY+WrskBtqmAICYNwuHqnODlNdiWG5gVKXh1wEKWfcjtZ/hT2ic/6MjVBc10Id4KI2PET7lMuyU7XOgA60ccotP4c+xiMbKn4lYWpUtWWXLCghK1BOYuWehIDOOcG432JTgcIrEY4JmTSGlyQVZEqIb8wg9o8h2XSLvFo9g/b2QtpSxLkBMs5h2UIBSRYDRjTU12rB39OWzZmVRRMBSpJykKDMRd9jDTgKJUxaZKWCpigkEc9TyFS/KLf7Z8Nw+OmGdJyy1Cipi1hKZg3INQQLHUQi4NgjhF+9lHDTpqgQhXvCUS0gOtSmAc2DdN4z8arbYe/iB7OjCYSUozHAnpQMqQCEqSrPU3PZe+8c+kKQrMgE0mVdrgiw2Z4vvG/aQcQweQTHMmYj3wyBImJUGExDuUgKejuzmsP/Z3g+E4phQVy1ImyfyPepUylZUp7RbsqJv2gbxWbciflZNrmwnJSClKgUsxHzF2/SO6BMbie3LWMoTLUmYQDchQB0605xbfa32JVghmSc8pRYrCS4VU9oOWte0Uri6R7sXKsxDsGapqRewPfE5lXOpfTfBSkhZDUGYaWDvpyh3Iw7NsQLbmEeHllKUkCsxDu+iioX6gxY8VPyEZfhc5unZD30MKmJ0vodvvziQqUoBLErUlwwd3dusBy52YAir1dxuftG8zGrlgJQVdogBlBwAe0Bu4DeMSE+H4ZlU61JAQapF6VrG6+J1LIJD0t9oiwxzOhSR8CgksxLkMTSoZ/GN0cFoOm4+0MOSYPE5C4HaBcHuIYjURG9jEaDePPHY55UsxZUSSXeD5M1YCZj/CQWrcGiho9nhWDDPhE7IXUCpJdhRszXINP8wqcZ4rLAKcoZKnWjbKrKQB0VmT3QCiphsiUqaFS0tT82V0JZSUvyOZiaFCoGxPDZiCTkXloXylg9nIoDpeEpEEW1/mO4fg17LiTJ/rJg/MnD8pwOzLu42K6HoE845X7IcEVi8VJlAdlReZylpYzD/tp1UI+kswDAUSkMBsAGaJiaE9o56AE55YmggsjKlWZikkZVUJY+Ucv9reBYf+pfCy8vvJaFrQAGRmUtNEh2JKfhFHEWv8QpyjIlLQaomhJqzuzgnYsB3wrnJkSsRiJktWVJCCZazlmBZGaiTpegsXoxjPqq58COD+yQ94lC5ZMtUsLJzMApgGPaBrTsj9xivcS9np2FxU0AApSc0t2IIUA9Ds7Mdo6giXnw6CEhYUApiaZTUO1SQ782hB7bcWRIUn3zAqQChSapN3DO4IpBef6nOrrmvFytKUlCPdgzM8wgMFEUGVjYDNTcx0r8HyvJPU35KlDKWbtAMQl7jK1e7eKcn2oTOk/wBNMlOy+yXDAC2XXMQS5PKOveyUtP8ASScoYZXA7zfnD/HPJfkvgx4jgUTpapUxIUhYYj7bHnHzj7fcMOHnmQQRkDvooH4VDqB3FxpH0uIoX4teyn9Vh/fSw86SCWF1oupIGqqOO8axr3zsZcdZXFsFNCjLKqJzhJbRKcoYPoxUW/uMS8YxaiWLgJJDbEODre8Q8NlOlKb9ok8gwqR3tGMck1UtWZZckvuSTrzeOe+3UN4PxModw6bse9yC94s8vKoBQYpLqDj/AFebxSgtkAacjz6xYMHLWmQitMrvWhVVutYmgwx+NUFZQAlJOalr6BqGg76xGriiH+L/AIqPm1YGx8/3kkG5zsaa5VO1LEMYXPy/4n/6wBz1GsbiI0axs8dtc09GfDQlBzqZRyKZLPcMD5k90BTVBRfU3ffVu+IVzDvGZZhYem3C8OpasiZjK/TVq6tuGuPnaCFLmIUFoWQ5d0rBAWGzB3Iv2g+ihCWWttYacF4h7pfaqhQZQ3/aac/KIq5XXfwV4KUS5uJmJIKz7uW4/SmqyN3Uw/7IvuNWQ/SKn7Fe2uFnSkSgEyTLZCUv2VXbJQMTcgtU6xZOIYmWUE5spiNTnkl4xNAkyysApCitaSAQpIzBlPoQbiDeI4NM1EwpTJQmYk55ySgs47K0lvisKsG6QZKwiDLQVsxlgVP7hXpcxwrBYzEYNaxKmEAnKsB2UEnbWIXJrsvsdPQZSsxYAJWkEsQO0TrR2sIpn4x4tE2bISnKUBFJgWCHUS6QkXYBB74m/rjMSSJctKkMZYzMyiAoFJamigO6KnxMTppJmfmLl9kpJS7EkgIYNqRZ6mF8vo/j50rTjMQVoClKIkhkBgABp1JDXrH0n7JoKcJISojP7tOZrOzqbk7xw7gfBgtUtawKq7UtNWYgEqGvfHauHoye7cmqQQe60afjvlP5J4OivtNyjYqpFcxXFUoUtcxTByBrY0CQKk003ijfilx3Fe4l5HlSJpKFAHtEsSAsg0SQFFhteLvcZTi0k9qsNg049UzDLSqVmBWhJoV5vzUyyNKhRZgC4B0ir4oOgGgcipdmrzhfKnZWXR3Lf9rk68xB3EARLyu7ZdWoxbXaMa6J4mIBLSVhObMjQszijk1pDxGIIUwZQPZYu2m+28KuFyqZvmagQwa/f9eUTVDJAll0lIZ3uQ1htzN4K/opB/QrxP2hehT6eXzpBXuz6b7RIcqREmWlxEIvGwjucsbZBvG5CefUaxC8b90I4lCE8/KJsOlL1zdIgDbRLKBBFImrhlmzqZy55JAo1wBWLXL49MkywlavepFAFO4/0q25F4QYaT+blowc0r0r3xHxxbUf1SML5rX6dF4T7VSZ0kCaZ0sgBJOVRQoBgKh20ECzvZ8TzNxSQtOHKjkoHcNmYa9rP4RzrgpKpiUh7+X0jp/szx2RJlzZM9/clyFA2ei7mmhpq8FmXCb4Dg+HWEj3pK1oBQFukKADIU4oXDWsxcbJOJcK/PAICFJuxIIY7n5wmlcQSFkS1NlmqXKdWuYqdjQEhrRJi+Jla5nvEkTVgKS7AZjpaxuw3icNd/Yb3YmTUZAFBytTiySA/TU12Ii9zMbRIP6D5fD4O0cv9lsJLSErzp95PUqUqWFZinMlbBVLFQBSQ92i08MxqpkklIHvZd06KDALTajivUQ5cT1NVTG8SmIxs5M1QWpKzZ8oCjmASD8N37xFi9qEDE8MngVUhBmp6y3Uf+OYRTPb2YBjJc5LZZ0lJo9SCtJf+4MkHpFw9g5gmoUlVQQ3cQQfImD7NyWUAoS0k2zk2o9tb0tB2LX+Uil79U50vfZIPfEMzCe6mFCh/wBNZQbmxmD6CMYmcFBI8fO1fTRVBhgl9gevrBCDWrcvXjAMucEgDm7k+Dh6UF+cFImj0eR5xChSBrT0YLE5X7R/tH2haiYX/iCve/3Dy+0SHM03MSpEay0kqAAcmwEXfgXB5GUCcEktcVZ75m2rHZ11I5+OdUr5xI52h1xnhAExRw7FOiLq0+EN2g5cNvC2dhpiC0xJQdlAjwhfKVWYjQk3p6/xE5WQQ7EA7RgSVDKHiSbIUKEmtYm04sPBpBzqKjZP2hVx4FSlEWSQD1Ln/wBYs3s/wzPmUtSsp7Ka0dqwj9p8GmW6UlyJhfm4p4VjLn/pd9IPZdP5iiLsw5PfyENOMys7IHrzhf7KKLrpShqOv3h6hDkqNr6j6wd3+w59FOA9hsbPR7yXKCkvR1JBULOHNhR3Igbi3AcXhWXiJK5blkqIBBOjKSSCaHWLnhuO4n3aClbICWABTUihzO9Ka8oLx3EFcQknDhBmCWoFS0JLJIzZSBrcB3b4ofyGA/w/le9kzMzZ0zJc1OjZDp3E+POLJwab7vFLS7OtY/5FvKKX7KrXImgKBQr4VJIINRs1jFm4sCMSojUhQpuAYi+zJvxT4YZM2SvKTKVnZiBlUogkBrCmavOJvw64iAvLmowFt2jX8QsYZuFkuxImMf8AaWp3wd+F0iQmSZq2zFZFTYWo/N4ovUV32rwQONxRSsJSFpWaOe2lFABrmKuULUcOWtYyhShYFmrXUkBqxZfxLwHu8ZnHwTkJLgm6WSRe1EeMJMFilIBYkjQE6ks7k9IVpwSjgy05iofC6TTZ2IrWr15QTJ4YFJuAeQJ1PhA0rHrKyQ+YXryFf7ocScYskkrSQQGCTlL8w96kd0SaKXwMEkFTW0d7+GkeXwNDntevCGUucVXUoF/0m7NqDEgw3/7Jnj/EAcQkzSlTpJB3EGS+Lz0/DMV/nrC/WNmjtslcstNcHxuchQVmzWBBswDC1QW1ENuK+0fv5aZYlpYiuapSt6KlqBDBmuN4rPujld+56+G0eRzrE3me1zqjZaDQPBSJILBT6Ufrar7RBIkJJuB9NollJSk5nFC9+dK+EZ1ciwjGKle6kPlSgnNza/zgXi8xK0ZnNZjlWhFb7hhC4l5hIUQpKswpm1JD93jDDiJKpKuybBT0a4dg9B2ojMsq2/ASkIUp/wBTNqwAv4w4nTE5HzCthFc4aWBS4LUoX3fu6UaGKV0O3y8onr2J6LJ+JCc3ZDm1y73cPu3hFh4N7b/065C5QLple7mpIZK2yszGho77nrFexEgqLl4VJFYuSWFbXRuIe0kjFKlqRLMqal3q6WdwAbsDyo5hpxhf50k50pCpaWdL1Dg1fpFA4fRQ9bfWLf7SOcPhpgemZB8iPMGM6cKvaOaEqyzVJUm4CNadQQbRLw7GIMn3aRkSooLs4DEFYLd4eFvEiFsVDQC/VjfrEMpDOmg6K07j6aAz32j4h70ykheYSwQC2ispPdSFclA15fTnEmFW6TzZzXd3u8Ee6TYGr7tuCO5hCCJyDRTUYNdvGCJU+24ADihoBW94yiTTUUNKaPcv0iSThw7ku3jR/N2hBNhgCXQplbkkU1Z9Yay5SmH5iLbH7QGEChc+PW+1ojVl5+P8wByNV42aMv4xkR3uSPC3fGyEPGxSGuND8/XfG+HRsSDpE2qkGYEFwACSeV7mDU4Zb/CPEfT1SIJKM36m3cwfKkqGXWrlg8YdVtG3DpBAL5QHanWC8YE+7UntkhBsA3IENrTWNcFh1EkZC70Bpfq3jG2I4jKACAoFRcHLViXDk2BD6RHnVF/D0EIJNiaG9vqHqINlVEaLxAUlwAGawap1vqANdI9K+EfeC+ziREuh9bRW1/EaaxaUJ7BPr5RV5xZT7v8AMxXCejvAKoPXOLliU5uHn+xSVa6nKf8AyijYBRuDT1yjoPsyr3mHmS9Skt1Zx8hEdeziqTk0Sw0LuDWvWkRANSm23rpvDjFYdZACnzB7jozEaH6RAcOx1Pdyp02hGHw4qPBtO7lBQQGNCLOyjVh6pzjwlkNo27ViYyyO1lo/7aa8+XlCAdKSBVj1O3W9IMkzkZmDVZ6mh17oik4cKoyibatrByZABoDqzDr9oYTycOFFk2rd+WsEDhqv7Y2w0kAsXHMgU8e+D2H7h67oQrhMqQDcsPGDZfCswcKp0rvAKcKtidBWHPDc+QhQUBobU1cm2kdfVxhzN+i0ygAQDXV20bbqfCIsUgyyGU7h3ENZPCVKJII9bHwiXD8LCar7QsAQ/T/TrWFO4q80nlY2YzZlQSDiCweZ2mYBw+ZgLXcwccBL5prejAv4gVAc84J90bSyFpo+Usk2owZjrQ6Qr1BOW8+ZiJeRiVMCQSAFAFgyiNQe9xGsxaVhxJCJhIIIbqXGulWeN8Pg5wmGZqzdo5g2l3JaneIYYHDEKHaUCkBTuNDUAsCS2kZ3ppIXDAKCaKBCjYXpqWFq0gmwbaJpqwjtBDBTgkt3MK8r1rEaiGpEW6bZA7BrCLF4MiTKmaFSk+JLfJUWGR8JEQyJBmYBQeiCo13Cgre7GK5uFSbh6vnF99iZzLbeOf4MVb+Yt/szMyzAYXfsQzx6O2t37KiDRy3W4FXEay8KCkBmqHOvOlHLavtFh4lLSpdQKoBtrUG3dHvdIoAHp0+l4gar65IBIAJAa4r3wTIwJNu8N8odpkpBOUAjpV7bRn3OrVelPK0GDS6Tw+trip3sz95jMzh5LAUHU3N7X/mGSwCaOOoZ/DpEmRvnQOGblaHg0qnYJSDVjzHrnBCJK2FPL+IZBIsxt4+XKDAU7Q5C1wTAy2IBF/KhqWtXlDVKEgsoF9CEk+Yv0gXATAQ47+m/KHeGSFJGYuHo7EXfwiuqcQmUlIfO9PhSQT0yiuh8I0kS5SyAoqTcuuXMG50Sa1MNJWETbs1NSwDkd9K7QQqUN+lg38vtEaZTJwCHIXMJSTcIUrl+oDSt4gmJkoQTJSta81QApBGUBicwLpIe1YeBAcvRm20rzFhGuKQTlYE7mne4Jv8AxB8gTScepgFSV5qfCQafcbeMM5CPeCiFJb9zAvrQPEmHwtKpyqJ/c4y9wd7QQCAKdotS/oaQWgv41hgmWkmgJLX2oz9ITIksHh9xv8xCW3JL/IPq7wkSLwQCJJGU9I9wFY/pcSk1bMRUfqTs7/piOWTlV0Prxhdw+eEmaCWzSyP+6hHTWKhULLSxEWPgq2UCxv60hClNX9eqQ74eplCDoR0FaCoIUFNRtLO/XXyiSXJZNW6t9YHkK/LQdvsPKNxNJt0YijeniQNoKkh3/wAB42mLHR3q/wB4FSBlIJvvuG5bRNLw7i/dy5wyZSvk/MeIpGUr2BiMYcAUNa1bp6eNpMtdaN3+r3gAlJbQ9X6/ePEf2+vCI0nKhSlBmd6PZrsHiVIJAIQSDUEFLd0OE4xw4AWAB8fX+YsGGUgsMr09Gv0hFw8NV7+vvDvDMAAKt99/WsT0sbLSgh9R3m3mawXhcqS7ZmNjQcqgjaIZC2NCK1A6cxcPGZyglQTYs2/aFR5EWiQkxKApRJAGYuwHZ0oL0GUR5CRXMBdtq0b6CIVLKXDvXZmo3dWsbMt27NRS1DodyWgDKJLBqs7i1Ry3jeZJsLsdtu6unhE2HygAE7D5fWCDkUCAQ+3T+LQBXOMyz2QCbd1eV4AnJYVvB/GiTMS92H1hbPmaGKgapqkwomSxmHrQ84cyiAnnEeB4Sqb2gWDGp7rNDlBes6UhlgzQRpjeGrlh1Mzs4Iv89DGMGpj0h0l74PMMySQatUeNR4QSiSe8+tthAPszi2QoNQH5s8NgMwqWYj4thEhqjD0F/Xdr9InlAtuLD+aREJZLg+QOnoRNKdheAhOHSMouTbTlvE6S4oBt65wIkkFz3ct3+0GIbziibM9RfbvF2vE6UIa3y+0RS+fhEpRzHiIZODycSHy66sH+UWCRJWlOYypgTzTTvc/SK/gkpSxAIVzLV0ZVxDjCKJegJJ1BLdC8LrGkTK4kMhYly4AyEUOtuh5xFj+MjMgmSUkdoLzqvRixTUUs+piabJ7LGj3V61eIJfD0r+JJLUHraJ8Bk+0IylX63Dg0BpUhtNe+IsTxkKBKElwKjQncE1Sb2pXlEg4ajNmJJ2oW6VpBQwcsULlrbb/eDwA/BuMrXmBG3d47v5CGaZ71eu4+0L5suWkHKkJ6CIVTiz2HnrABntBxBKZRAHaV2U0sdSOgirHiSv1Mo+ES49api8qQSU2ABNTeg7vCF8+XWxDXBcfPeNOZE2rDgSDLCi7KcgbMdTDGRxMAM7NYC3yiqyMcQAnS0ZM96xN5OU749xJC5WV+04IvW4V5QhkYlabH6xvMLxCBFSFVo9neLnMAo0NLCh3tF0w5UaXv/nrrFC4RiJCEgLk+83JWUkdGLRZ/ZzEFctyagkJ1p3Xb6RFUswxGVg1Wr9dIK98PLcdYVS1ZrsQx59KxOiU3d8nOsJI5YBan8c4jAALgcr84k921KctfQglnagp6r3xRMYdemvWJVCvxHwjVDJUHSCeenTuiY49qbf2iGlwfC4fctDnCpAFA3P1rC7BAGsOsLLNGA3rbl33iK1EpkjKxrSnLu8YY8OwYNVK7gO4vAskL26kMenSJpc+ZZIAr4itzvCA2fwVDdmnSF2J4erNQFu9h36mHYKiAMyqCqgWf1yiZeFWQ6VEHa4hlqmTZBBZ7fS/nAk8FL9kd/lFu4jgFEOQx3pesV+bJqAqg3N9OsI1PWVpUWzJq/wDgxIlM2cpIVmIGqtBrpFw/pMrOzM7+Oh1jcyGolIemlRURfzLCBPDEteg9eNo3HDk9/no/SHBSxNKvfzjwQKU18e/nE6ZbK4cl9up9Vgn/AOCSrl65wwlUZx0PfB+CWKtVz0+d4W0Ecr2dQC6iow94dh0oAAtcN6rEkwJGnWPSpyToQBa1PVYAaJKaNTfw0p0j0+WupAoRQnkKsdo0loCht3N84Pkqy0NRprDTTThiAoJQoHcs21K6BxGJssBRD5mLONu6PYbFgAsD4iNVzcxsz6xaGxSgJf8AU7V2DGkQqmIf4fKCJShUFN/VHiUYcbevGAOG4GtGr/jxh3hUKpS96aPpGY9Ee41FliOyovoD9Ra0SyZDEdp/ntcaRmPQgeYQZRUADkYPTUevOPR6KSXT5hUFJIZO73tbveEU+SoqoCwJct8t/wCY9Hok42mSyCyaqs529GNThSwILqPWPR6A2yZYYZnzaj/MaCW52agPOnKPR6AMrkqADNzBDkwRhpSnIUezsA1j9xGY9ARnOQruNXuKfKJ0YZjpHo9FYSZKAC7f4aJ5UumofTSMx6ArRskICbF7cvV4yvL3mPR6Gl4rLtV4y6v7vFUej0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60" y="2606675"/>
            <a:ext cx="2083254" cy="3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1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 Worldwide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597"/>
            <a:ext cx="9144000" cy="467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9144000" cy="434557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Distance Traveled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1540"/>
            <a:ext cx="9144000" cy="5154484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Ravenstein’s</a:t>
            </a:r>
            <a:r>
              <a:rPr lang="en-US" sz="3200" dirty="0" smtClean="0"/>
              <a:t> theories made two main points about the distance that migrants travel to their home:</a:t>
            </a:r>
          </a:p>
          <a:p>
            <a:pPr lvl="1"/>
            <a:r>
              <a:rPr lang="en-US" sz="3000" dirty="0" smtClean="0"/>
              <a:t>Most migrants move a short distance and remain within the same country.</a:t>
            </a:r>
          </a:p>
          <a:p>
            <a:pPr lvl="1"/>
            <a:r>
              <a:rPr lang="en-US" sz="3000" dirty="0" smtClean="0"/>
              <a:t>Long-Distance migrants to other countries often head for major centers of economic activity.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8565" y="4222488"/>
            <a:ext cx="4565983" cy="263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Western European governments call labor migrants guest workers.</a:t>
            </a:r>
          </a:p>
          <a:p>
            <a:r>
              <a:rPr lang="en-US" dirty="0" smtClean="0"/>
              <a:t>Guest workers started arriving in Western Europe after WWII.</a:t>
            </a:r>
          </a:p>
          <a:p>
            <a:r>
              <a:rPr lang="en-US" sz="2800" dirty="0" smtClean="0"/>
              <a:t>Both </a:t>
            </a:r>
            <a:r>
              <a:rPr lang="en-US" sz="2800" dirty="0"/>
              <a:t>guest workers and their host countries regard the arrangement as temporary. </a:t>
            </a:r>
          </a:p>
          <a:p>
            <a:pPr lvl="1"/>
            <a:r>
              <a:rPr lang="en-US" sz="2800" dirty="0"/>
              <a:t>In reality, however, many guest workers remain indefinitely, especially if they are joined by other family members. </a:t>
            </a:r>
          </a:p>
          <a:p>
            <a:endParaRPr lang="en-US" dirty="0"/>
          </a:p>
          <a:p>
            <a:r>
              <a:rPr lang="en-US" dirty="0" smtClean="0"/>
              <a:t>How are guest workers generally treated?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8686800" cy="933823"/>
          </a:xfrm>
        </p:spPr>
        <p:txBody>
          <a:bodyPr/>
          <a:lstStyle/>
          <a:p>
            <a:r>
              <a:rPr lang="en-US" sz="4000" dirty="0" smtClean="0"/>
              <a:t>Attitudes toward Guest Workers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41400"/>
            <a:ext cx="6906822" cy="5816600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In Europe, many guest workers suffer from poor social conditions. </a:t>
            </a:r>
          </a:p>
          <a:p>
            <a:pPr lvl="1"/>
            <a:r>
              <a:rPr lang="en-US" sz="2800" dirty="0" smtClean="0"/>
              <a:t>As a result of lower economic growth rates, Middle Eastern and Western European countries have reduced the number of guest workers in recent years. </a:t>
            </a:r>
          </a:p>
          <a:p>
            <a:pPr lvl="1"/>
            <a:r>
              <a:rPr lang="en-US" sz="2800" dirty="0" smtClean="0"/>
              <a:t>Political parties that support restrictions on immigration have gained support in France, Germany, and other European countries, and attacks by local citizens on immigrants have increased.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6823" y="4374267"/>
            <a:ext cx="2237177" cy="1278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1700" y="864449"/>
            <a:ext cx="18923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9144000" cy="37502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Guest Workers in Europe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05400"/>
            <a:ext cx="9144000" cy="1752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Guest workers emigrate mainly from Eastern Europe and North Africa to work in the wealthier countries of Western Europe.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7254" y="607603"/>
            <a:ext cx="5670874" cy="452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2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Turks in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Were only granted citizenship in 2005 after being in the country for nearly 60 years.  </a:t>
            </a:r>
            <a:endParaRPr lang="en-US" dirty="0"/>
          </a:p>
          <a:p>
            <a:r>
              <a:rPr lang="en-US" dirty="0" smtClean="0"/>
              <a:t>This decision aided in their winning of the World Cup in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416" y="3479800"/>
            <a:ext cx="52705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8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Islands of Development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0" y="2108200"/>
            <a:ext cx="9056914" cy="3987800"/>
          </a:xfrm>
        </p:spPr>
        <p:txBody>
          <a:bodyPr/>
          <a:lstStyle/>
          <a:p>
            <a:r>
              <a:rPr lang="en-US" dirty="0" smtClean="0"/>
              <a:t>Port cities in developing countries that are the  magnets for foreign investment, and providers of jobs.</a:t>
            </a:r>
          </a:p>
          <a:p>
            <a:r>
              <a:rPr lang="en-US" dirty="0" smtClean="0"/>
              <a:t>They are generally in fairly stable countries, and have good infrastructure.</a:t>
            </a:r>
          </a:p>
          <a:p>
            <a:endParaRPr lang="en-US" dirty="0"/>
          </a:p>
          <a:p>
            <a:r>
              <a:rPr lang="en-US" dirty="0" smtClean="0"/>
              <a:t>IE: Bangkok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300" y="0"/>
            <a:ext cx="2044700" cy="2108200"/>
          </a:xfrm>
          <a:prstGeom prst="rect">
            <a:avLst/>
          </a:prstGeom>
        </p:spPr>
      </p:pic>
      <p:pic>
        <p:nvPicPr>
          <p:cNvPr id="2050" name="Picture 2" descr="http://static.asiawebdirect.com/m/bangkok/portals/bangkok-com/homepage/pagePropertiesImage/bangko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63" y="3567417"/>
            <a:ext cx="4897594" cy="326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64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9144000" cy="697880"/>
          </a:xfrm>
        </p:spPr>
        <p:txBody>
          <a:bodyPr/>
          <a:lstStyle/>
          <a:p>
            <a:r>
              <a:rPr lang="en-US" sz="3600" dirty="0" smtClean="0"/>
              <a:t>For Example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699" y="958778"/>
            <a:ext cx="8183715" cy="55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Gravity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Assumes that spatial interaction (such as migration) increases as the size and importance of places becomes greater and decreases as distance between them grows.</a:t>
            </a:r>
          </a:p>
          <a:p>
            <a:endParaRPr lang="en-US" dirty="0"/>
          </a:p>
          <a:p>
            <a:r>
              <a:rPr lang="en-US" dirty="0" smtClean="0"/>
              <a:t>Related Concepts;</a:t>
            </a:r>
          </a:p>
          <a:p>
            <a:r>
              <a:rPr lang="en-US" smtClean="0"/>
              <a:t>Distance Decay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14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55" y="1609437"/>
            <a:ext cx="609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143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apsofworld.com/usa/usa-maps/us-major-cities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3" y="369456"/>
            <a:ext cx="8295507" cy="57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57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90550"/>
            <a:ext cx="70580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6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8361363" cy="713369"/>
          </a:xfrm>
        </p:spPr>
        <p:txBody>
          <a:bodyPr/>
          <a:lstStyle/>
          <a:p>
            <a:r>
              <a:rPr lang="en-US" sz="4000" dirty="0" smtClean="0"/>
              <a:t>Characteristics of Migrants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20946"/>
            <a:ext cx="6660038" cy="6037054"/>
          </a:xfrm>
        </p:spPr>
        <p:txBody>
          <a:bodyPr/>
          <a:lstStyle/>
          <a:p>
            <a:r>
              <a:rPr lang="en-US" sz="2800" dirty="0" err="1" smtClean="0"/>
              <a:t>Ravenstein</a:t>
            </a:r>
            <a:r>
              <a:rPr lang="en-US" sz="2800" dirty="0" smtClean="0"/>
              <a:t> noted distinctive gender and family-status patterns in his migration theories:</a:t>
            </a:r>
          </a:p>
          <a:p>
            <a:pPr lvl="1"/>
            <a:r>
              <a:rPr lang="en-US" sz="2400" dirty="0" smtClean="0"/>
              <a:t>Most long-distance migrants have historically been male.</a:t>
            </a:r>
          </a:p>
          <a:p>
            <a:pPr lvl="1"/>
            <a:r>
              <a:rPr lang="en-US" sz="2400" dirty="0" smtClean="0"/>
              <a:t>Most long-distance migrants have historically been adult individuals rather than families with children.</a:t>
            </a:r>
          </a:p>
          <a:p>
            <a:r>
              <a:rPr lang="en-US" sz="2800" dirty="0" smtClean="0"/>
              <a:t>Changes in Gender of Migrants</a:t>
            </a:r>
          </a:p>
          <a:p>
            <a:pPr lvl="1"/>
            <a:r>
              <a:rPr lang="en-US" sz="2400" dirty="0" smtClean="0"/>
              <a:t>Since the 1990s, the gender pattern has switched.  Women now constitute about 55% of U.S. immigration.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948" y="820946"/>
            <a:ext cx="1981051" cy="2834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4207" y="4641001"/>
            <a:ext cx="19812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292</TotalTime>
  <Words>1057</Words>
  <Application>Microsoft Office PowerPoint</Application>
  <PresentationFormat>On-screen Show (4:3)</PresentationFormat>
  <Paragraphs>118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Median</vt:lpstr>
      <vt:lpstr>AIM: Why do people Migrate?</vt:lpstr>
      <vt:lpstr>Ravenstein’s Laws </vt:lpstr>
      <vt:lpstr>Distance Traveled</vt:lpstr>
      <vt:lpstr>For Example</vt:lpstr>
      <vt:lpstr>The Gravity Model</vt:lpstr>
      <vt:lpstr>Models</vt:lpstr>
      <vt:lpstr>PowerPoint Presentation</vt:lpstr>
      <vt:lpstr>PowerPoint Presentation</vt:lpstr>
      <vt:lpstr>Characteristics of Migrants</vt:lpstr>
      <vt:lpstr>AIM: Where do People Migrate?</vt:lpstr>
      <vt:lpstr>Single or Family</vt:lpstr>
      <vt:lpstr>Global Migration Patterns</vt:lpstr>
      <vt:lpstr>Push-Pull Factors</vt:lpstr>
      <vt:lpstr>The following terms are synonymous with push-pull</vt:lpstr>
      <vt:lpstr>Economic Push and Pull Factors</vt:lpstr>
      <vt:lpstr>Environmental Push-Pull Factors</vt:lpstr>
      <vt:lpstr>Intervening Obstacles</vt:lpstr>
      <vt:lpstr>It really does equal</vt:lpstr>
      <vt:lpstr>Remember Pull Factors are affected by distance decay.</vt:lpstr>
      <vt:lpstr>Connections to Demographic Transition</vt:lpstr>
      <vt:lpstr>Migration can be affected by a number of issues. </vt:lpstr>
      <vt:lpstr>AIM: Where do People Migrate?</vt:lpstr>
      <vt:lpstr>Before 1500C.E.</vt:lpstr>
      <vt:lpstr>Major migration flows since 1500</vt:lpstr>
      <vt:lpstr>Europeans pushed global migration from the 1500s until the early 1900s.</vt:lpstr>
      <vt:lpstr>Slave Trade and Indentured Servitude</vt:lpstr>
      <vt:lpstr>Where did the British send South Asians as indentured servants?</vt:lpstr>
      <vt:lpstr>South Asians continued</vt:lpstr>
      <vt:lpstr>Hinduism Worldwide</vt:lpstr>
      <vt:lpstr>Guest Workers</vt:lpstr>
      <vt:lpstr>Attitudes toward Guest Workers </vt:lpstr>
      <vt:lpstr>Guest Workers in Europe</vt:lpstr>
      <vt:lpstr>Turks in Germany</vt:lpstr>
      <vt:lpstr>Islands of Development</vt:lpstr>
    </vt:vector>
  </TitlesOfParts>
  <Company>Brooklyn Technical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What is Migration?</dc:title>
  <dc:creator>Joshua Fine</dc:creator>
  <cp:lastModifiedBy>Student</cp:lastModifiedBy>
  <cp:revision>25</cp:revision>
  <dcterms:created xsi:type="dcterms:W3CDTF">2015-11-06T02:46:47Z</dcterms:created>
  <dcterms:modified xsi:type="dcterms:W3CDTF">2018-11-13T14:52:51Z</dcterms:modified>
</cp:coreProperties>
</file>