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29" r:id="rId2"/>
    <p:sldId id="366" r:id="rId3"/>
    <p:sldId id="367" r:id="rId4"/>
    <p:sldId id="368" r:id="rId5"/>
    <p:sldId id="369" r:id="rId6"/>
    <p:sldId id="326" r:id="rId7"/>
    <p:sldId id="320" r:id="rId8"/>
    <p:sldId id="328" r:id="rId9"/>
    <p:sldId id="319" r:id="rId10"/>
    <p:sldId id="321" r:id="rId11"/>
    <p:sldId id="362" r:id="rId12"/>
    <p:sldId id="363" r:id="rId13"/>
    <p:sldId id="364" r:id="rId14"/>
    <p:sldId id="365" r:id="rId15"/>
    <p:sldId id="322" r:id="rId16"/>
    <p:sldId id="330" r:id="rId17"/>
    <p:sldId id="331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32" r:id="rId26"/>
    <p:sldId id="340" r:id="rId27"/>
    <p:sldId id="341" r:id="rId28"/>
    <p:sldId id="342" r:id="rId29"/>
    <p:sldId id="358" r:id="rId30"/>
    <p:sldId id="359" r:id="rId31"/>
    <p:sldId id="343" r:id="rId32"/>
    <p:sldId id="344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61" r:id="rId43"/>
    <p:sldId id="356" r:id="rId44"/>
    <p:sldId id="357" r:id="rId45"/>
    <p:sldId id="346" r:id="rId46"/>
    <p:sldId id="36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A2AF-25C1-D345-8B00-1C7BEEABD856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66B3-33D9-8349-B264-099AF36E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F03E-03FB-472F-99BE-50DA3857544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11/14/18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11/14/18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2088943"/>
            <a:ext cx="6477000" cy="2473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Why are some people who face hardship refugees while others are only migrants?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Now: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3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Russification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306192"/>
            <a:ext cx="7223873" cy="3789807"/>
          </a:xfrm>
        </p:spPr>
        <p:txBody>
          <a:bodyPr/>
          <a:lstStyle/>
          <a:p>
            <a:r>
              <a:rPr lang="en-US" dirty="0" smtClean="0"/>
              <a:t>The Russian attempt to assimilate all people in Soviet territory to Russian culture.</a:t>
            </a:r>
          </a:p>
          <a:p>
            <a:r>
              <a:rPr lang="en-US" dirty="0" smtClean="0"/>
              <a:t>Many ethnic Russians moved to the frontier including Siberia.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0"/>
            <a:ext cx="2463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Why is the United States willing to fund projects in South America?</a:t>
            </a:r>
          </a:p>
          <a:p>
            <a:r>
              <a:rPr lang="en-US" dirty="0" smtClean="0"/>
              <a:t>2. How could President Trump sabotage these efforts?</a:t>
            </a:r>
          </a:p>
          <a:p>
            <a:r>
              <a:rPr lang="en-US" dirty="0" smtClean="0"/>
              <a:t>3. What types of projects are the U.S. funding in El Salvador and Honduras?</a:t>
            </a:r>
          </a:p>
        </p:txBody>
      </p:sp>
    </p:spTree>
    <p:extLst>
      <p:ext uri="{BB962C8B-B14F-4D97-AF65-F5344CB8AC3E}">
        <p14:creationId xmlns:p14="http://schemas.microsoft.com/office/powerpoint/2010/main" val="154525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Why is the Egyptian government committed to building 2 extra megacities around Cairo?</a:t>
            </a:r>
          </a:p>
          <a:p>
            <a:r>
              <a:rPr lang="en-US" dirty="0" smtClean="0"/>
              <a:t>Why are affluent Egyptians moving to these newly developed areas?</a:t>
            </a:r>
          </a:p>
          <a:p>
            <a:r>
              <a:rPr lang="en-US" dirty="0" smtClean="0"/>
              <a:t>Why are less well off people not happy living in the new affordable housing developments?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Cairo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238" b="7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928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Cairo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156" b="1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553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Intra-Mexican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Southern Mexicans have moved to Northern Mexico to take the jobs abandoned by Northern Mexicans who had moved to the USA to take American jobs.</a:t>
            </a:r>
          </a:p>
          <a:p>
            <a:r>
              <a:rPr lang="en-US" dirty="0" smtClean="0"/>
              <a:t>Northern Mexican discriminate against southern Mexicans like the </a:t>
            </a:r>
            <a:r>
              <a:rPr lang="en-US" dirty="0" err="1" smtClean="0"/>
              <a:t>Huichol</a:t>
            </a:r>
            <a:r>
              <a:rPr lang="en-US" dirty="0" smtClean="0"/>
              <a:t> Indians in similar ways to how Americans discriminate against Mexicans.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8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 person with a well-founded fear of being persecuted for reasons of race, religion, nationality, membership of a particular social group, or political opinion.” – 1951 Refugee Convention</a:t>
            </a:r>
          </a:p>
          <a:p>
            <a:endParaRPr lang="en-US" dirty="0" smtClean="0"/>
          </a:p>
          <a:p>
            <a:r>
              <a:rPr lang="en-US" dirty="0" smtClean="0"/>
              <a:t>Different from an Internally Displaced Person (someone forced to leave home, but not their country)  Think those displaced by Super-storm Sandy.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Refugees Come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262"/>
            <a:ext cx="9144000" cy="47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7560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Distinguishing between Economic Migrants and Refugees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3800"/>
            <a:ext cx="5816600" cy="566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sometimes difficult to distinguish between migrants seeking economic opportunities and refugees fleeing from the persecution of an undemocratic government. </a:t>
            </a:r>
          </a:p>
          <a:p>
            <a:r>
              <a:rPr lang="en-US" sz="2800" dirty="0" smtClean="0"/>
              <a:t>The distinction between economic migrants and refugees is important, because the United States, Canada, and Western European countries treat the two groups differently.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262" y="1193800"/>
            <a:ext cx="3531101" cy="33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7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5274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Emigrants from Cuba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35000"/>
            <a:ext cx="9144000" cy="3937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Since the 1959 revolution that brought the Communist government of Fidel Castro to power, the U.S. government has regarded emigrants from Cuba as political refugees. </a:t>
            </a:r>
          </a:p>
          <a:p>
            <a:r>
              <a:rPr lang="en-US" sz="2600" dirty="0" smtClean="0"/>
              <a:t>In the years immediately following the revolution, more than 600,000 Cubans were admitted to the United States. </a:t>
            </a:r>
          </a:p>
          <a:p>
            <a:r>
              <a:rPr lang="en-US" sz="2600" dirty="0" smtClean="0"/>
              <a:t>A second flood of Cuban emigrants reached the United States in 1980, when Fidel Castro suddenly decided to permit political prisoners, criminals, and mental patients to leave the country.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0900"/>
            <a:ext cx="3124200" cy="219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660900"/>
            <a:ext cx="3302000" cy="219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000" y="4660900"/>
            <a:ext cx="3175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686800" cy="933823"/>
          </a:xfrm>
        </p:spPr>
        <p:txBody>
          <a:bodyPr/>
          <a:lstStyle/>
          <a:p>
            <a:r>
              <a:rPr lang="en-US" sz="4000" dirty="0" smtClean="0"/>
              <a:t>Attitudes toward Guest Workers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1400"/>
            <a:ext cx="6906822" cy="5816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In Europe, many guest workers suffer from poor social conditions. </a:t>
            </a:r>
          </a:p>
          <a:p>
            <a:pPr lvl="1"/>
            <a:r>
              <a:rPr lang="en-US" sz="2800" dirty="0" smtClean="0"/>
              <a:t>As a result of lower economic growth rates, Middle Eastern and Western European countries have reduced the number of guest workers in recent years. </a:t>
            </a:r>
          </a:p>
          <a:p>
            <a:pPr lvl="1"/>
            <a:r>
              <a:rPr lang="en-US" sz="2800" dirty="0" smtClean="0"/>
              <a:t>Political parties that support restrictions on immigration have gained support in France, Germany, and other European countries, and attacks by local citizens on immigrants have increased.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6823" y="4374267"/>
            <a:ext cx="2237177" cy="1278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1700" y="864449"/>
            <a:ext cx="1892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9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05223"/>
          </a:xfrm>
        </p:spPr>
        <p:txBody>
          <a:bodyPr/>
          <a:lstStyle/>
          <a:p>
            <a:r>
              <a:rPr lang="en-US" sz="3600" dirty="0" smtClean="0"/>
              <a:t>Emigrants from Haiti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6901445" cy="6045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Shortly after the 1980 Mariel boatlift from Cuba, several thousand Haitians also sailed in small vessels for the United States.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Claiming that they had migrated for economic advancement,. . . U.S. immigration officials would not let the Haitian boat people stay.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Haitians brought a lawsuit.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government settled the case by agreeing to admit the Haitians.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After a 1991 coup that replaced Haiti’s elected president, Jean-Bertrand Aristide, thousands of Haitians fled their country.. . but the U.S. State Department decided that most left Haiti for economic rather than political reasons.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United States invaded Haiti in 1994 to reinstate Aristide as president.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Many Haitians still try to migrate to the United States.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446" y="956474"/>
            <a:ext cx="2242554" cy="25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8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908423"/>
          </a:xfrm>
        </p:spPr>
        <p:txBody>
          <a:bodyPr/>
          <a:lstStyle/>
          <a:p>
            <a:r>
              <a:rPr lang="en-US" sz="4000" dirty="0" smtClean="0"/>
              <a:t>Migration of Vietnamese Boat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4800"/>
            <a:ext cx="9144000" cy="147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Vietnamese fled by sea as refugees after the war with the U.S. ended in 1975. Later boat people were often considered economic migrants.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0" y="812046"/>
            <a:ext cx="3705308" cy="43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1035423"/>
          </a:xfrm>
        </p:spPr>
        <p:txBody>
          <a:bodyPr/>
          <a:lstStyle/>
          <a:p>
            <a:r>
              <a:rPr lang="en-US" sz="4000" dirty="0" smtClean="0"/>
              <a:t>Cultural Problems Living in Other Countries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3000"/>
            <a:ext cx="54610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many immigrants, admission to another country does not end their problems. </a:t>
            </a:r>
          </a:p>
          <a:p>
            <a:r>
              <a:rPr lang="en-US" sz="3200" dirty="0" smtClean="0"/>
              <a:t>Politicians exploit immigrants as scapegoats for local economic problems.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854" y="2900783"/>
            <a:ext cx="4127146" cy="28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are some of the more common problems an immigrant can face in the USA?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81423"/>
          </a:xfrm>
        </p:spPr>
        <p:txBody>
          <a:bodyPr/>
          <a:lstStyle/>
          <a:p>
            <a:r>
              <a:rPr lang="en-US" sz="4000" dirty="0" smtClean="0"/>
              <a:t>U.S. Attitudes toward Immigrants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0750"/>
            <a:ext cx="6641110" cy="53372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Americans have always regarded new arrivals with suspicion but tempered their dislike during the nineteenth century because immigrants helped to settle the frontier and extend U.S. control across the continent.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Opposition to immigration intensified when the majority of immigrants ceased to come from Northern and Western Europe.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More recently, hostile citizens in California and other states have voted to deny undocumented immigrants access to most public services, such as schools, day-care centers, and health clinics.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111" y="889000"/>
            <a:ext cx="2502889" cy="1401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200" y="342265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Largest Refugee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Syrians</a:t>
            </a:r>
          </a:p>
          <a:p>
            <a:r>
              <a:rPr lang="en-US" dirty="0" smtClean="0"/>
              <a:t>Palestinians</a:t>
            </a:r>
          </a:p>
          <a:p>
            <a:r>
              <a:rPr lang="en-US" dirty="0" smtClean="0"/>
              <a:t>Columbians</a:t>
            </a:r>
          </a:p>
          <a:p>
            <a:r>
              <a:rPr lang="en-US" dirty="0" smtClean="0"/>
              <a:t>Afghanis</a:t>
            </a:r>
          </a:p>
          <a:p>
            <a:r>
              <a:rPr lang="en-US" dirty="0" smtClean="0"/>
              <a:t>Kurds</a:t>
            </a:r>
          </a:p>
          <a:p>
            <a:r>
              <a:rPr lang="en-US" dirty="0" smtClean="0"/>
              <a:t>Sudanese</a:t>
            </a:r>
          </a:p>
          <a:p>
            <a:r>
              <a:rPr lang="en-US" dirty="0" smtClean="0"/>
              <a:t>Sri Lankan Tamils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57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2088943"/>
            <a:ext cx="6477000" cy="2473309"/>
          </a:xfrm>
        </p:spPr>
        <p:txBody>
          <a:bodyPr>
            <a:normAutofit/>
          </a:bodyPr>
          <a:lstStyle/>
          <a:p>
            <a:r>
              <a:rPr lang="en-US" dirty="0" smtClean="0"/>
              <a:t>AIM: How do governments affect migration?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Now: Why are some people opposed to new immigrants in the United States?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2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a history of discriminating against new immigrants.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050"/>
            <a:ext cx="4912446" cy="2649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74" y="3926270"/>
            <a:ext cx="4365226" cy="29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Attempts to Keep Foreigners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Great Wall of China</a:t>
            </a:r>
          </a:p>
          <a:p>
            <a:r>
              <a:rPr lang="en-US" dirty="0" smtClean="0"/>
              <a:t>King Edward I kicked the Jews out of England in 1290.</a:t>
            </a:r>
          </a:p>
          <a:p>
            <a:r>
              <a:rPr lang="en-US" dirty="0" smtClean="0"/>
              <a:t>The United States passed the Chinese Exclusion Act in 1882 in order to limit immigration from anywhere other than Western and Northern Europe.</a:t>
            </a:r>
          </a:p>
          <a:p>
            <a:r>
              <a:rPr lang="en-US" dirty="0" smtClean="0"/>
              <a:t>In 1901, Australia passed a law banning all non-white immigration into Australia.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28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5782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U.S. Quota Laws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The era of unrestricted immigration to the United States, ended when Congress passed the Quota Act in 1921 and the National Origins Act in 1924. </a:t>
            </a:r>
          </a:p>
          <a:p>
            <a:pPr lvl="1"/>
            <a:r>
              <a:rPr lang="en-US" sz="2600" dirty="0" smtClean="0"/>
              <a:t>Quota laws were designed to assure that most immigrants to the United States continued to be Europeans. </a:t>
            </a:r>
          </a:p>
          <a:p>
            <a:pPr lvl="1"/>
            <a:r>
              <a:rPr lang="en-US" sz="2600" dirty="0" smtClean="0"/>
              <a:t>Quotas for individual countries were eliminated in 1968 and replaced with hemispheric quotas. </a:t>
            </a:r>
          </a:p>
          <a:p>
            <a:pPr lvl="1"/>
            <a:r>
              <a:rPr lang="en-US" sz="2600" dirty="0" smtClean="0"/>
              <a:t>In 1978 the hemisphere quotas were replaced by a global quota of 290,000, including a maximum of 20,000 per country. </a:t>
            </a:r>
          </a:p>
          <a:p>
            <a:pPr lvl="1"/>
            <a:r>
              <a:rPr lang="en-US" sz="2600" dirty="0" smtClean="0"/>
              <a:t>The current law has a global quota of 620,000, with no more than 7 percent from one country, but numerous qualifications and exceptions can alter the limit considerably.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3750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Guest Workers in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Guest workers emigrate mainly from Eastern Europe and North Africa to work in the wealthier countries of Western Europe.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254" y="607603"/>
            <a:ext cx="5670874" cy="45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5782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Brain Drain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5800"/>
            <a:ext cx="5765800" cy="6172200"/>
          </a:xfrm>
        </p:spPr>
        <p:txBody>
          <a:bodyPr/>
          <a:lstStyle/>
          <a:p>
            <a:r>
              <a:rPr lang="en-US" sz="2600" dirty="0" smtClean="0"/>
              <a:t>Other countries charge that by giving preference to skilled workers, U.S. immigration policy now contributes to a brain drain, which is a large-scale emigration by talented people. </a:t>
            </a:r>
          </a:p>
          <a:p>
            <a:r>
              <a:rPr lang="en-US" sz="2600" dirty="0" smtClean="0"/>
              <a:t>The average immigrant has received more education than the typical American: nearly one-fourth of all legal immigrants to the United States have attended graduate school, compared to less than one-tenth of native-born Americans.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801" y="218452"/>
            <a:ext cx="3327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801" y="3429000"/>
            <a:ext cx="26416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0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Waves of Migration to the United States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524704"/>
            <a:ext cx="67437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5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63600"/>
            <a:ext cx="70485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6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959223"/>
          </a:xfrm>
        </p:spPr>
        <p:txBody>
          <a:bodyPr/>
          <a:lstStyle/>
          <a:p>
            <a:r>
              <a:rPr lang="en-US" sz="4000" dirty="0" smtClean="0"/>
              <a:t>First Peak of European Immigration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616"/>
            <a:ext cx="9144000" cy="538738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From 1607.. . until 1840, a steady stream of Europeans (totaling 2 million) migrated to the American colonies and after 1776. . . the United States. </a:t>
            </a:r>
          </a:p>
          <a:p>
            <a:r>
              <a:rPr lang="en-US" sz="2800" dirty="0" smtClean="0"/>
              <a:t>Ninety percent of European immigrants. . . prior to 1840 came from Great Britain. During the 1840s and 1850s, the level of immigration. . . surged. </a:t>
            </a:r>
          </a:p>
          <a:p>
            <a:pPr lvl="1"/>
            <a:r>
              <a:rPr lang="en-US" sz="2800" dirty="0" smtClean="0"/>
              <a:t>More than 4 million people migrated,.. . more than twice as many as in the previous 250 years combined. </a:t>
            </a:r>
          </a:p>
          <a:p>
            <a:r>
              <a:rPr lang="en-US" sz="2800" dirty="0" smtClean="0"/>
              <a:t>More than 90 percent of all U.S. immigrants during the 1840s and 1850s came from Northern and Western Europe, including two fifths from Ireland and another one third from Germany.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883023"/>
          </a:xfrm>
        </p:spPr>
        <p:txBody>
          <a:bodyPr/>
          <a:lstStyle/>
          <a:p>
            <a:r>
              <a:rPr lang="en-US" sz="4000" dirty="0" smtClean="0"/>
              <a:t>Second Peak of European Immigration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0"/>
            <a:ext cx="4521200" cy="586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U.S. immigration declined somewhat during the 1860s as a result of the Civil War (1861—1865). </a:t>
            </a:r>
            <a:endParaRPr lang="en-US" sz="2800" dirty="0" err="1" smtClean="0"/>
          </a:p>
          <a:p>
            <a:r>
              <a:rPr lang="en-US" sz="2800" dirty="0" smtClean="0"/>
              <a:t>A second peak was reached during the 1880s, where more than a half- million people, more than three-fourths during the late 1880s, came from Northern and Western Europe. (Sweden and Germany)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9527" y="945725"/>
            <a:ext cx="2476925" cy="247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688" y="3740223"/>
            <a:ext cx="3327286" cy="29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883023"/>
          </a:xfrm>
        </p:spPr>
        <p:txBody>
          <a:bodyPr/>
          <a:lstStyle/>
          <a:p>
            <a:r>
              <a:rPr lang="en-US" sz="4000" dirty="0" smtClean="0"/>
              <a:t>Third Peak of European Immigration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884"/>
            <a:ext cx="6629399" cy="528711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Economic problems in the United States discouraged immigration during the early 1890s, but by the end of the decade the level reached a third peak. </a:t>
            </a:r>
          </a:p>
          <a:p>
            <a:r>
              <a:rPr lang="en-US" sz="2800" dirty="0" smtClean="0"/>
              <a:t>During this time, most people came from Italy, Russia, and Austria-Hungary, places that previously had sent few people. </a:t>
            </a:r>
          </a:p>
          <a:p>
            <a:r>
              <a:rPr lang="en-US" sz="2800" dirty="0" smtClean="0"/>
              <a:t>The record year was 1907, with 1.3 million. </a:t>
            </a:r>
          </a:p>
          <a:p>
            <a:pPr lvl="1"/>
            <a:r>
              <a:rPr lang="en-US" dirty="0" smtClean="0"/>
              <a:t>The shift coincided with the diffusion of the Industrial Revolution.. . to Southern and Eastern Europe.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1312" y="2036137"/>
            <a:ext cx="2652688" cy="34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7560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Recent Immigration from Less Developed Regions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8400"/>
            <a:ext cx="4953000" cy="568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Immigration to the United States dropped sharply in the 1930s and 1940s, during the Great Depression and World War II, then it steadily increased during the 1950s, 1960s, and 1970s.</a:t>
            </a:r>
          </a:p>
          <a:p>
            <a:r>
              <a:rPr lang="en-US" sz="3200" dirty="0" smtClean="0"/>
              <a:t> It surged during the 1980s and 1990s to historically high levels.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980" y="1168400"/>
            <a:ext cx="2143747" cy="293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386" y="2480899"/>
            <a:ext cx="16256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6635" y="4455745"/>
            <a:ext cx="2197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1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81423"/>
          </a:xfrm>
        </p:spPr>
        <p:txBody>
          <a:bodyPr/>
          <a:lstStyle/>
          <a:p>
            <a:r>
              <a:rPr lang="en-US" sz="4000" dirty="0" smtClean="0"/>
              <a:t>Migration from Asia to the U.S.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Migration in 2001. The largest numbers of migrants from Asia come from India, China, the Philippines, and Vietnam.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33" y="920829"/>
            <a:ext cx="8976567" cy="36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806823"/>
          </a:xfrm>
        </p:spPr>
        <p:txBody>
          <a:bodyPr/>
          <a:lstStyle/>
          <a:p>
            <a:r>
              <a:rPr lang="en-US" sz="4000" dirty="0" smtClean="0"/>
              <a:t>Migration from Latin America to the U.S.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Mexico has been the largest source of migrants to the U.S., but migrants have also come from numerous other Latin American nations.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199" y="954797"/>
            <a:ext cx="5114469" cy="4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654423"/>
          </a:xfrm>
        </p:spPr>
        <p:txBody>
          <a:bodyPr/>
          <a:lstStyle/>
          <a:p>
            <a:r>
              <a:rPr lang="en-US" sz="3600" dirty="0" smtClean="0"/>
              <a:t>Impact of Immigration on the United States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2000"/>
            <a:ext cx="5943600" cy="609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U.S. population has been built up through a combination of emigration from Africa and England primarily during the eighteenth century, from Europe primarily during the nineteenth century, and from Latin America and Asia primarily during the twentieth century. </a:t>
            </a:r>
          </a:p>
          <a:p>
            <a:r>
              <a:rPr lang="en-US" sz="2800" dirty="0" smtClean="0"/>
              <a:t>In the twenty-first century, the impact of immigration varies around the country. </a:t>
            </a:r>
          </a:p>
          <a:p>
            <a:r>
              <a:rPr lang="en-US" sz="2800" dirty="0" smtClean="0"/>
              <a:t>Massive European migration ended with the start of World War I.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1" y="2226547"/>
            <a:ext cx="3200399" cy="24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Turks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Were only granted citizenship in 2005 after being in the country for nearly 60 years.  </a:t>
            </a:r>
            <a:endParaRPr lang="en-US" dirty="0"/>
          </a:p>
          <a:p>
            <a:r>
              <a:rPr lang="en-US" dirty="0" smtClean="0"/>
              <a:t>This decision aided in their winning of the World Cup in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16" y="3479800"/>
            <a:ext cx="5270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3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6" y="768316"/>
            <a:ext cx="9087136" cy="48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12886"/>
            <a:ext cx="9115221" cy="48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905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0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5528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Europe’s Demographic Transition.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7058"/>
            <a:ext cx="9144000" cy="5470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Rapid population growth in Europe fueled emigration, especially after 1800. </a:t>
            </a:r>
            <a:endParaRPr lang="en-US" sz="2800" dirty="0" err="1" smtClean="0"/>
          </a:p>
          <a:p>
            <a:r>
              <a:rPr lang="en-US" sz="2800" dirty="0" smtClean="0"/>
              <a:t>Application of new technologies.. . pushed much of Europe into stage 2 of the demographic transition. </a:t>
            </a:r>
            <a:endParaRPr lang="en-US" sz="2800" dirty="0" err="1" smtClean="0"/>
          </a:p>
          <a:p>
            <a:r>
              <a:rPr lang="en-US" sz="2800" dirty="0" smtClean="0"/>
              <a:t>To promote more efficient agriculture, some European governments forced the consolidation of several small farms into larger units. </a:t>
            </a:r>
            <a:endParaRPr lang="en-US" sz="2800" dirty="0" err="1" smtClean="0"/>
          </a:p>
          <a:p>
            <a:r>
              <a:rPr lang="en-US" sz="2800" dirty="0" smtClean="0"/>
              <a:t>Displaced farmers could choose between working in factories in the large cities or migrating to the United States or another country where farmland was plentiful.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30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81423"/>
          </a:xfrm>
        </p:spPr>
        <p:txBody>
          <a:bodyPr/>
          <a:lstStyle/>
          <a:p>
            <a:r>
              <a:rPr lang="en-US" sz="4000" dirty="0" smtClean="0"/>
              <a:t>Diffusion of European Culture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884"/>
            <a:ext cx="6386179" cy="5287115"/>
          </a:xfrm>
        </p:spPr>
        <p:txBody>
          <a:bodyPr/>
          <a:lstStyle/>
          <a:p>
            <a:r>
              <a:rPr lang="en-US" sz="2800" b="0" dirty="0" smtClean="0"/>
              <a:t>Europeans frequently imposed political domination on existing populations and injected their cultural values with little regard for local traditions. </a:t>
            </a:r>
          </a:p>
          <a:p>
            <a:r>
              <a:rPr lang="en-US" sz="2800" b="0" dirty="0" smtClean="0"/>
              <a:t>Economies in Africa and Asia became based on extracting resources for export to Europe, rather than on using those resources to build local industry. </a:t>
            </a:r>
          </a:p>
          <a:p>
            <a:r>
              <a:rPr lang="en-US" sz="2800" b="0" dirty="0" smtClean="0"/>
              <a:t>Many of today’s conflicts in former European colonies result from past practices by European immigrants.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6180" y="1343718"/>
            <a:ext cx="2757820" cy="28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806823"/>
          </a:xfrm>
        </p:spPr>
        <p:txBody>
          <a:bodyPr/>
          <a:lstStyle/>
          <a:p>
            <a:r>
              <a:rPr lang="en-US" sz="3600" dirty="0" smtClean="0"/>
              <a:t>Net Migration (per population)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05350"/>
            <a:ext cx="9144000" cy="21526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 migration per 1,000 population. The U.S. has the largest number of immigrants, but other developed countries also have relatively large numbers.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14400"/>
            <a:ext cx="7000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589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Post-9/11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Many of the westernized countries are adopting more selective screening methods for in-migration in an attempt to keep undesirables out.</a:t>
            </a:r>
          </a:p>
          <a:p>
            <a:r>
              <a:rPr lang="en-US" dirty="0" smtClean="0"/>
              <a:t>Many have proposed building a large wall on the U.S./Mexican border.</a:t>
            </a:r>
          </a:p>
          <a:p>
            <a:r>
              <a:rPr lang="en-US" dirty="0" smtClean="0"/>
              <a:t>The current crisis in Syria has prompted more internal strife in the Western world over how to handle an large influx of refugees.</a:t>
            </a:r>
          </a:p>
          <a:p>
            <a:r>
              <a:rPr lang="en-US" dirty="0" smtClean="0"/>
              <a:t>This is especially pertinent after the recent “terror” attacks in Paris.  It appears at least one of the attackers came from Syria, and posed as a refugee.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Islands of Development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0" y="2108200"/>
            <a:ext cx="9056914" cy="3987800"/>
          </a:xfrm>
        </p:spPr>
        <p:txBody>
          <a:bodyPr/>
          <a:lstStyle/>
          <a:p>
            <a:r>
              <a:rPr lang="en-US" dirty="0" smtClean="0"/>
              <a:t>Port cities in developing countries that are the  magnets for foreign investment, and providers of jobs.</a:t>
            </a:r>
          </a:p>
          <a:p>
            <a:r>
              <a:rPr lang="en-US" dirty="0" smtClean="0"/>
              <a:t>They are generally in fairly stable countries, and have good infrastructure.</a:t>
            </a:r>
          </a:p>
          <a:p>
            <a:endParaRPr lang="en-US" dirty="0"/>
          </a:p>
          <a:p>
            <a:r>
              <a:rPr lang="en-US" dirty="0" smtClean="0"/>
              <a:t>IE: Bangkok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0"/>
            <a:ext cx="2044700" cy="2108200"/>
          </a:xfrm>
          <a:prstGeom prst="rect">
            <a:avLst/>
          </a:prstGeom>
        </p:spPr>
      </p:pic>
      <p:pic>
        <p:nvPicPr>
          <p:cNvPr id="2050" name="Picture 2" descr="http://static.asiawebdirect.com/m/bangkok/portals/bangkok-com/homepage/pagePropertiesImage/bangk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63" y="3567417"/>
            <a:ext cx="4897594" cy="32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5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62902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Time-contract</a:t>
            </a:r>
            <a:r>
              <a:rPr lang="en-US" dirty="0" smtClean="0"/>
              <a:t> </a:t>
            </a:r>
            <a:r>
              <a:rPr lang="en-US" sz="3600" dirty="0" smtClean="0"/>
              <a:t>Workers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36601"/>
            <a:ext cx="5375564" cy="51054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Millions of Asians migrated in the nineteenth century as time-contract laborers, recruited for a fixed period to work in mines or on plantations.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More than 29 million ethnic Chinese currently live permanently in other countries, for the most part in Asia.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 recent years people have immigrated illegally in Asia to find work in other countries.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Estimates of illegal foreign workers in Taiwan range from 20,000 to 70,000. </a:t>
            </a:r>
          </a:p>
          <a:p>
            <a:pPr lvl="1"/>
            <a:r>
              <a:rPr lang="en-US" sz="2800" dirty="0" smtClean="0"/>
              <a:t>Most are Filipinos, Thais, and Malaysians.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460172" y="5842000"/>
            <a:ext cx="6683828" cy="1015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Various ethnic Chinese peoples have distinct patterns of migration to other Asian countries.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967044"/>
            <a:ext cx="3229779" cy="49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1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4100"/>
            <a:ext cx="75311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2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intra-national migration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Migration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56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century, many African Americans migrated to northern cities in the USA.</a:t>
            </a:r>
          </a:p>
          <a:p>
            <a:r>
              <a:rPr lang="en-US" dirty="0" smtClean="0"/>
              <a:t>The U.S.A. center of population has moved steadily westward and southward.</a:t>
            </a:r>
          </a:p>
          <a:p>
            <a:r>
              <a:rPr lang="en-US" dirty="0" smtClean="0"/>
              <a:t>Manifest Destiny!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200" dirty="0" smtClean="0"/>
              <a:t>“American Progress” by John </a:t>
            </a:r>
            <a:r>
              <a:rPr lang="en-US" sz="2200" dirty="0" err="1" smtClean="0"/>
              <a:t>Gast</a:t>
            </a:r>
            <a:r>
              <a:rPr lang="en-US" sz="2200" dirty="0" smtClean="0"/>
              <a:t> (1872)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626862"/>
            <a:ext cx="3391378" cy="2185429"/>
          </a:xfrm>
          <a:prstGeom prst="rect">
            <a:avLst/>
          </a:prstGeom>
        </p:spPr>
      </p:pic>
      <p:pic>
        <p:nvPicPr>
          <p:cNvPr id="3074" name="Picture 2" descr="https://ows.edb.utexas.edu/sites/default/files/users/ceddins/westw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5" y="3335566"/>
            <a:ext cx="3548743" cy="27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0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230</TotalTime>
  <Words>2072</Words>
  <Application>Microsoft Macintosh PowerPoint</Application>
  <PresentationFormat>On-screen Show (4:3)</PresentationFormat>
  <Paragraphs>148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Median</vt:lpstr>
      <vt:lpstr>AIM: Why are some people who face hardship refugees while others are only migrants?</vt:lpstr>
      <vt:lpstr>Attitudes toward Guest Workers </vt:lpstr>
      <vt:lpstr>Guest Workers in Europe</vt:lpstr>
      <vt:lpstr>Turks in Germany</vt:lpstr>
      <vt:lpstr>Islands of Development</vt:lpstr>
      <vt:lpstr>Time-contract Workers </vt:lpstr>
      <vt:lpstr>PowerPoint Presentation</vt:lpstr>
      <vt:lpstr>Why does intra-national migration occur?</vt:lpstr>
      <vt:lpstr>National Migration Flows</vt:lpstr>
      <vt:lpstr>Russification</vt:lpstr>
      <vt:lpstr>Reading 1</vt:lpstr>
      <vt:lpstr>Reading 2</vt:lpstr>
      <vt:lpstr>New Cairo</vt:lpstr>
      <vt:lpstr>New Cairo</vt:lpstr>
      <vt:lpstr>Intra-Mexican Migration</vt:lpstr>
      <vt:lpstr>Refugee</vt:lpstr>
      <vt:lpstr>Where Refugees Come From</vt:lpstr>
      <vt:lpstr>Distinguishing between Economic Migrants and Refugees </vt:lpstr>
      <vt:lpstr>Emigrants from Cuba</vt:lpstr>
      <vt:lpstr>Emigrants from Haiti </vt:lpstr>
      <vt:lpstr>Migration of Vietnamese Boat People</vt:lpstr>
      <vt:lpstr>Cultural Problems Living in Other Countries </vt:lpstr>
      <vt:lpstr>What are some of the more common problems an immigrant can face in the USA?</vt:lpstr>
      <vt:lpstr>U.S. Attitudes toward Immigrants </vt:lpstr>
      <vt:lpstr>Current Largest Refugee Groups</vt:lpstr>
      <vt:lpstr>AIM: How do governments affect migration?</vt:lpstr>
      <vt:lpstr>We have a history of discriminating against new immigrants.</vt:lpstr>
      <vt:lpstr>Historical Attempts to Keep Foreigners Out</vt:lpstr>
      <vt:lpstr>U.S. Quota Laws</vt:lpstr>
      <vt:lpstr>Brain Drain</vt:lpstr>
      <vt:lpstr>Major Waves of Migration to the United States</vt:lpstr>
      <vt:lpstr>PowerPoint Presentation</vt:lpstr>
      <vt:lpstr>First Peak of European Immigration </vt:lpstr>
      <vt:lpstr>Second Peak of European Immigration </vt:lpstr>
      <vt:lpstr>Third Peak of European Immigration</vt:lpstr>
      <vt:lpstr>Recent Immigration from Less Developed Regions</vt:lpstr>
      <vt:lpstr>Migration from Asia to the U.S.</vt:lpstr>
      <vt:lpstr>Migration from Latin America to the U.S. </vt:lpstr>
      <vt:lpstr>Impact of Immigration on the United States</vt:lpstr>
      <vt:lpstr>PowerPoint Presentation</vt:lpstr>
      <vt:lpstr>PowerPoint Presentation</vt:lpstr>
      <vt:lpstr>PowerPoint Presentation</vt:lpstr>
      <vt:lpstr>Europe’s Demographic Transition. </vt:lpstr>
      <vt:lpstr>Diffusion of European Culture </vt:lpstr>
      <vt:lpstr>Net Migration (per population)</vt:lpstr>
      <vt:lpstr>Post-9/11 World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is Migration?</dc:title>
  <dc:creator>Joshua Fine</dc:creator>
  <cp:lastModifiedBy>Joshua Fine</cp:lastModifiedBy>
  <cp:revision>23</cp:revision>
  <dcterms:created xsi:type="dcterms:W3CDTF">2015-11-06T02:46:47Z</dcterms:created>
  <dcterms:modified xsi:type="dcterms:W3CDTF">2018-11-14T13:23:36Z</dcterms:modified>
</cp:coreProperties>
</file>