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40" r:id="rId2"/>
    <p:sldId id="335" r:id="rId3"/>
    <p:sldId id="336" r:id="rId4"/>
    <p:sldId id="337" r:id="rId5"/>
    <p:sldId id="338" r:id="rId6"/>
    <p:sldId id="339" r:id="rId7"/>
    <p:sldId id="332" r:id="rId8"/>
    <p:sldId id="341" r:id="rId9"/>
    <p:sldId id="342" r:id="rId10"/>
    <p:sldId id="358" r:id="rId11"/>
    <p:sldId id="359" r:id="rId12"/>
    <p:sldId id="343" r:id="rId13"/>
    <p:sldId id="344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61" r:id="rId24"/>
    <p:sldId id="362" r:id="rId25"/>
    <p:sldId id="356" r:id="rId26"/>
    <p:sldId id="357" r:id="rId27"/>
    <p:sldId id="346" r:id="rId28"/>
    <p:sldId id="360" r:id="rId29"/>
    <p:sldId id="363" r:id="rId30"/>
    <p:sldId id="36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A2AF-25C1-D345-8B00-1C7BEEABD85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66B3-33D9-8349-B264-099AF36E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F03E-03FB-472F-99BE-50DA385754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11/13/2017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2088943"/>
            <a:ext cx="6477000" cy="2473309"/>
          </a:xfrm>
        </p:spPr>
        <p:txBody>
          <a:bodyPr>
            <a:normAutofit/>
          </a:bodyPr>
          <a:lstStyle/>
          <a:p>
            <a:r>
              <a:rPr lang="en-US" dirty="0" smtClean="0"/>
              <a:t>AIM: How do governments affect migration?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 Now: Why are some people opposed to new immigrants in the United States?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5782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U.S. Quota Laws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The era of unrestricted immigration to the United States, ended when Congress passed the Quota Act in 1921 and the National Origins Act in 1924. </a:t>
            </a:r>
          </a:p>
          <a:p>
            <a:pPr lvl="1"/>
            <a:r>
              <a:rPr lang="en-US" sz="2600" dirty="0" smtClean="0"/>
              <a:t>Quota laws were designed to assure that most immigrants to the United States continued to be Europeans. </a:t>
            </a:r>
          </a:p>
          <a:p>
            <a:pPr lvl="1"/>
            <a:r>
              <a:rPr lang="en-US" sz="2600" dirty="0" smtClean="0"/>
              <a:t>Quotas for individual countries were eliminated in 1968 and replaced with hemispheric quotas. </a:t>
            </a:r>
          </a:p>
          <a:p>
            <a:pPr lvl="1"/>
            <a:r>
              <a:rPr lang="en-US" sz="2600" dirty="0" smtClean="0"/>
              <a:t>In 1978 the hemisphere quotas were replaced by a global quota of 290,000, including a maximum of 20,000 per country. </a:t>
            </a:r>
          </a:p>
          <a:p>
            <a:pPr lvl="1"/>
            <a:r>
              <a:rPr lang="en-US" sz="2600" dirty="0" smtClean="0"/>
              <a:t>The current law has a global quota of 620,000, with no more than 7 percent from one country, but numerous qualifications and exceptions can alter the limit considerably.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5782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Brain Drain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5800"/>
            <a:ext cx="5765800" cy="6172200"/>
          </a:xfrm>
        </p:spPr>
        <p:txBody>
          <a:bodyPr/>
          <a:lstStyle/>
          <a:p>
            <a:r>
              <a:rPr lang="en-US" sz="2600" dirty="0" smtClean="0"/>
              <a:t>Other countries charge that by giving preference to skilled workers, U.S. immigration policy now contributes to a brain drain, which is a large-scale emigration by talented people. </a:t>
            </a:r>
          </a:p>
          <a:p>
            <a:r>
              <a:rPr lang="en-US" sz="2600" dirty="0" smtClean="0"/>
              <a:t>The average immigrant has received more education than the typical American: nearly one-fourth of all legal immigrants to the United States have attended graduate school, compared to less than one-tenth of native-born Americans.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801" y="218452"/>
            <a:ext cx="3327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801" y="3429000"/>
            <a:ext cx="26416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Waves of Migration to the United States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524704"/>
            <a:ext cx="67437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863600"/>
            <a:ext cx="70485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959223"/>
          </a:xfrm>
        </p:spPr>
        <p:txBody>
          <a:bodyPr/>
          <a:lstStyle/>
          <a:p>
            <a:r>
              <a:rPr lang="en-US" sz="4000" dirty="0" smtClean="0"/>
              <a:t>First Peak of European Immigration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0616"/>
            <a:ext cx="9144000" cy="538738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From 1607.. . until 1840, a steady stream of Europeans (totaling 2 million) migrated to the American colonies and after 1776. . . the United States. </a:t>
            </a:r>
          </a:p>
          <a:p>
            <a:r>
              <a:rPr lang="en-US" sz="2800" dirty="0" smtClean="0"/>
              <a:t>Ninety percent of European immigrants. . . prior to 1840 came from Great Britain. During the 1840s and 1850s, the level of immigration. . . surged. </a:t>
            </a:r>
          </a:p>
          <a:p>
            <a:pPr lvl="1"/>
            <a:r>
              <a:rPr lang="en-US" sz="2800" dirty="0" smtClean="0"/>
              <a:t>More than 4 million people migrated,.. . more than twice as many as in the previous 250 years combined. </a:t>
            </a:r>
          </a:p>
          <a:p>
            <a:r>
              <a:rPr lang="en-US" sz="2800" dirty="0" smtClean="0"/>
              <a:t>More than 90 percent of all U.S. immigrants during the 1840s and 1850s came from Northern and Western Europe, including two fifths from Ireland and another one third from Germany.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883023"/>
          </a:xfrm>
        </p:spPr>
        <p:txBody>
          <a:bodyPr/>
          <a:lstStyle/>
          <a:p>
            <a:r>
              <a:rPr lang="en-US" sz="4000" dirty="0" smtClean="0"/>
              <a:t>Second Peak of European Immigration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600"/>
            <a:ext cx="4521200" cy="586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U.S. immigration declined somewhat during the 1860s as a result of the Civil War (1861—1865). </a:t>
            </a:r>
            <a:endParaRPr lang="en-US" sz="2800" dirty="0" err="1" smtClean="0"/>
          </a:p>
          <a:p>
            <a:r>
              <a:rPr lang="en-US" sz="2800" dirty="0" smtClean="0"/>
              <a:t>A second peak was reached during the 1880s, where more than a half- million people, more than three-fourths during the late 1880s, came from Northern and Western Europe. (Sweden and Germany)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9527" y="945725"/>
            <a:ext cx="2476925" cy="247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688" y="3740223"/>
            <a:ext cx="3327286" cy="29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883023"/>
          </a:xfrm>
        </p:spPr>
        <p:txBody>
          <a:bodyPr/>
          <a:lstStyle/>
          <a:p>
            <a:r>
              <a:rPr lang="en-US" sz="4000" dirty="0" smtClean="0"/>
              <a:t>Third Peak of European Immigration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884"/>
            <a:ext cx="6629399" cy="528711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Economic problems in the United States discouraged immigration during the early 1890s, but by the end of the decade the level reached a third peak. </a:t>
            </a:r>
          </a:p>
          <a:p>
            <a:r>
              <a:rPr lang="en-US" sz="2800" dirty="0" smtClean="0"/>
              <a:t>During this time, most people came from Italy, Russia, and Austria-Hungary, places that previously had sent few people. </a:t>
            </a:r>
          </a:p>
          <a:p>
            <a:r>
              <a:rPr lang="en-US" sz="2800" dirty="0" smtClean="0"/>
              <a:t>The record year was 1907, with 1.3 million. </a:t>
            </a:r>
          </a:p>
          <a:p>
            <a:pPr lvl="1"/>
            <a:r>
              <a:rPr lang="en-US" dirty="0" smtClean="0"/>
              <a:t>The shift coincided with the diffusion of the Industrial Revolution.. . to Southern and Eastern Europe.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1312" y="2036137"/>
            <a:ext cx="2652688" cy="34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7560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Recent Immigration from Less Developed Regions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8400"/>
            <a:ext cx="4953000" cy="568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Immigration to the United States dropped sharply in the 1930s and 1940s, during the Great Depression and World War II, then it steadily increased during the 1950s, 1960s, and 1970s.</a:t>
            </a:r>
          </a:p>
          <a:p>
            <a:r>
              <a:rPr lang="en-US" sz="3200" dirty="0" smtClean="0"/>
              <a:t> It surged during the 1980s and 1990s to historically high levels.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980" y="1168400"/>
            <a:ext cx="2143747" cy="293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386" y="2480899"/>
            <a:ext cx="16256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6635" y="4455745"/>
            <a:ext cx="2197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81423"/>
          </a:xfrm>
        </p:spPr>
        <p:txBody>
          <a:bodyPr/>
          <a:lstStyle/>
          <a:p>
            <a:r>
              <a:rPr lang="en-US" sz="4000" dirty="0" smtClean="0"/>
              <a:t>Migration from Asia to the U.S.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Migration in 2001. The largest numbers of migrants from Asia come from India, China, the Philippines, and Vietnam.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33" y="920829"/>
            <a:ext cx="8976567" cy="36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806823"/>
          </a:xfrm>
        </p:spPr>
        <p:txBody>
          <a:bodyPr/>
          <a:lstStyle/>
          <a:p>
            <a:r>
              <a:rPr lang="en-US" sz="4000" dirty="0" smtClean="0"/>
              <a:t>Migration from Latin America to the U.S.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Mexico has been the largest source of migrants to the U.S., but migrants have also come from numerous other Latin American nations.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9199" y="954797"/>
            <a:ext cx="5114469" cy="4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05223"/>
          </a:xfrm>
        </p:spPr>
        <p:txBody>
          <a:bodyPr/>
          <a:lstStyle/>
          <a:p>
            <a:r>
              <a:rPr lang="en-US" sz="3600" dirty="0" smtClean="0"/>
              <a:t>Emigrants from Haiti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6901445" cy="6045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Shortly after the 1980 Mariel boatlift from Cuba, several thousand Haitians also sailed in small vessels for the United States.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Claiming that they had migrated for economic advancement,. . . U.S. immigration officials would not let the Haitian boat people stay.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Haitians brought a lawsuit.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government settled the case by agreeing to admit the Haitians.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After a 1991 coup that replaced Haiti’s elected president, Jean-Bertrand Aristide, thousands of Haitians fled their country.. . but the U.S. State Department decided that most left Haiti for economic rather than political reasons.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United States invaded Haiti in 1994 to reinstate Aristide as president.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Many Haitians still try to migrate to the United States.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446" y="956474"/>
            <a:ext cx="2242554" cy="25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654423"/>
          </a:xfrm>
        </p:spPr>
        <p:txBody>
          <a:bodyPr/>
          <a:lstStyle/>
          <a:p>
            <a:r>
              <a:rPr lang="en-US" sz="3600" dirty="0" smtClean="0"/>
              <a:t>Impact of Immigration on the United States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62000"/>
            <a:ext cx="5943600" cy="609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U.S. population has been built up through a combination of emigration from Africa and England primarily during the eighteenth century, from Europe primarily during the nineteenth century, and from Latin America and Asia primarily during the twentieth century. </a:t>
            </a:r>
          </a:p>
          <a:p>
            <a:r>
              <a:rPr lang="en-US" sz="2800" dirty="0" smtClean="0"/>
              <a:t>In the twenty-first century, the impact of immigration varies around the country. </a:t>
            </a:r>
          </a:p>
          <a:p>
            <a:r>
              <a:rPr lang="en-US" sz="2800" dirty="0" smtClean="0"/>
              <a:t>Massive European migration ended with the start of World War I.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1" y="2226547"/>
            <a:ext cx="3200399" cy="24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6" y="768316"/>
            <a:ext cx="9087136" cy="48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12886"/>
            <a:ext cx="9115221" cy="48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905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How is migration relevant to our world today?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Now: Finish migration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5528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Europe’s Demographic Transition.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7058"/>
            <a:ext cx="9144000" cy="54709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Rapid population growth in Europe fueled emigration, especially after 1800. </a:t>
            </a:r>
            <a:endParaRPr lang="en-US" sz="2800" dirty="0" err="1" smtClean="0"/>
          </a:p>
          <a:p>
            <a:r>
              <a:rPr lang="en-US" sz="2800" dirty="0" smtClean="0"/>
              <a:t>Application of new technologies.. . pushed much of Europe into stage 2 of the demographic transition. </a:t>
            </a:r>
            <a:endParaRPr lang="en-US" sz="2800" dirty="0" err="1" smtClean="0"/>
          </a:p>
          <a:p>
            <a:r>
              <a:rPr lang="en-US" sz="2800" dirty="0" smtClean="0"/>
              <a:t>To promote more efficient agriculture, some European governments forced the consolidation of several small farms into larger units. </a:t>
            </a:r>
            <a:endParaRPr lang="en-US" sz="2800" dirty="0" err="1" smtClean="0"/>
          </a:p>
          <a:p>
            <a:r>
              <a:rPr lang="en-US" sz="2800" dirty="0" smtClean="0"/>
              <a:t>Displaced farmers could choose between working in factories in the large cities or migrating to the United States or another country where farmland was plentiful.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3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81423"/>
          </a:xfrm>
        </p:spPr>
        <p:txBody>
          <a:bodyPr/>
          <a:lstStyle/>
          <a:p>
            <a:r>
              <a:rPr lang="en-US" sz="4000" dirty="0" smtClean="0"/>
              <a:t>Diffusion of European Culture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884"/>
            <a:ext cx="6386179" cy="5287115"/>
          </a:xfrm>
        </p:spPr>
        <p:txBody>
          <a:bodyPr/>
          <a:lstStyle/>
          <a:p>
            <a:r>
              <a:rPr lang="en-US" sz="2800" b="0" dirty="0" smtClean="0"/>
              <a:t>Europeans frequently imposed political domination on existing populations and injected their cultural values with little regard for local traditions. </a:t>
            </a:r>
          </a:p>
          <a:p>
            <a:r>
              <a:rPr lang="en-US" sz="2800" b="0" dirty="0" smtClean="0"/>
              <a:t>Economies in Africa and Asia became based on extracting resources for export to Europe, rather than on using those resources to build local industry. </a:t>
            </a:r>
          </a:p>
          <a:p>
            <a:r>
              <a:rPr lang="en-US" sz="2800" b="0" dirty="0" smtClean="0"/>
              <a:t>Many of today’s conflicts in former European colonies result from past practices by European immigrants.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6180" y="1343718"/>
            <a:ext cx="2757820" cy="28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806823"/>
          </a:xfrm>
        </p:spPr>
        <p:txBody>
          <a:bodyPr/>
          <a:lstStyle/>
          <a:p>
            <a:r>
              <a:rPr lang="en-US" sz="3600" dirty="0" smtClean="0"/>
              <a:t>Net Migration (per population)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05350"/>
            <a:ext cx="9144000" cy="21526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Net migration per 1,000 population. The U.S. has the largest number of immigrants, but other developed countries also have relatively large numbers.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14400"/>
            <a:ext cx="7000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58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Post-9/11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Many of the westernized countries are adopting more selective screening methods for in-migration in an attempt to keep undesirables out.</a:t>
            </a:r>
          </a:p>
          <a:p>
            <a:r>
              <a:rPr lang="en-US" dirty="0" smtClean="0"/>
              <a:t>Many have proposed building a large wall on the U.S./Mexican border.</a:t>
            </a:r>
          </a:p>
          <a:p>
            <a:r>
              <a:rPr lang="en-US" dirty="0" smtClean="0"/>
              <a:t>The current crisis in Syria has prompted more internal strife in the Western world over how to handle an large influx of refugees.</a:t>
            </a:r>
          </a:p>
          <a:p>
            <a:r>
              <a:rPr lang="en-US" dirty="0" smtClean="0"/>
              <a:t>This is especially pertinent after the recent “terror” attacks in Paris.  It appears at least one of the attackers came from Syria, and posed as a refugee.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Climate migration muddied by legal confusion in Pacific islands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908423"/>
          </a:xfrm>
        </p:spPr>
        <p:txBody>
          <a:bodyPr/>
          <a:lstStyle/>
          <a:p>
            <a:r>
              <a:rPr lang="en-US" sz="4000" dirty="0" smtClean="0"/>
              <a:t>Migration of Vietnamese Boat People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4800"/>
            <a:ext cx="9144000" cy="147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Vietnamese fled by sea as refugees after the war with the U.S. ended in 1975. Later boat people were often considered economic migrants.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0" y="812046"/>
            <a:ext cx="3705308" cy="43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and how can foreign aid slow migration?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89" y="1600200"/>
            <a:ext cx="674597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096000"/>
            <a:ext cx="745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Children play in a makeshift refugee camp of the northern Greek border point of </a:t>
            </a:r>
            <a:r>
              <a:rPr lang="en-US" dirty="0" err="1"/>
              <a:t>Idomeni</a:t>
            </a:r>
            <a:r>
              <a:rPr lang="en-US" dirty="0"/>
              <a:t>, Greece, in May 2016. (AP)</a:t>
            </a:r>
          </a:p>
        </p:txBody>
      </p:sp>
    </p:spTree>
    <p:extLst>
      <p:ext uri="{BB962C8B-B14F-4D97-AF65-F5344CB8AC3E}">
        <p14:creationId xmlns:p14="http://schemas.microsoft.com/office/powerpoint/2010/main" val="17014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1035423"/>
          </a:xfrm>
        </p:spPr>
        <p:txBody>
          <a:bodyPr/>
          <a:lstStyle/>
          <a:p>
            <a:r>
              <a:rPr lang="en-US" sz="4000" dirty="0" smtClean="0"/>
              <a:t>Cultural Problems Living in Other Countries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3000"/>
            <a:ext cx="54610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many immigrants, admission to another country does not end their problems. </a:t>
            </a:r>
          </a:p>
          <a:p>
            <a:r>
              <a:rPr lang="en-US" sz="3200" dirty="0" smtClean="0"/>
              <a:t>Politicians exploit immigrants as scapegoats for local economic problems.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854" y="2900783"/>
            <a:ext cx="4127146" cy="28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What are some of the more common problems an immigrant can face in the USA?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81423"/>
          </a:xfrm>
        </p:spPr>
        <p:txBody>
          <a:bodyPr/>
          <a:lstStyle/>
          <a:p>
            <a:r>
              <a:rPr lang="en-US" sz="4000" dirty="0" smtClean="0"/>
              <a:t>U.S. Attitudes toward Immigrants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0750"/>
            <a:ext cx="6641110" cy="53372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Americans have always regarded new arrivals with suspicion but tempered their dislike during the nineteenth century because immigrants helped to settle the frontier and extend U.S. control across the continent.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Opposition to immigration intensified when the majority of immigrants ceased to come from Northern and Western Europe.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More recently, hostile citizens in California and other states have voted to deny undocumented immigrants access to most public services, such as schools, day-care centers, and health clinics.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111" y="889000"/>
            <a:ext cx="2502889" cy="1401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200" y="342265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Largest Refugee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Syrians</a:t>
            </a:r>
          </a:p>
          <a:p>
            <a:r>
              <a:rPr lang="en-US" dirty="0" smtClean="0"/>
              <a:t>Palestinians</a:t>
            </a:r>
          </a:p>
          <a:p>
            <a:r>
              <a:rPr lang="en-US" dirty="0" smtClean="0"/>
              <a:t>Columbians</a:t>
            </a:r>
          </a:p>
          <a:p>
            <a:r>
              <a:rPr lang="en-US" dirty="0" smtClean="0"/>
              <a:t>Afghanis</a:t>
            </a:r>
          </a:p>
          <a:p>
            <a:r>
              <a:rPr lang="en-US" dirty="0" smtClean="0"/>
              <a:t>Kurds</a:t>
            </a:r>
          </a:p>
          <a:p>
            <a:r>
              <a:rPr lang="en-US" dirty="0" smtClean="0"/>
              <a:t>Sudanese</a:t>
            </a:r>
          </a:p>
          <a:p>
            <a:r>
              <a:rPr lang="en-US" dirty="0" smtClean="0"/>
              <a:t>Sri Lankan Tamils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5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a history of discriminating against new immigrants.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050"/>
            <a:ext cx="4912446" cy="2649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74" y="3926270"/>
            <a:ext cx="4365226" cy="29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Attempts to Keep Foreigners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Great Wall of China</a:t>
            </a:r>
          </a:p>
          <a:p>
            <a:r>
              <a:rPr lang="en-US" dirty="0" smtClean="0"/>
              <a:t>King Edward I kicked the Jews out of England in 1290.</a:t>
            </a:r>
          </a:p>
          <a:p>
            <a:r>
              <a:rPr lang="en-US" dirty="0" smtClean="0"/>
              <a:t>The United States passed the Chinese Exclusion Act in 1882 in order to limit immigration from anywhere other than Western and Northern Europe.</a:t>
            </a:r>
          </a:p>
          <a:p>
            <a:r>
              <a:rPr lang="en-US" dirty="0" smtClean="0"/>
              <a:t>In 1901, Australia passed a law banning all non-white immigration into Australia.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28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241</TotalTime>
  <Words>1387</Words>
  <Application>Microsoft Office PowerPoint</Application>
  <PresentationFormat>On-screen Show (4:3)</PresentationFormat>
  <Paragraphs>90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AIM: How do governments affect migration?</vt:lpstr>
      <vt:lpstr>Emigrants from Haiti </vt:lpstr>
      <vt:lpstr>Migration of Vietnamese Boat People</vt:lpstr>
      <vt:lpstr>Cultural Problems Living in Other Countries </vt:lpstr>
      <vt:lpstr>What are some of the more common problems an immigrant can face in the USA?</vt:lpstr>
      <vt:lpstr>U.S. Attitudes toward Immigrants </vt:lpstr>
      <vt:lpstr>Current Largest Refugee Groups</vt:lpstr>
      <vt:lpstr>We have a history of discriminating against new immigrants.</vt:lpstr>
      <vt:lpstr>Historical Attempts to Keep Foreigners Out</vt:lpstr>
      <vt:lpstr>U.S. Quota Laws</vt:lpstr>
      <vt:lpstr>Brain Drain</vt:lpstr>
      <vt:lpstr>Major Waves of Migration to the United States</vt:lpstr>
      <vt:lpstr>PowerPoint Presentation</vt:lpstr>
      <vt:lpstr>First Peak of European Immigration </vt:lpstr>
      <vt:lpstr>Second Peak of European Immigration </vt:lpstr>
      <vt:lpstr>Third Peak of European Immigration</vt:lpstr>
      <vt:lpstr>Recent Immigration from Less Developed Regions</vt:lpstr>
      <vt:lpstr>Migration from Asia to the U.S.</vt:lpstr>
      <vt:lpstr>Migration from Latin America to the U.S. </vt:lpstr>
      <vt:lpstr>Impact of Immigration on the United States</vt:lpstr>
      <vt:lpstr>PowerPoint Presentation</vt:lpstr>
      <vt:lpstr>PowerPoint Presentation</vt:lpstr>
      <vt:lpstr>PowerPoint Presentation</vt:lpstr>
      <vt:lpstr>AIM: How is migration relevant to our world today?</vt:lpstr>
      <vt:lpstr>Europe’s Demographic Transition. </vt:lpstr>
      <vt:lpstr>Diffusion of European Culture </vt:lpstr>
      <vt:lpstr>Net Migration (per population)</vt:lpstr>
      <vt:lpstr>Post-9/11 World</vt:lpstr>
      <vt:lpstr>Climate migration muddied by legal confusion in Pacific islands </vt:lpstr>
      <vt:lpstr>When and how can foreign aid slow migration?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is Migration?</dc:title>
  <dc:creator>Joshua Fine</dc:creator>
  <cp:lastModifiedBy>Teacher</cp:lastModifiedBy>
  <cp:revision>25</cp:revision>
  <dcterms:created xsi:type="dcterms:W3CDTF">2015-11-06T02:46:47Z</dcterms:created>
  <dcterms:modified xsi:type="dcterms:W3CDTF">2017-11-13T13:55:33Z</dcterms:modified>
</cp:coreProperties>
</file>