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0" r:id="rId2"/>
    <p:sldId id="371" r:id="rId3"/>
    <p:sldId id="256" r:id="rId4"/>
    <p:sldId id="348" r:id="rId5"/>
    <p:sldId id="259" r:id="rId6"/>
    <p:sldId id="349" r:id="rId7"/>
    <p:sldId id="374" r:id="rId8"/>
    <p:sldId id="375" r:id="rId9"/>
    <p:sldId id="377" r:id="rId10"/>
    <p:sldId id="376" r:id="rId11"/>
    <p:sldId id="350" r:id="rId12"/>
    <p:sldId id="366" r:id="rId13"/>
    <p:sldId id="367" r:id="rId14"/>
    <p:sldId id="351" r:id="rId15"/>
    <p:sldId id="257" r:id="rId16"/>
    <p:sldId id="352" r:id="rId17"/>
    <p:sldId id="353" r:id="rId18"/>
    <p:sldId id="258" r:id="rId19"/>
    <p:sldId id="260" r:id="rId20"/>
    <p:sldId id="261" r:id="rId21"/>
    <p:sldId id="373" r:id="rId22"/>
    <p:sldId id="354" r:id="rId23"/>
    <p:sldId id="372" r:id="rId24"/>
    <p:sldId id="355" r:id="rId25"/>
    <p:sldId id="378" r:id="rId26"/>
    <p:sldId id="356" r:id="rId27"/>
    <p:sldId id="357" r:id="rId28"/>
    <p:sldId id="359" r:id="rId29"/>
    <p:sldId id="360" r:id="rId30"/>
    <p:sldId id="361" r:id="rId31"/>
    <p:sldId id="362" r:id="rId32"/>
    <p:sldId id="262" r:id="rId33"/>
    <p:sldId id="379" r:id="rId34"/>
    <p:sldId id="380" r:id="rId35"/>
    <p:sldId id="382" r:id="rId36"/>
    <p:sldId id="381" r:id="rId37"/>
    <p:sldId id="383" r:id="rId38"/>
    <p:sldId id="384" r:id="rId39"/>
    <p:sldId id="385" r:id="rId40"/>
    <p:sldId id="386" r:id="rId41"/>
    <p:sldId id="387" r:id="rId42"/>
    <p:sldId id="38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11/13/17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pPr/>
              <a:t>11/13/17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11/13/17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11/13/17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11/13/17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11/13/17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pPr/>
              <a:t>11/13/17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pPr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nthropologynet.files.wordpress.com/2008/02/indoeuropean-language-family-tree.jpg" TargetMode="External"/><Relationship Id="rId3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434026"/>
            <a:ext cx="7196328" cy="202545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AIM: Why do we study languages?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93776" y="2813126"/>
            <a:ext cx="7196328" cy="3432226"/>
          </a:xfrm>
        </p:spPr>
        <p:txBody>
          <a:bodyPr/>
          <a:lstStyle/>
          <a:p>
            <a:r>
              <a:rPr lang="en-US" sz="3200" dirty="0" smtClean="0"/>
              <a:t>Do Now: Which language is the most spoken native language on earth?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70299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741147"/>
          </a:xfrm>
        </p:spPr>
        <p:txBody>
          <a:bodyPr/>
          <a:lstStyle/>
          <a:p>
            <a:r>
              <a:rPr lang="en-US" dirty="0" smtClean="0"/>
              <a:t>Dialect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0615"/>
            <a:ext cx="9144000" cy="603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42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call a big sandwich?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" y="1845733"/>
            <a:ext cx="90170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93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445770"/>
            <a:ext cx="7612063" cy="1051336"/>
          </a:xfrm>
        </p:spPr>
        <p:txBody>
          <a:bodyPr/>
          <a:lstStyle/>
          <a:p>
            <a:r>
              <a:rPr lang="en-US" b="1" dirty="0" smtClean="0"/>
              <a:t>Environmental terminology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5920"/>
            <a:ext cx="9144000" cy="5212080"/>
          </a:xfrm>
        </p:spPr>
        <p:txBody>
          <a:bodyPr>
            <a:noAutofit/>
          </a:bodyPr>
          <a:lstStyle/>
          <a:p>
            <a:r>
              <a:rPr lang="en-US" sz="2800" dirty="0" smtClean="0"/>
              <a:t>Your environment can affect the development of your language.</a:t>
            </a:r>
          </a:p>
          <a:p>
            <a:r>
              <a:rPr lang="en-US" sz="2800" dirty="0" smtClean="0"/>
              <a:t>Languages tend to develop  large vocabularies that relate to locally observed environmental conditions, and weak vocabularies that relate to unfamiliar settings. </a:t>
            </a:r>
          </a:p>
          <a:p>
            <a:r>
              <a:rPr lang="en-US" sz="2800" dirty="0" smtClean="0"/>
              <a:t>English, for example, is weak in native terminology for deserts, the sub-arctic, very mountainous areas, and other characteristics that are not common to England.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Factors on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737360"/>
            <a:ext cx="7612064" cy="451552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European Sami People, an indigenous circumpolar group, have hundreds of words for snow.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3332276"/>
            <a:ext cx="3714749" cy="3525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32276"/>
            <a:ext cx="5477820" cy="3525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6500" y="1485900"/>
            <a:ext cx="4191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5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79468"/>
            <a:ext cx="4565969" cy="1417638"/>
          </a:xfrm>
        </p:spPr>
        <p:txBody>
          <a:bodyPr/>
          <a:lstStyle/>
          <a:p>
            <a:r>
              <a:rPr lang="en-US" dirty="0" smtClean="0"/>
              <a:t>World of Tongues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65872"/>
            <a:ext cx="9143999" cy="469212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100" dirty="0" smtClean="0"/>
              <a:t>Earth’s heterogeneous collection of languages is one of its most obvious examples of cultural diversity.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100" dirty="0" smtClean="0"/>
              <a:t>Estimates of distinct languages in the world range from 2,000 to 4,000.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100" dirty="0" smtClean="0"/>
              <a:t>Aside from the 10 largest languages, </a:t>
            </a:r>
          </a:p>
          <a:p>
            <a:pPr lvl="1"/>
            <a:r>
              <a:rPr lang="en-US" sz="4100" dirty="0" smtClean="0"/>
              <a:t>About 100 languages are spoken by at least 5 million people </a:t>
            </a:r>
          </a:p>
          <a:p>
            <a:pPr lvl="1"/>
            <a:r>
              <a:rPr lang="en-US" sz="4100" dirty="0" smtClean="0"/>
              <a:t>And, only about 70 languages are spoken by at least 2 million people. </a:t>
            </a:r>
            <a:br>
              <a:rPr lang="en-US" sz="41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64701" y="1"/>
            <a:ext cx="3188271" cy="2165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8100" y="1524000"/>
            <a:ext cx="39751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14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Without language, we wouldn’t be much more advanced than this.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7300" y="2137834"/>
            <a:ext cx="40767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69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Languge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57350"/>
            <a:ext cx="4720590" cy="520065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n-US" sz="3200" dirty="0" smtClean="0"/>
              <a:t>The Key Issues are:</a:t>
            </a:r>
          </a:p>
          <a:p>
            <a:pPr>
              <a:spcBef>
                <a:spcPts val="0"/>
              </a:spcBef>
            </a:pPr>
            <a:r>
              <a:rPr lang="en-US" sz="3200" dirty="0" smtClean="0"/>
              <a:t>Where are English-language speakers distributed? </a:t>
            </a:r>
          </a:p>
          <a:p>
            <a:pPr>
              <a:spcBef>
                <a:spcPts val="0"/>
              </a:spcBef>
            </a:pPr>
            <a:r>
              <a:rPr lang="en-US" sz="3200" dirty="0" smtClean="0"/>
              <a:t>Why is English related to other languages? </a:t>
            </a:r>
          </a:p>
          <a:p>
            <a:pPr>
              <a:spcBef>
                <a:spcPts val="0"/>
              </a:spcBef>
            </a:pPr>
            <a:r>
              <a:rPr lang="en-US" sz="3200" dirty="0" smtClean="0"/>
              <a:t>Where are other language families distributed? </a:t>
            </a:r>
          </a:p>
          <a:p>
            <a:pPr>
              <a:spcBef>
                <a:spcPts val="0"/>
              </a:spcBef>
            </a:pPr>
            <a:r>
              <a:rPr lang="en-US" sz="3200" dirty="0" smtClean="0"/>
              <a:t>Why do people preserve local languages?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1613" y="1657350"/>
            <a:ext cx="3657600" cy="473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Countries and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48790"/>
            <a:ext cx="4422775" cy="510921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Countries usually designate at least one language as their official language. </a:t>
            </a:r>
          </a:p>
          <a:p>
            <a:r>
              <a:rPr lang="en-US" sz="3200" dirty="0" smtClean="0"/>
              <a:t>A country with more than one official language may require all public documents to be in all languages.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2652" y="1748789"/>
            <a:ext cx="4861348" cy="4693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Spoken Languages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7675"/>
            <a:ext cx="9144000" cy="55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6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5175" y="79468"/>
            <a:ext cx="3992024" cy="1577882"/>
          </a:xfrm>
        </p:spPr>
        <p:txBody>
          <a:bodyPr/>
          <a:lstStyle/>
          <a:p>
            <a:r>
              <a:rPr lang="en-US" dirty="0" smtClean="0"/>
              <a:t>Languages Today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917700"/>
            <a:ext cx="9144000" cy="49403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>
                <a:effectLst/>
              </a:rPr>
              <a:t>The study of language follows logically from migration, because the current distribution of languages around the world resulted largely from past migrations.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n-US" sz="2800" dirty="0" smtClean="0">
                <a:effectLst/>
              </a:rPr>
              <a:t>On the one hand, English has achieved an unprecedented </a:t>
            </a:r>
            <a:r>
              <a:rPr lang="en-US" sz="2800" i="1" dirty="0" smtClean="0">
                <a:effectLst/>
              </a:rPr>
              <a:t>globalization. 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n-US" sz="2800" dirty="0" smtClean="0">
                <a:effectLst/>
              </a:rPr>
              <a:t>On the other hand, people are trying to preserve </a:t>
            </a:r>
            <a:r>
              <a:rPr lang="en-US" sz="2800" i="1" dirty="0" smtClean="0">
                <a:effectLst/>
              </a:rPr>
              <a:t>local diversity </a:t>
            </a:r>
            <a:r>
              <a:rPr lang="en-US" sz="2800" dirty="0" smtClean="0">
                <a:effectLst/>
              </a:rPr>
              <a:t>in language. 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n-US" sz="2800" dirty="0" smtClean="0">
                <a:effectLst/>
              </a:rPr>
              <a:t>The global distribution of languages results from a combination of two geographic processes—interaction and isolation.</a:t>
            </a:r>
            <a:r>
              <a:rPr lang="en-US" sz="2800" dirty="0" smtClean="0"/>
              <a:t> 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1300" y="0"/>
            <a:ext cx="2552700" cy="191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468"/>
            <a:ext cx="8377237" cy="1815174"/>
          </a:xfrm>
        </p:spPr>
        <p:txBody>
          <a:bodyPr/>
          <a:lstStyle/>
          <a:p>
            <a:r>
              <a:rPr lang="en-US" sz="3200" dirty="0">
                <a:effectLst/>
              </a:rPr>
              <a:t>The global distribution of languages results from a combination of two geographic processes—interaction and isolation.</a:t>
            </a:r>
            <a:r>
              <a:rPr lang="en-US" sz="3200" dirty="0"/>
              <a:t> 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do these processes impact language?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92521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a few types of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19" y="2070846"/>
            <a:ext cx="4124639" cy="476810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Natural Languages – Languages that people use in every day life that evolved within living or historic communities.</a:t>
            </a:r>
            <a:endParaRPr lang="en-US" sz="2800" dirty="0"/>
          </a:p>
          <a:p>
            <a:r>
              <a:rPr lang="en-US" sz="2800" dirty="0" err="1" smtClean="0"/>
              <a:t>Ie</a:t>
            </a:r>
            <a:r>
              <a:rPr lang="en-US" sz="2800" dirty="0" smtClean="0"/>
              <a:t>; English, Chinese, (all official languages)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473" y="1895524"/>
            <a:ext cx="4962527" cy="368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45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51" y="385800"/>
            <a:ext cx="8263770" cy="633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11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79468"/>
            <a:ext cx="5751336" cy="1417638"/>
          </a:xfrm>
        </p:spPr>
        <p:txBody>
          <a:bodyPr/>
          <a:lstStyle/>
          <a:p>
            <a:r>
              <a:rPr lang="en-US" dirty="0" smtClean="0"/>
              <a:t>Body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43" y="2070847"/>
            <a:ext cx="5043658" cy="3844756"/>
          </a:xfrm>
        </p:spPr>
        <p:txBody>
          <a:bodyPr>
            <a:noAutofit/>
          </a:bodyPr>
          <a:lstStyle/>
          <a:p>
            <a:r>
              <a:rPr lang="en-US" sz="3600" dirty="0" smtClean="0"/>
              <a:t>American Sign Language – only used in the USA, predominantly by the hearing impaired.</a:t>
            </a:r>
          </a:p>
          <a:p>
            <a:r>
              <a:rPr lang="en-US" sz="3600" dirty="0" smtClean="0"/>
              <a:t>Gestures we all understand.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6200" y="3667760"/>
            <a:ext cx="3987800" cy="3190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256" y="79468"/>
            <a:ext cx="2960869" cy="229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55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AIM: What are languages, and what role do they play in cultures?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Do Now:  Why don’t the French understand a term a “quarter pounder with cheese” when they go to McDonalds?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9304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79468"/>
            <a:ext cx="3157702" cy="1417638"/>
          </a:xfrm>
        </p:spPr>
        <p:txBody>
          <a:bodyPr/>
          <a:lstStyle/>
          <a:p>
            <a:r>
              <a:rPr lang="en-US" dirty="0" smtClean="0"/>
              <a:t>Artificial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820334"/>
            <a:ext cx="2265892" cy="3395134"/>
          </a:xfrm>
        </p:spPr>
        <p:txBody>
          <a:bodyPr/>
          <a:lstStyle/>
          <a:p>
            <a:r>
              <a:rPr lang="en-US" dirty="0" err="1" smtClean="0"/>
              <a:t>Elvish</a:t>
            </a:r>
            <a:endParaRPr lang="en-US" dirty="0" smtClean="0"/>
          </a:p>
          <a:p>
            <a:r>
              <a:rPr lang="en-US" dirty="0" smtClean="0"/>
              <a:t>Klingon</a:t>
            </a:r>
          </a:p>
          <a:p>
            <a:r>
              <a:rPr lang="en-US" dirty="0" err="1" smtClean="0"/>
              <a:t>Dothraki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8567" y="0"/>
            <a:ext cx="2385433" cy="29102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00802"/>
            <a:ext cx="4800574" cy="31352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4691" y="2711991"/>
            <a:ext cx="4659309" cy="354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592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97106"/>
            <a:ext cx="9143999" cy="2346761"/>
          </a:xfrm>
        </p:spPr>
        <p:txBody>
          <a:bodyPr>
            <a:noAutofit/>
          </a:bodyPr>
          <a:lstStyle/>
          <a:p>
            <a:r>
              <a:rPr lang="en-US" sz="2800" dirty="0" smtClean="0"/>
              <a:t>Esperanto – an artificial language created by a Polish doctor in the 19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 with the goal of creating one language for the earth.</a:t>
            </a:r>
          </a:p>
          <a:p>
            <a:r>
              <a:rPr lang="en-US" sz="2800" dirty="0" smtClean="0"/>
              <a:t>Today somewhere between 1-15 million people speak it worldwide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1623"/>
            <a:ext cx="9144000" cy="285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50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most major languages today.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12900"/>
            <a:ext cx="9123502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41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1900"/>
            <a:ext cx="9144000" cy="437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26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680211"/>
            <a:ext cx="7612063" cy="971550"/>
          </a:xfrm>
        </p:spPr>
        <p:txBody>
          <a:bodyPr/>
          <a:lstStyle/>
          <a:p>
            <a:r>
              <a:rPr lang="en-US" sz="7200" dirty="0" smtClean="0"/>
              <a:t>Unit 4: Languages</a:t>
            </a:r>
            <a:endParaRPr lang="en-US" sz="7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" y="2651761"/>
            <a:ext cx="9144001" cy="2465686"/>
          </a:xfrm>
        </p:spPr>
        <p:txBody>
          <a:bodyPr/>
          <a:lstStyle/>
          <a:p>
            <a:r>
              <a:rPr lang="en-US" sz="2800" dirty="0" smtClean="0"/>
              <a:t>"Language is arguably the most important of the cultural universals.  This is not to question the significance of religion or other traits: but language is essential to communicating and sharing many aspects of culture.“ - Charles </a:t>
            </a:r>
            <a:r>
              <a:rPr lang="en-US" sz="2800" dirty="0" err="1" smtClean="0"/>
              <a:t>Heatwole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5102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5261954" cy="3693704"/>
          </a:xfrm>
        </p:spPr>
        <p:txBody>
          <a:bodyPr>
            <a:noAutofit/>
          </a:bodyPr>
          <a:lstStyle/>
          <a:p>
            <a:r>
              <a:rPr lang="en-US" sz="3200" dirty="0" smtClean="0"/>
              <a:t>A collection of languages that share a common, but distant ancestor.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129" y="2070846"/>
            <a:ext cx="28956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505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Major Language Families Today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09700"/>
            <a:ext cx="9144000" cy="402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638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79468"/>
            <a:ext cx="5017768" cy="1417638"/>
          </a:xfrm>
        </p:spPr>
        <p:txBody>
          <a:bodyPr/>
          <a:lstStyle/>
          <a:p>
            <a:r>
              <a:rPr lang="en-US" dirty="0" smtClean="0"/>
              <a:t>Indo-European Language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91640"/>
            <a:ext cx="4160520" cy="5166360"/>
          </a:xfrm>
        </p:spPr>
        <p:txBody>
          <a:bodyPr/>
          <a:lstStyle/>
          <a:p>
            <a:r>
              <a:rPr lang="en-US" dirty="0" smtClean="0"/>
              <a:t>The Indo-European </a:t>
            </a:r>
            <a:r>
              <a:rPr lang="en-US" sz="2800" dirty="0" smtClean="0"/>
              <a:t>language family developed as a result of migration and subsequent isolation of people that can only be reconstructed through linguistic and archaeological theories. </a:t>
            </a:r>
            <a:endParaRPr lang="en-US" sz="2800" dirty="0"/>
          </a:p>
        </p:txBody>
      </p:sp>
      <p:pic>
        <p:nvPicPr>
          <p:cNvPr id="89090" name="Picture 2" descr="The Indo-European Branches of the Language Tre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7398" y="0"/>
            <a:ext cx="4546601" cy="5657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Why have the French been obsessed with protecting their language?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1994 law demands the creation of French translations for globalized words.</a:t>
            </a:r>
          </a:p>
          <a:p>
            <a:r>
              <a:rPr lang="en-US" dirty="0" smtClean="0"/>
              <a:t>I.E. e-mail= “</a:t>
            </a:r>
            <a:r>
              <a:rPr lang="en-US" dirty="0" err="1" smtClean="0"/>
              <a:t>courrier</a:t>
            </a:r>
            <a:r>
              <a:rPr lang="en-US" dirty="0" smtClean="0"/>
              <a:t> </a:t>
            </a:r>
            <a:r>
              <a:rPr lang="en-US" dirty="0" err="1" smtClean="0"/>
              <a:t>electronique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4075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Languages Used on the Internet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0" y="1687512"/>
            <a:ext cx="3118631" cy="1170356"/>
          </a:xfrm>
        </p:spPr>
        <p:txBody>
          <a:bodyPr/>
          <a:lstStyle/>
          <a:p>
            <a:r>
              <a:rPr lang="en-US" dirty="0" smtClean="0"/>
              <a:t>Internet Content by language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3118631" y="1687512"/>
            <a:ext cx="3104369" cy="1170356"/>
          </a:xfrm>
        </p:spPr>
        <p:txBody>
          <a:bodyPr/>
          <a:lstStyle/>
          <a:p>
            <a:r>
              <a:rPr lang="en-US" dirty="0" smtClean="0"/>
              <a:t>Internet users by Native Language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868"/>
            <a:ext cx="3118631" cy="2465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631" y="2857868"/>
            <a:ext cx="3083283" cy="24653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000" y="2242860"/>
            <a:ext cx="29210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557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Historically, how can the use of a specific language be used as a weapon?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692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Languages Help Make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3" y="2070846"/>
            <a:ext cx="4718722" cy="4787154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If you want to rob a culture of it’s heritage, steal it’s language.</a:t>
            </a:r>
          </a:p>
          <a:p>
            <a:r>
              <a:rPr lang="en-US" sz="3600" dirty="0" smtClean="0"/>
              <a:t>I.E.</a:t>
            </a:r>
          </a:p>
          <a:p>
            <a:r>
              <a:rPr lang="en-US" sz="3600" dirty="0" smtClean="0"/>
              <a:t>Dawes Act – USA</a:t>
            </a:r>
          </a:p>
          <a:p>
            <a:r>
              <a:rPr lang="en-US" sz="3600" dirty="0" smtClean="0"/>
              <a:t>Russia, Canada, New Zealand and Australia passed similar laws.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365" y="3254577"/>
            <a:ext cx="39497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132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521170"/>
          </a:xfrm>
        </p:spPr>
        <p:txBody>
          <a:bodyPr/>
          <a:lstStyle/>
          <a:p>
            <a:r>
              <a:rPr lang="en-US" dirty="0" smtClean="0"/>
              <a:t>How diverse is the USA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47" y="632849"/>
            <a:ext cx="8651858" cy="618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352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 the USA have an official language?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210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4950362" cy="1417638"/>
          </a:xfrm>
        </p:spPr>
        <p:txBody>
          <a:bodyPr/>
          <a:lstStyle/>
          <a:p>
            <a:r>
              <a:rPr lang="en-US" sz="3200" dirty="0" smtClean="0"/>
              <a:t>How has the Canadian Province of Quebec reinforced ties to France?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64626"/>
            <a:ext cx="3570064" cy="5193374"/>
          </a:xfrm>
        </p:spPr>
        <p:txBody>
          <a:bodyPr>
            <a:noAutofit/>
          </a:bodyPr>
          <a:lstStyle/>
          <a:p>
            <a:r>
              <a:rPr lang="en-US" sz="2800" dirty="0" smtClean="0"/>
              <a:t>People who move to Quebec must learn French.</a:t>
            </a:r>
          </a:p>
          <a:p>
            <a:r>
              <a:rPr lang="en-US" sz="2800" dirty="0" smtClean="0"/>
              <a:t>Maintains an embassy-like entity in Paris.</a:t>
            </a:r>
          </a:p>
          <a:p>
            <a:r>
              <a:rPr lang="en-US" sz="2800" dirty="0" smtClean="0"/>
              <a:t>French must be more prominent than English on public signs.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0" y="2425700"/>
            <a:ext cx="2933700" cy="4432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00" y="79468"/>
            <a:ext cx="2890224" cy="195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53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94000"/>
            <a:ext cx="9144000" cy="4064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Language – n  - a system of communication based on symbols that have agreed upon meanings.</a:t>
            </a:r>
          </a:p>
          <a:p>
            <a:r>
              <a:rPr lang="en-US" sz="3200" dirty="0" smtClean="0"/>
              <a:t>Dialect – n – a particular variety of a language characterized by distinctive vocabulary, grammar, and/or pronunciation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6500" y="0"/>
            <a:ext cx="4191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28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95981"/>
            <a:ext cx="9144000" cy="526201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Why are all Arabic speakers considered to be speaking the same language whereas Danish and Norwegian speakers are not?  Danish and Norwegian can have mutual intelligibility.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822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Language – a language that is published, widely distributed and purposely taught</a:t>
            </a:r>
          </a:p>
          <a:p>
            <a:r>
              <a:rPr lang="en-US" dirty="0" smtClean="0"/>
              <a:t>Dialect Chains – the closer the dialects are located to each other, the closer they are related.</a:t>
            </a:r>
          </a:p>
          <a:p>
            <a:r>
              <a:rPr lang="en-US" dirty="0" smtClean="0"/>
              <a:t>Isogloss – a geographic boundary within which a particular linguistic feature occurs. (language border)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100" y="-53052"/>
            <a:ext cx="28829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185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Dialect Isoglosses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729210"/>
            <a:ext cx="81661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08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and Communication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703070"/>
            <a:ext cx="5879237" cy="515493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Many languages also have a literary tradition, or a system of written communication. </a:t>
            </a:r>
          </a:p>
          <a:p>
            <a:r>
              <a:rPr lang="en-US" sz="3200" dirty="0" smtClean="0"/>
              <a:t>The lack of written record makes it difficult to document the distribution of many languages.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9237" y="2048418"/>
            <a:ext cx="2730176" cy="4313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467" y="79468"/>
            <a:ext cx="7479770" cy="834932"/>
          </a:xfrm>
        </p:spPr>
        <p:txBody>
          <a:bodyPr/>
          <a:lstStyle/>
          <a:p>
            <a:r>
              <a:rPr lang="en-US" sz="3600" b="1" dirty="0" smtClean="0"/>
              <a:t>Dialect in action (Soda vs. Pop)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67349"/>
            <a:ext cx="9144000" cy="539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14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Dialect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496" b="3496"/>
          <a:stretch>
            <a:fillRect/>
          </a:stretch>
        </p:blipFill>
        <p:spPr>
          <a:xfrm>
            <a:off x="41042" y="1693551"/>
            <a:ext cx="9022941" cy="4957165"/>
          </a:xfrm>
        </p:spPr>
      </p:pic>
    </p:spTree>
    <p:extLst>
      <p:ext uri="{BB962C8B-B14F-4D97-AF65-F5344CB8AC3E}">
        <p14:creationId xmlns:p14="http://schemas.microsoft.com/office/powerpoint/2010/main" val="3589441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622767"/>
          </a:xfrm>
        </p:spPr>
        <p:txBody>
          <a:bodyPr/>
          <a:lstStyle/>
          <a:p>
            <a:r>
              <a:rPr lang="en-US" dirty="0" smtClean="0"/>
              <a:t>Dialect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2235"/>
            <a:ext cx="9144000" cy="61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03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890" y="1868410"/>
            <a:ext cx="69850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68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420</TotalTime>
  <Words>903</Words>
  <Application>Microsoft Macintosh PowerPoint</Application>
  <PresentationFormat>On-screen Show (4:3)</PresentationFormat>
  <Paragraphs>90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Habitat</vt:lpstr>
      <vt:lpstr>AIM: Why do we study languages?</vt:lpstr>
      <vt:lpstr>Most Spoken Languages</vt:lpstr>
      <vt:lpstr>Unit 4: Languages</vt:lpstr>
      <vt:lpstr>PowerPoint Presentation</vt:lpstr>
      <vt:lpstr>Language and Communication</vt:lpstr>
      <vt:lpstr>Dialect in action (Soda vs. Pop)</vt:lpstr>
      <vt:lpstr>Dialect</vt:lpstr>
      <vt:lpstr>Dialect</vt:lpstr>
      <vt:lpstr>What is this?</vt:lpstr>
      <vt:lpstr>Dialect</vt:lpstr>
      <vt:lpstr>What do you call a big sandwich?</vt:lpstr>
      <vt:lpstr>Environmental terminology </vt:lpstr>
      <vt:lpstr>Environmental Factors on Language</vt:lpstr>
      <vt:lpstr>PowerPoint Presentation</vt:lpstr>
      <vt:lpstr>World of Tongues</vt:lpstr>
      <vt:lpstr>PowerPoint Presentation</vt:lpstr>
      <vt:lpstr>Without language, we wouldn’t be much more advanced than this.</vt:lpstr>
      <vt:lpstr>Languge</vt:lpstr>
      <vt:lpstr>Countries and Languages</vt:lpstr>
      <vt:lpstr>Languages Today</vt:lpstr>
      <vt:lpstr>The global distribution of languages results from a combination of two geographic processes—interaction and isolation.  </vt:lpstr>
      <vt:lpstr>There are a few types of languages</vt:lpstr>
      <vt:lpstr>PowerPoint Presentation</vt:lpstr>
      <vt:lpstr>Body Languages</vt:lpstr>
      <vt:lpstr>AIM: What are languages, and what role do they play in cultures?</vt:lpstr>
      <vt:lpstr>Artificial Languages</vt:lpstr>
      <vt:lpstr>Universal Language</vt:lpstr>
      <vt:lpstr>10 most major languages today.</vt:lpstr>
      <vt:lpstr>PowerPoint Presentation</vt:lpstr>
      <vt:lpstr>Language Family</vt:lpstr>
      <vt:lpstr>Major Language Families Today</vt:lpstr>
      <vt:lpstr>Indo-European Language Tree</vt:lpstr>
      <vt:lpstr>Why have the French been obsessed with protecting their language?</vt:lpstr>
      <vt:lpstr>Languages Used on the Internet</vt:lpstr>
      <vt:lpstr>Historically, how can the use of a specific language be used as a weapon?</vt:lpstr>
      <vt:lpstr>Languages Help Make Culture</vt:lpstr>
      <vt:lpstr>How diverse is the USA</vt:lpstr>
      <vt:lpstr>Should the USA have an official language?</vt:lpstr>
      <vt:lpstr>How has the Canadian Province of Quebec reinforced ties to France?</vt:lpstr>
      <vt:lpstr>Why are all Arabic speakers considered to be speaking the same language whereas Danish and Norwegian speakers are not?  Danish and Norwegian can have mutual intelligibility.</vt:lpstr>
      <vt:lpstr>Vocabulary</vt:lpstr>
      <vt:lpstr>Dialect Isoglosses</vt:lpstr>
    </vt:vector>
  </TitlesOfParts>
  <Company>Brooklyn Technical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4: Languages</dc:title>
  <dc:creator>Joshua Fine</dc:creator>
  <cp:lastModifiedBy>Joshua Fine</cp:lastModifiedBy>
  <cp:revision>40</cp:revision>
  <dcterms:created xsi:type="dcterms:W3CDTF">2011-10-30T19:32:11Z</dcterms:created>
  <dcterms:modified xsi:type="dcterms:W3CDTF">2017-11-13T20:28:54Z</dcterms:modified>
</cp:coreProperties>
</file>