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77" r:id="rId3"/>
    <p:sldId id="376" r:id="rId4"/>
    <p:sldId id="264" r:id="rId5"/>
    <p:sldId id="375" r:id="rId6"/>
    <p:sldId id="265" r:id="rId7"/>
    <p:sldId id="271" r:id="rId8"/>
    <p:sldId id="270" r:id="rId9"/>
    <p:sldId id="272" r:id="rId10"/>
    <p:sldId id="274" r:id="rId11"/>
    <p:sldId id="275" r:id="rId12"/>
    <p:sldId id="370" r:id="rId13"/>
    <p:sldId id="371" r:id="rId14"/>
    <p:sldId id="369" r:id="rId15"/>
    <p:sldId id="276" r:id="rId16"/>
    <p:sldId id="277" r:id="rId17"/>
    <p:sldId id="368" r:id="rId18"/>
    <p:sldId id="278" r:id="rId19"/>
    <p:sldId id="372" r:id="rId20"/>
    <p:sldId id="373" r:id="rId21"/>
    <p:sldId id="374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3776" y="2770909"/>
            <a:ext cx="7196328" cy="1191491"/>
          </a:xfrm>
        </p:spPr>
        <p:txBody>
          <a:bodyPr/>
          <a:lstStyle/>
          <a:p>
            <a:r>
              <a:rPr lang="en-US" sz="4000" dirty="0" smtClean="0"/>
              <a:t>AIM: Where are English-language speakers distributed? 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3776" y="4100945"/>
            <a:ext cx="7196328" cy="2144407"/>
          </a:xfrm>
        </p:spPr>
        <p:txBody>
          <a:bodyPr/>
          <a:lstStyle/>
          <a:p>
            <a:r>
              <a:rPr lang="en-US" sz="2800" dirty="0" smtClean="0"/>
              <a:t>Do Now: Name one new word that has been recently added to the English dictionary.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8377237" cy="1417638"/>
          </a:xfrm>
        </p:spPr>
        <p:txBody>
          <a:bodyPr/>
          <a:lstStyle/>
          <a:p>
            <a:r>
              <a:rPr lang="en-US" dirty="0" smtClean="0"/>
              <a:t>Differences between American and British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2070846"/>
            <a:ext cx="4572001" cy="47871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earliest colonists were most responsible for the dominant language patterns that exist today in the English-speaking part of the Western Hemisphere.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208" y="2070846"/>
            <a:ext cx="3035709" cy="45238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Vocabulary and Spelling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1640"/>
            <a:ext cx="9144000" cy="51663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Since English in the United States and England evolved independently during the eighteenth and nineteenth centuries. U.S. English differs from that of England in three ways: </a:t>
            </a:r>
            <a:r>
              <a:rPr lang="en-US" sz="3200" u="sng" dirty="0" smtClean="0"/>
              <a:t>vocabulary, spelling, and pronunciation.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might vocabulary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846"/>
            <a:ext cx="8990298" cy="47871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The vocabulary is different because settlers in America encountered many new objects and experiences, which were given names borrowed from Native Americans.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As new inventions appeared, they acquired different names on either side of the Atlantic.  (elevator vs. lift)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why is the spelling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70846"/>
            <a:ext cx="3911480" cy="4600713"/>
          </a:xfrm>
        </p:spPr>
        <p:txBody>
          <a:bodyPr>
            <a:normAutofit/>
          </a:bodyPr>
          <a:lstStyle/>
          <a:p>
            <a:r>
              <a:rPr lang="en-US" sz="3200" dirty="0"/>
              <a:t>Spelling diverged because of a strong national feeling in the United States for an independent identity.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80" y="3164456"/>
            <a:ext cx="5232519" cy="36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Webster’s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5168900" cy="4580557"/>
          </a:xfrm>
        </p:spPr>
        <p:txBody>
          <a:bodyPr/>
          <a:lstStyle/>
          <a:p>
            <a:r>
              <a:rPr lang="en-US" sz="2800" dirty="0" smtClean="0"/>
              <a:t>Noah Webster, the creator of the first comprehensive American dictionary and grammar books, argued that spelling and grammar reforms would help establish a national language, reduce cultural dependence on England, and inspire national pride.</a:t>
            </a:r>
          </a:p>
          <a:p>
            <a:endParaRPr lang="en-US" dirty="0"/>
          </a:p>
        </p:txBody>
      </p:sp>
      <p:sp>
        <p:nvSpPr>
          <p:cNvPr id="1026" name="AutoShape 2" descr="data:image/jpg;base64,/9j/4AAQSkZJRgABAQAAAQABAAD/2wCEAAkGBhQSERUUEhQUFBQVFBcVFBUUGBQUFRUVFxQVFxcUFRQXHCYeFxkjGRQUHy8gIycpLCwsFR4xNTAqNSYrLCkBCQoKDgwOGg8PGiwlHBwpKSwsLCwsLCwsLCwpLCkpLCkpLSwvLCwsKSktLCksLCwpLCwsKSwsLCwpLCwpKSwpLP/AABEIAQIAxAMBIgACEQEDEQH/xAAcAAABBQEBAQAAAAAAAAAAAAAAAQIDBAUGBwj/xAA8EAABAwEFBQUGBQQBBQAAAAABAAIRAwQSITFBBQZRYXEigZGhsQcTMsHR8EJSYnLhFCOS8YIVM0NTY//EABoBAAIDAQEAAAAAAAAAAAAAAAABAgMEBQb/xAAtEQACAgEDAwIEBgMAAAAAAAAAAQIRAxIhMQRBURMyIiOBkRQVQmGx8DNxof/aAAwDAQACEQMRAD8A82aU5RtcngqIDkJsoCBkgcpGvUTVIHckwHh6UFNaUXxPHvSAUppdwTZSsbJjVKhjmAkwpn2QxgR0WjsmxCZOOMTwnBWRYYmM8R5/woOT7Fiiu5gGyuGk/fBVnDkR1la7qJaYHPTX/aZXsNeL1y8OkETwCisgPGY98IAnX1Viq45Op9cLvonix6tyPE/NWKaK9LKdRiRrSrlSgW/XD1UZbCmmRaKbwU0tVosUdVh070xECRrCnDySzzhMQrGwI+whzEl7FJeQAtxCGu+5/hCBE7EpKZKdOqRIcAnJt5LKdBZI1qdKY0pwKAFASQjVKClQxSFPs8C+JyMjy0+9VEQr2xQfeRdkEzzEYeCqm6RZBWzpdnUgSRHZI8DoVar7NJbIz9QtnZ+zZAJAE8FtWXZkCFXGSaL3jaZ54+y3XQ5pLTrqOKLRVbT+F14dce9elP3fa4doSs7aWxG0mG4wHHGRMZ8ecKI9J53UtrnZsJE4GPmVWtVlLmk3C0AwSBhMTBWyaxrG47suYcjr0Tto2pwplrctRwTRBnJ1gAIx8oVYrV9wXZgfUcFn2izXZ4featgyqaKwTHsTy1NeFaVlcsTiJz+8FIGKO8mRIxTk8EtwfcKTIKGo5ADUiQhCBEwOPqnByaDIUgpwM/vgkiQBqexiaFK0KQqAN4J10qSm1SNYgZCGYqRrU64lAUWNET1026dnGZ1cAucuyYXTbotLnOOTGxJ4Hr0WfN7djTgrVuei2VkCFr2VmIlYmzLfTqSGvBjgQtCpWe1hLILtL2XeAqYs1NI6AAQs23ZLk69r2g5133zAw5e6puJ8CY81PZTWpCH1XVGjMVGBrxOogmRPPDFWa+xDRtZl7wWdjHe8LcNSIBB48x5rEr7aaQW3AD+oY/yuu2nZPe0i3iMJXmG0qppmMwMOYQpFUo9y77wPMSGplcMAiQSqtmpOqtJZddEZzP0TX2Krq1o5hSRBlGvTuuwiDiFUqHFWKsgkOmQqtRXrgzsUFQ3M09r00u4JiFOCrPzUrlCfmmIAEqLyEAT0qfFWA1RUBhOpUgUSQrR/tPbwSNTqYTAsNTmpjFI1qAFKaWKdrEPppWSK9JuPctjdy2gu9zUH9sXqhH5iG5OGsRlzWWVd2K0e/a4jCbp6RiqMq+Fl2B/GjqqIpOfcY2uypdDm1IYGCW3hg0y3DFd5shofZaZeO05jS7HM3RMHrK5ipDKbrri43YvHODk3rJHiulDy1rQG/CAAAMMFmg0joTi5cmPtTd11UPYKjxeADSHXbsHOARMjDPorm7+wTQYWVHOqYYGoZxmTGJw71bba2udgYcMwfXopLRabmeo0Vqa5IuEnsZG0XBragGYBjwXllp2aa0viYzMme/mvQrfVL7w44eaz6NlYxr3vLQAZJMAY8jgcslBy7oXptumc7YrF7inexaHYBwIN7QjyKoULUW1MYuuBMjIjpxCpb2bxm01A2kCKVOQ1urj+YgaYQBoqFkebpnDDLnxVsUzHNpOkaO2KgdVF3KPv5rNe4Sh1Q8VHC0ozNkb0l9MqPkqK8pESZMf3JrnJA9ADmic8EJoPMIQBaulS0jISTipQFAkOCkYExmanZT4pjJWMUjGpKQVi6lY6GtCbUClLU0hIZVe1LZbWabgQcAcehwPkliVUrWpkZyeWKUqqmONp2j0S0kusIa0w5xAnH8JvF0jSGq/YbG5zGm2VzUwIEE02gDKXNILj1XP7B2kKlAETg1w/5EAGfVdDs640BobJAz+L1K56qOx2r17mgyjRDQGvggy1xfedMR8TjJEYQr1enLQTBIy4HuUTAHDBo8APFNpyIGk4clbtRU9S7mdaaEHguf3jANMtwk5E8cZI4ZHHkV0m1a0OAxLnYNa3FxOgaOJ/lcP7RdomzNNAkf1NVo94GnCz0iMGcnEYcYJOqeOGqX7FeXKoQ/dnFWMscCWOcSCdMxHDgr1lshg6TpwWLsK1XKwGj+zynMeeHeupUssnB0inp8UcitlEbNP5vJIdlE/jPcAtAPT2uVPrT8mtdJi8GV/0Hi93gFG7d0/+w/4g/NbYcngpevPyTXRYvBzx2C/8472n6qJ+xagyLT4j1XThw5J7I4eEp/iZof5dilw6OPNhrD/xuPSCPEFC61t05gEgkTHPkhT/ABUvBX+Vp8SOfYpmBRAKdq3HGHgQpGtSTggVUhlmmApWuhVG1U/3qALSjqFRe/5opVg4nQDOVCT0qyyEdclHyN2i+7QdGBMDDmcfKVzteoGtnwHE8Fq7V2o1zS1uIzLtBHDiuWrV77p00HAKnDFtWzT1eSOpKHCVHT7mbVfTe+8ew7Dh2gMgOkeXFek7K2zSgEkd5GHKFyns7q0a9nNCvSDhTeSHtwqMD8ZwzaTIxXoGxtwrM4n3dWqQcbogx3xIHejJgc5XFjwdUscdMhae8zGDOTyBTNnNtVrf/YaWs1e7ssH/ACgz0ErstnbiWRkE0r541De74mF5/wC2XfW5Fhs7rjWAGvc7M4dmj2fwwQSNZA0Ka6d/qYT6xfpRDvTvzRsF6nYnNtFtdLHWggOZROopzILvEDUn4V47tG0FziXOLnuJc97jLnOOZJOamdUuNvH4jlyCzKjplaUqVIwSk5O2MbUIIIzBkdxXeNMgO0cAR34rgirFj2i+kZY4xq04tPUKrLi18djR0+f0nvwztCE9pVHZu1m1h+Vwzb8xxC0GtXPknF0zsY5RmriwY1SgJoCfCiaooSE9hTWpwSJoripnzJPmhQuKFKjL6jRntTg9VzWiAgFdY82WHVEMcoQZTatWEAWKtfwTP6ogZrKq2vGJnooxa4mUBZtG0QOZVW3VrtIEnBziSBqBgB4z4LNdtHh4qtbLaal0HANbdA7ySepJUXGycXQlothdhkOH1UdNqY1ek+yXdAVrW7+qs7jTbSLm3xAD7zbrrjviBF4Y9VNIg9yp7KdivqWsOL30ad3FwZIqAkdkE9nnOK912IwtqkUpuAm84wZaDALjgDgJ71utstP3dyAWnQiBPIaZacF4/wC03foAGw2V3ZaSLTUGBcZ/7II0H4ueGhmS2A6/fL2tWazU3ssr217Ri1tztU6Z/M9/wmPyiZjGF89Wq3GpUL3EuMlznHEucSSSeKjttr/C0558lRfU0CiIWvXvFQEoKa5MAJSShEJDH03kGQSCMiFadtasf/I7uJHoqcolJpPkabXBvbL3nc0htU3m/m/E36hdVTeHAFpBBxBC83C6Ddfapa73Tvhd8PI8O9Zc2FVqidLpOrakoTezOovJ0qGpV4KN1cweixUdd5EiOcuiFFVtAZAJ0n78EisUWzmyyJPcxG1xMkJj7WZwOGip38Ux1RdOjjF+lb4Bwz1VSvbCoTWUDnSihkl8pHJqQpgBKRIhAHZ+zbeWz2Sq42lnxRdq3b5ZEyCMwDIMjEFozGXqmytq0P6g2izWqjUmS6mHgOunPsuxBGnRfPTCvQvZFVs9OpabRaIijRBBON1pcbzmg4XsGtH7lYpbUyNb2eob974PstnDmPIq1S5lEYzkA+qQdGyI4uLdAV4DbLZoMTzM46krV3r3tqWqs6s7syLtNgOFOmCbrPMk8SSVzTueZUW7Yx7NSoyhr9EhckAjimpzkxAxUIQkAISJZQASpKFYtcHDNpBHUYqNAQB6C2oHNDhk4Bw6FMfkqO71e9ZwPyOLe7Mevkrr1ypR0yaO+pa4KXlHObw2mKscGj5n5oVfeE/33dB6IXRxxWlHEyt63/sqPcobyV7pTFYViykQhACpEIQAIQhACqxRtjmscwHsvLS4cbpJA8TPcqyUIAlvSZKYXJSUxAAhCEACRKkQAIQhAAhCEACEIQB0e6b8Kg/afULcOYWHumMKh/aPU/JbbTiudm97Oz07+Sv73ON2o+9WqH9R8sEKKtUlzjxcT5pF0Fsjjt27IiUiUpExAhCEACEqRAAhCEACc1NTkACSEIKABCUQkQAiEIQAIQhAAhCEACUJEIA6LdX4anVvzW04wHHgPksHdU41P2g+f8rW2i6KNQ/pP0WDKvmfY6mGVYfucYUIKFvOWBSIQgATmBNSoACkQhAAhCEACWUiEAKkQhAAhCEACEqEAIhKiUAIhCEACEJQgDb3W+N/7fmPqtTbDooP7vNwWVux8bz+j1cPotPbU+4dHKekyfRYp/5fsb8b+S/qckUIhC2mARCEIAEIQgAQhCABCEIAEIShqAEQlhKCgBEFBKRACoSIQAIQhAAhCEACEIQBsbsv/uOGhZ6ELT26+KRHFZu79IiX9w9T8la3gfNNv7p8llkryo1RdYmjnShBQtRlESgKybCR8WCaYbp4pWOiAhIlWzu9ulaLY6KTeyDjUf2WDvzPQSmIxUL2DZHszs1EA1JtD/Bk/pb8zPculp7r2dwg0aRblF1rvM5dyaTYrR89wrOzdmVK9QU6TS5x8AOJOg5r1zeLciwtZDaIbUdgyHvbE/iImIHPkFa2bYqFhoiGBskDsi855mAJzcVXkmobdzRhwvJv2ObsXsoY0A1qrncQ0Bo8cTHh3LRqez2xxduuBOTrxvDnifkug/ry/AAUxmXPi8OcTDe8nonvulsMa53/ANXkj/BmBPV3gqPj5k6NTWPiCv8Avk8T3h2I6y13UnYxi1wyc05OH3mFmL072lWAPo06n4mEtniImPInuXmZatEXaMWSOljUiWEKRWIhKlDCgBqFIKBU1LZz3ZAnoCk2kNJsqoW1R3decxHU/ISVpWbd2m34pcfAKqWaCNEOmyS7HLMpkmAJWtYtgk4vw4D68F0NOysZ8LQOn1SEKmXUN8Fy6TT7iChZA0ADTTRZ28boaBxP8rUtFqaxsuK5XaFvNV0nLQIxJylqZHM4xjpRWKEiFsMRsWs4LLqnGFq2ez1LS+5SA4lxIa1o4uccvuF22wdyqFAB1T+7U0yuN5gfMqMIuiUnbMLdbcYviraBdZm2mc3/ALuDeWZ5L0OlQZTAJAbhg1oAIA0A0TalrA5nQadSorpcZzJU+CHJO3arpyAbEBpxw5nAk81s2XbRdAa06ZYrGbZmt+M9wzKWrbHRdYAxuUDMjmUlJobSZY2jd966oHS90AsOIECM5wGGQ8VStBZPvKpP5WnWc7lNvEjE8szCo7S27Qsrb1VxmOyxsX3/ALQch+o4fuOB4l2/b6te9VAbTxDGsBIpN4Nk444knEnE8q5Rq5Jbl8cjlUZPY9AvPqQGsutGIBMCfzEnFx7sNFoQ5rJcb2ECFy1k27Z3j/vuB/SG+hVl1tY5pvWokDJoZdc7kc/JY25XbOlHQlUeCPeupfoY6PHnh815Y5vlK7Xam2Pedlg1EDQARAnU4Zrmm7Kc+q8DABxk6Y44HJX4pVdmHOtUlpKdl2dUqHsNJWjR3UrHMR1+q3bLRLG3W1WsHBoMd5GanFoqsxcRUbxaQY6/yq5Z5X8NGrF0eOryX9K2/lmVZ90SMyB5+ZV6nu0wZkny9Fr2a0B4kFPdCzPNN8s6sOgwJWlZnUtlU25NHr5qcUQpXvTCVG2+S304Q9qI3NUTlJUqAKvevZJopyTSELlVt1tbSHaku0aM/wDkfwhV7dtkMkU8Xfm0HTieaw6tUkknGePqtOPE3uzk5+pS2W7/AODbfbzVMnjg0ZAKmlecUi2pUqRzW73YQhAQmI3a9oLtGNjRrQBlrd9VobO3pr0GhrHA0wSfdvaHMBMSRgHNniDouVfU5p9G2PaZa4g+PqoaWOz0Sx76UHx71r6Tpxge8p9Z+If4nqujsm16dTCi9jjyIJ7m5+IXjbtoOOJu/wCLfoj/AKi/iB0Aw6YKW4j2K12ptJpfUcGji4x58VxG3vaC5wLLOLoyNQ/ER+lp+Hqcei5O17QqVSDUe95GRe4u9VWToCStXc8lziXOOZJJJ6k5piEFAACtOzWurVhrnuLR6LMAW/sqjdbJ696hN0icLbou2azfhH+gMyrT3hojPkce88SmWUw0uOuPcMvPFFiF98nqsMt/odGCVJLljQ5xxx5BT2euQcM/I8irDjiqzm9rBRuy7S8bTTJg648Obgx+nA6juWkXSsqu3sN/cSpX1oAUGrNuPNotPjZ/ctPeAqz7Qo2hzuiq2jaDWYMh7tT+EfXuTUb4IZOo2vhE9V4aJeYGg1PQLHt+0i7AdlnDU9foo7TWc4ySSePDoqj1qhjS3ZyM2dy2XBG7FRVirBCrVSr0ZGV0JEoVhEVCChAAUiCgFABCITi4pEAIhCIQAoCQpUiAJbNTlw8SuluQGs1dn35/fJYuzqWE6kwOi0rOC6qZJ7LPv1VGTf6F2PYv250MjiQO4f6TbHUzjMY9Rkq+0AbtL9snwCr03lrZnG9nyEaqlRuJfLJU78G8ROX8padn1Jjnr3LJpbRBwdgeOY8NFK62DV/g3HzVfptGldRB7tFu01AYAyGATLRaWsi9iQPhGffwWdX2gcmCP1HPu4dVRAIVkcXkol1Lttdy/adoueI+Fv5R8zqqt7gq7pSXyrlBLgzSyOTtkzsUnu1DfdxSOqO4+ClRCydypWhPc88VXqAqSQmyJCIRCmRFlIiEIAf+HvTUIQBJHoEkJUIAQp7vn8kiEgFITEIQBr2AYM+9FZsnxVP2/MIQs8+5dDsTWzJn7fkFWPwjqfVCFGPBOfuYnBNKRCmViFIUqExDExyRCkRYrR9+KRyEIAhco35IQpIRCEAIQpiGFCEIA//Z"/>
          <p:cNvSpPr>
            <a:spLocks noChangeAspect="1" noChangeArrowheads="1"/>
          </p:cNvSpPr>
          <p:nvPr/>
        </p:nvSpPr>
        <p:spPr bwMode="auto">
          <a:xfrm>
            <a:off x="63500" y="-1182688"/>
            <a:ext cx="186690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g;base64,/9j/4AAQSkZJRgABAQAAAQABAAD/2wCEAAkGBhQSERUUEhQUFBQVFBcVFBUUGBQUFRUVFxQVFxcUFRQXHCYeFxkjGRQUHy8gIycpLCwsFR4xNTAqNSYrLCkBCQoKDgwOGg8PGiwlHBwpKSwsLCwsLCwsLCwpLCkpLCkpLSwvLCwsKSktLCksLCwpLCwsKSwsLCwpLCwpKSwpLP/AABEIAQIAxAMBIgACEQEDEQH/xAAcAAABBQEBAQAAAAAAAAAAAAAAAQIDBAUGBwj/xAA8EAABAwEFBQUGBQQBBQAAAAABAAIRAwQSITFBBQZRYXEigZGhsQcTMsHR8EJSYnLhFCOS8YIVM0NTY//EABoBAAIDAQEAAAAAAAAAAAAAAAABAgMEBQb/xAAtEQACAgEDAwIEBgMAAAAAAAAAAQIRAxIhMQRBURMyIiOBkRQVQmGx8DNxof/aAAwDAQACEQMRAD8A82aU5RtcngqIDkJsoCBkgcpGvUTVIHckwHh6UFNaUXxPHvSAUppdwTZSsbJjVKhjmAkwpn2QxgR0WjsmxCZOOMTwnBWRYYmM8R5/woOT7Fiiu5gGyuGk/fBVnDkR1la7qJaYHPTX/aZXsNeL1y8OkETwCisgPGY98IAnX1Viq45Op9cLvonix6tyPE/NWKaK9LKdRiRrSrlSgW/XD1UZbCmmRaKbwU0tVosUdVh070xECRrCnDySzzhMQrGwI+whzEl7FJeQAtxCGu+5/hCBE7EpKZKdOqRIcAnJt5LKdBZI1qdKY0pwKAFASQjVKClQxSFPs8C+JyMjy0+9VEQr2xQfeRdkEzzEYeCqm6RZBWzpdnUgSRHZI8DoVar7NJbIz9QtnZ+zZAJAE8FtWXZkCFXGSaL3jaZ54+y3XQ5pLTrqOKLRVbT+F14dce9elP3fa4doSs7aWxG0mG4wHHGRMZ8ecKI9J53UtrnZsJE4GPmVWtVlLmk3C0AwSBhMTBWyaxrG47suYcjr0Tto2pwplrctRwTRBnJ1gAIx8oVYrV9wXZgfUcFn2izXZ4featgyqaKwTHsTy1NeFaVlcsTiJz+8FIGKO8mRIxTk8EtwfcKTIKGo5ADUiQhCBEwOPqnByaDIUgpwM/vgkiQBqexiaFK0KQqAN4J10qSm1SNYgZCGYqRrU64lAUWNET1026dnGZ1cAucuyYXTbotLnOOTGxJ4Hr0WfN7djTgrVuei2VkCFr2VmIlYmzLfTqSGvBjgQtCpWe1hLILtL2XeAqYs1NI6AAQs23ZLk69r2g5133zAw5e6puJ8CY81PZTWpCH1XVGjMVGBrxOogmRPPDFWa+xDRtZl7wWdjHe8LcNSIBB48x5rEr7aaQW3AD+oY/yuu2nZPe0i3iMJXmG0qppmMwMOYQpFUo9y77wPMSGplcMAiQSqtmpOqtJZddEZzP0TX2Krq1o5hSRBlGvTuuwiDiFUqHFWKsgkOmQqtRXrgzsUFQ3M09r00u4JiFOCrPzUrlCfmmIAEqLyEAT0qfFWA1RUBhOpUgUSQrR/tPbwSNTqYTAsNTmpjFI1qAFKaWKdrEPppWSK9JuPctjdy2gu9zUH9sXqhH5iG5OGsRlzWWVd2K0e/a4jCbp6RiqMq+Fl2B/GjqqIpOfcY2uypdDm1IYGCW3hg0y3DFd5shofZaZeO05jS7HM3RMHrK5ipDKbrri43YvHODk3rJHiulDy1rQG/CAAAMMFmg0joTi5cmPtTd11UPYKjxeADSHXbsHOARMjDPorm7+wTQYWVHOqYYGoZxmTGJw71bba2udgYcMwfXopLRabmeo0Vqa5IuEnsZG0XBragGYBjwXllp2aa0viYzMme/mvQrfVL7w44eaz6NlYxr3vLQAZJMAY8jgcslBy7oXptumc7YrF7inexaHYBwIN7QjyKoULUW1MYuuBMjIjpxCpb2bxm01A2kCKVOQ1urj+YgaYQBoqFkebpnDDLnxVsUzHNpOkaO2KgdVF3KPv5rNe4Sh1Q8VHC0ozNkb0l9MqPkqK8pESZMf3JrnJA9ADmic8EJoPMIQBaulS0jISTipQFAkOCkYExmanZT4pjJWMUjGpKQVi6lY6GtCbUClLU0hIZVe1LZbWabgQcAcehwPkliVUrWpkZyeWKUqqmONp2j0S0kusIa0w5xAnH8JvF0jSGq/YbG5zGm2VzUwIEE02gDKXNILj1XP7B2kKlAETg1w/5EAGfVdDs640BobJAz+L1K56qOx2r17mgyjRDQGvggy1xfedMR8TjJEYQr1enLQTBIy4HuUTAHDBo8APFNpyIGk4clbtRU9S7mdaaEHguf3jANMtwk5E8cZI4ZHHkV0m1a0OAxLnYNa3FxOgaOJ/lcP7RdomzNNAkf1NVo94GnCz0iMGcnEYcYJOqeOGqX7FeXKoQ/dnFWMscCWOcSCdMxHDgr1lshg6TpwWLsK1XKwGj+zynMeeHeupUssnB0inp8UcitlEbNP5vJIdlE/jPcAtAPT2uVPrT8mtdJi8GV/0Hi93gFG7d0/+w/4g/NbYcngpevPyTXRYvBzx2C/8472n6qJ+xagyLT4j1XThw5J7I4eEp/iZof5dilw6OPNhrD/xuPSCPEFC61t05gEgkTHPkhT/ABUvBX+Vp8SOfYpmBRAKdq3HGHgQpGtSTggVUhlmmApWuhVG1U/3qALSjqFRe/5opVg4nQDOVCT0qyyEdclHyN2i+7QdGBMDDmcfKVzteoGtnwHE8Fq7V2o1zS1uIzLtBHDiuWrV77p00HAKnDFtWzT1eSOpKHCVHT7mbVfTe+8ew7Dh2gMgOkeXFek7K2zSgEkd5GHKFyns7q0a9nNCvSDhTeSHtwqMD8ZwzaTIxXoGxtwrM4n3dWqQcbogx3xIHejJgc5XFjwdUscdMhae8zGDOTyBTNnNtVrf/YaWs1e7ssH/ACgz0ErstnbiWRkE0r541De74mF5/wC2XfW5Fhs7rjWAGvc7M4dmj2fwwQSNZA0Ka6d/qYT6xfpRDvTvzRsF6nYnNtFtdLHWggOZROopzILvEDUn4V47tG0FziXOLnuJc97jLnOOZJOamdUuNvH4jlyCzKjplaUqVIwSk5O2MbUIIIzBkdxXeNMgO0cAR34rgirFj2i+kZY4xq04tPUKrLi18djR0+f0nvwztCE9pVHZu1m1h+Vwzb8xxC0GtXPknF0zsY5RmriwY1SgJoCfCiaooSE9hTWpwSJoripnzJPmhQuKFKjL6jRntTg9VzWiAgFdY82WHVEMcoQZTatWEAWKtfwTP6ogZrKq2vGJnooxa4mUBZtG0QOZVW3VrtIEnBziSBqBgB4z4LNdtHh4qtbLaal0HANbdA7ySepJUXGycXQlothdhkOH1UdNqY1ek+yXdAVrW7+qs7jTbSLm3xAD7zbrrjviBF4Y9VNIg9yp7KdivqWsOL30ad3FwZIqAkdkE9nnOK912IwtqkUpuAm84wZaDALjgDgJ71utstP3dyAWnQiBPIaZacF4/wC03foAGw2V3ZaSLTUGBcZ/7II0H4ueGhmS2A6/fL2tWazU3ssr217Ri1tztU6Z/M9/wmPyiZjGF89Wq3GpUL3EuMlznHEucSSSeKjttr/C0558lRfU0CiIWvXvFQEoKa5MAJSShEJDH03kGQSCMiFadtasf/I7uJHoqcolJpPkabXBvbL3nc0htU3m/m/E36hdVTeHAFpBBxBC83C6Ddfapa73Tvhd8PI8O9Zc2FVqidLpOrakoTezOovJ0qGpV4KN1cweixUdd5EiOcuiFFVtAZAJ0n78EisUWzmyyJPcxG1xMkJj7WZwOGip38Ux1RdOjjF+lb4Bwz1VSvbCoTWUDnSihkl8pHJqQpgBKRIhAHZ+zbeWz2Sq42lnxRdq3b5ZEyCMwDIMjEFozGXqmytq0P6g2izWqjUmS6mHgOunPsuxBGnRfPTCvQvZFVs9OpabRaIijRBBON1pcbzmg4XsGtH7lYpbUyNb2eob974PstnDmPIq1S5lEYzkA+qQdGyI4uLdAV4DbLZoMTzM46krV3r3tqWqs6s7syLtNgOFOmCbrPMk8SSVzTueZUW7Yx7NSoyhr9EhckAjimpzkxAxUIQkAISJZQASpKFYtcHDNpBHUYqNAQB6C2oHNDhk4Bw6FMfkqO71e9ZwPyOLe7Mevkrr1ypR0yaO+pa4KXlHObw2mKscGj5n5oVfeE/33dB6IXRxxWlHEyt63/sqPcobyV7pTFYViykQhACpEIQAIQhACqxRtjmscwHsvLS4cbpJA8TPcqyUIAlvSZKYXJSUxAAhCEACRKkQAIQhAAhCEACEIQB0e6b8Kg/afULcOYWHumMKh/aPU/JbbTiudm97Oz07+Sv73ON2o+9WqH9R8sEKKtUlzjxcT5pF0Fsjjt27IiUiUpExAhCEACEqRAAhCEACc1NTkACSEIKABCUQkQAiEIQAIQhAAhCEACUJEIA6LdX4anVvzW04wHHgPksHdU41P2g+f8rW2i6KNQ/pP0WDKvmfY6mGVYfucYUIKFvOWBSIQgATmBNSoACkQhAAhCEACWUiEAKkQhAAhCEACEqEAIhKiUAIhCEACEJQgDb3W+N/7fmPqtTbDooP7vNwWVux8bz+j1cPotPbU+4dHKekyfRYp/5fsb8b+S/qckUIhC2mARCEIAEIQgAQhCABCEIAEIShqAEQlhKCgBEFBKRACoSIQAIQhAAhCEACEIQBsbsv/uOGhZ6ELT26+KRHFZu79IiX9w9T8la3gfNNv7p8llkryo1RdYmjnShBQtRlESgKybCR8WCaYbp4pWOiAhIlWzu9ulaLY6KTeyDjUf2WDvzPQSmIxUL2DZHszs1EA1JtD/Bk/pb8zPculp7r2dwg0aRblF1rvM5dyaTYrR89wrOzdmVK9QU6TS5x8AOJOg5r1zeLciwtZDaIbUdgyHvbE/iImIHPkFa2bYqFhoiGBskDsi855mAJzcVXkmobdzRhwvJv2ObsXsoY0A1qrncQ0Bo8cTHh3LRqez2xxduuBOTrxvDnifkug/ry/AAUxmXPi8OcTDe8nonvulsMa53/ANXkj/BmBPV3gqPj5k6NTWPiCv8Avk8T3h2I6y13UnYxi1wyc05OH3mFmL072lWAPo06n4mEtniImPInuXmZatEXaMWSOljUiWEKRWIhKlDCgBqFIKBU1LZz3ZAnoCk2kNJsqoW1R3decxHU/ISVpWbd2m34pcfAKqWaCNEOmyS7HLMpkmAJWtYtgk4vw4D68F0NOysZ8LQOn1SEKmXUN8Fy6TT7iChZA0ADTTRZ28boaBxP8rUtFqaxsuK5XaFvNV0nLQIxJylqZHM4xjpRWKEiFsMRsWs4LLqnGFq2ez1LS+5SA4lxIa1o4uccvuF22wdyqFAB1T+7U0yuN5gfMqMIuiUnbMLdbcYviraBdZm2mc3/ALuDeWZ5L0OlQZTAJAbhg1oAIA0A0TalrA5nQadSorpcZzJU+CHJO3arpyAbEBpxw5nAk81s2XbRdAa06ZYrGbZmt+M9wzKWrbHRdYAxuUDMjmUlJobSZY2jd966oHS90AsOIECM5wGGQ8VStBZPvKpP5WnWc7lNvEjE8szCo7S27Qsrb1VxmOyxsX3/ALQch+o4fuOB4l2/b6te9VAbTxDGsBIpN4Nk444knEnE8q5Rq5Jbl8cjlUZPY9AvPqQGsutGIBMCfzEnFx7sNFoQ5rJcb2ECFy1k27Z3j/vuB/SG+hVl1tY5pvWokDJoZdc7kc/JY25XbOlHQlUeCPeupfoY6PHnh815Y5vlK7Xam2Pedlg1EDQARAnU4Zrmm7Kc+q8DABxk6Y44HJX4pVdmHOtUlpKdl2dUqHsNJWjR3UrHMR1+q3bLRLG3W1WsHBoMd5GanFoqsxcRUbxaQY6/yq5Z5X8NGrF0eOryX9K2/lmVZ90SMyB5+ZV6nu0wZkny9Fr2a0B4kFPdCzPNN8s6sOgwJWlZnUtlU25NHr5qcUQpXvTCVG2+S304Q9qI3NUTlJUqAKvevZJopyTSELlVt1tbSHaku0aM/wDkfwhV7dtkMkU8Xfm0HTieaw6tUkknGePqtOPE3uzk5+pS2W7/AODbfbzVMnjg0ZAKmlecUi2pUqRzW73YQhAQmI3a9oLtGNjRrQBlrd9VobO3pr0GhrHA0wSfdvaHMBMSRgHNniDouVfU5p9G2PaZa4g+PqoaWOz0Sx76UHx71r6Tpxge8p9Z+If4nqujsm16dTCi9jjyIJ7m5+IXjbtoOOJu/wCLfoj/AKi/iB0Aw6YKW4j2K12ptJpfUcGji4x58VxG3vaC5wLLOLoyNQ/ER+lp+Hqcei5O17QqVSDUe95GRe4u9VWToCStXc8lziXOOZJJJ6k5piEFAACtOzWurVhrnuLR6LMAW/sqjdbJ696hN0icLbou2azfhH+gMyrT3hojPkce88SmWUw0uOuPcMvPFFiF98nqsMt/odGCVJLljQ5xxx5BT2euQcM/I8irDjiqzm9rBRuy7S8bTTJg648Obgx+nA6juWkXSsqu3sN/cSpX1oAUGrNuPNotPjZ/ctPeAqz7Qo2hzuiq2jaDWYMh7tT+EfXuTUb4IZOo2vhE9V4aJeYGg1PQLHt+0i7AdlnDU9foo7TWc4ySSePDoqj1qhjS3ZyM2dy2XBG7FRVirBCrVSr0ZGV0JEoVhEVCChAAUiCgFABCITi4pEAIhCIQAoCQpUiAJbNTlw8SuluQGs1dn35/fJYuzqWE6kwOi0rOC6qZJ7LPv1VGTf6F2PYv250MjiQO4f6TbHUzjMY9Rkq+0AbtL9snwCr03lrZnG9nyEaqlRuJfLJU78G8ROX8padn1Jjnr3LJpbRBwdgeOY8NFK62DV/g3HzVfptGldRB7tFu01AYAyGATLRaWsi9iQPhGffwWdX2gcmCP1HPu4dVRAIVkcXkol1Lttdy/adoueI+Fv5R8zqqt7gq7pSXyrlBLgzSyOTtkzsUnu1DfdxSOqO4+ClRCydypWhPc88VXqAqSQmyJCIRCmRFlIiEIAf+HvTUIQBJHoEkJUIAQp7vn8kiEgFITEIQBr2AYM+9FZsnxVP2/MIQs8+5dDsTWzJn7fkFWPwjqfVCFGPBOfuYnBNKRCmViFIUqExDExyRCkRYrR9+KRyEIAhco35IQpIRCEAIQpiGFCEIA//Z"/>
          <p:cNvSpPr>
            <a:spLocks noChangeAspect="1" noChangeArrowheads="1"/>
          </p:cNvSpPr>
          <p:nvPr/>
        </p:nvSpPr>
        <p:spPr bwMode="auto">
          <a:xfrm>
            <a:off x="63500" y="-1182688"/>
            <a:ext cx="186690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/9j/4AAQSkZJRgABAQAAAQABAAD/2wCEAAkGBhQSERUUEhQUFBQVFBcVFBUUGBQUFRUVFxQVFxcUFRQXHCYeFxkjGRQUHy8gIycpLCwsFR4xNTAqNSYrLCkBCQoKDgwOGg8PGiwlHBwpKSwsLCwsLCwsLCwpLCkpLCkpLSwvLCwsKSktLCksLCwpLCwsKSwsLCwpLCwpKSwpLP/AABEIAQIAxAMBIgACEQEDEQH/xAAcAAABBQEBAQAAAAAAAAAAAAAAAQIDBAUGBwj/xAA8EAABAwEFBQUGBQQBBQAAAAABAAIRAwQSITFBBQZRYXEigZGhsQcTMsHR8EJSYnLhFCOS8YIVM0NTY//EABoBAAIDAQEAAAAAAAAAAAAAAAABAgMEBQb/xAAtEQACAgEDAwIEBgMAAAAAAAAAAQIRAxIhMQRBURMyIiOBkRQVQmGx8DNxof/aAAwDAQACEQMRAD8A82aU5RtcngqIDkJsoCBkgcpGvUTVIHckwHh6UFNaUXxPHvSAUppdwTZSsbJjVKhjmAkwpn2QxgR0WjsmxCZOOMTwnBWRYYmM8R5/woOT7Fiiu5gGyuGk/fBVnDkR1la7qJaYHPTX/aZXsNeL1y8OkETwCisgPGY98IAnX1Viq45Op9cLvonix6tyPE/NWKaK9LKdRiRrSrlSgW/XD1UZbCmmRaKbwU0tVosUdVh070xECRrCnDySzzhMQrGwI+whzEl7FJeQAtxCGu+5/hCBE7EpKZKdOqRIcAnJt5LKdBZI1qdKY0pwKAFASQjVKClQxSFPs8C+JyMjy0+9VEQr2xQfeRdkEzzEYeCqm6RZBWzpdnUgSRHZI8DoVar7NJbIz9QtnZ+zZAJAE8FtWXZkCFXGSaL3jaZ54+y3XQ5pLTrqOKLRVbT+F14dce9elP3fa4doSs7aWxG0mG4wHHGRMZ8ecKI9J53UtrnZsJE4GPmVWtVlLmk3C0AwSBhMTBWyaxrG47suYcjr0Tto2pwplrctRwTRBnJ1gAIx8oVYrV9wXZgfUcFn2izXZ4featgyqaKwTHsTy1NeFaVlcsTiJz+8FIGKO8mRIxTk8EtwfcKTIKGo5ADUiQhCBEwOPqnByaDIUgpwM/vgkiQBqexiaFK0KQqAN4J10qSm1SNYgZCGYqRrU64lAUWNET1026dnGZ1cAucuyYXTbotLnOOTGxJ4Hr0WfN7djTgrVuei2VkCFr2VmIlYmzLfTqSGvBjgQtCpWe1hLILtL2XeAqYs1NI6AAQs23ZLk69r2g5133zAw5e6puJ8CY81PZTWpCH1XVGjMVGBrxOogmRPPDFWa+xDRtZl7wWdjHe8LcNSIBB48x5rEr7aaQW3AD+oY/yuu2nZPe0i3iMJXmG0qppmMwMOYQpFUo9y77wPMSGplcMAiQSqtmpOqtJZddEZzP0TX2Krq1o5hSRBlGvTuuwiDiFUqHFWKsgkOmQqtRXrgzsUFQ3M09r00u4JiFOCrPzUrlCfmmIAEqLyEAT0qfFWA1RUBhOpUgUSQrR/tPbwSNTqYTAsNTmpjFI1qAFKaWKdrEPppWSK9JuPctjdy2gu9zUH9sXqhH5iG5OGsRlzWWVd2K0e/a4jCbp6RiqMq+Fl2B/GjqqIpOfcY2uypdDm1IYGCW3hg0y3DFd5shofZaZeO05jS7HM3RMHrK5ipDKbrri43YvHODk3rJHiulDy1rQG/CAAAMMFmg0joTi5cmPtTd11UPYKjxeADSHXbsHOARMjDPorm7+wTQYWVHOqYYGoZxmTGJw71bba2udgYcMwfXopLRabmeo0Vqa5IuEnsZG0XBragGYBjwXllp2aa0viYzMme/mvQrfVL7w44eaz6NlYxr3vLQAZJMAY8jgcslBy7oXptumc7YrF7inexaHYBwIN7QjyKoULUW1MYuuBMjIjpxCpb2bxm01A2kCKVOQ1urj+YgaYQBoqFkebpnDDLnxVsUzHNpOkaO2KgdVF3KPv5rNe4Sh1Q8VHC0ozNkb0l9MqPkqK8pESZMf3JrnJA9ADmic8EJoPMIQBaulS0jISTipQFAkOCkYExmanZT4pjJWMUjGpKQVi6lY6GtCbUClLU0hIZVe1LZbWabgQcAcehwPkliVUrWpkZyeWKUqqmONp2j0S0kusIa0w5xAnH8JvF0jSGq/YbG5zGm2VzUwIEE02gDKXNILj1XP7B2kKlAETg1w/5EAGfVdDs640BobJAz+L1K56qOx2r17mgyjRDQGvggy1xfedMR8TjJEYQr1enLQTBIy4HuUTAHDBo8APFNpyIGk4clbtRU9S7mdaaEHguf3jANMtwk5E8cZI4ZHHkV0m1a0OAxLnYNa3FxOgaOJ/lcP7RdomzNNAkf1NVo94GnCz0iMGcnEYcYJOqeOGqX7FeXKoQ/dnFWMscCWOcSCdMxHDgr1lshg6TpwWLsK1XKwGj+zynMeeHeupUssnB0inp8UcitlEbNP5vJIdlE/jPcAtAPT2uVPrT8mtdJi8GV/0Hi93gFG7d0/+w/4g/NbYcngpevPyTXRYvBzx2C/8472n6qJ+xagyLT4j1XThw5J7I4eEp/iZof5dilw6OPNhrD/xuPSCPEFC61t05gEgkTHPkhT/ABUvBX+Vp8SOfYpmBRAKdq3HGHgQpGtSTggVUhlmmApWuhVG1U/3qALSjqFRe/5opVg4nQDOVCT0qyyEdclHyN2i+7QdGBMDDmcfKVzteoGtnwHE8Fq7V2o1zS1uIzLtBHDiuWrV77p00HAKnDFtWzT1eSOpKHCVHT7mbVfTe+8ew7Dh2gMgOkeXFek7K2zSgEkd5GHKFyns7q0a9nNCvSDhTeSHtwqMD8ZwzaTIxXoGxtwrM4n3dWqQcbogx3xIHejJgc5XFjwdUscdMhae8zGDOTyBTNnNtVrf/YaWs1e7ssH/ACgz0ErstnbiWRkE0r541De74mF5/wC2XfW5Fhs7rjWAGvc7M4dmj2fwwQSNZA0Ka6d/qYT6xfpRDvTvzRsF6nYnNtFtdLHWggOZROopzILvEDUn4V47tG0FziXOLnuJc97jLnOOZJOamdUuNvH4jlyCzKjplaUqVIwSk5O2MbUIIIzBkdxXeNMgO0cAR34rgirFj2i+kZY4xq04tPUKrLi18djR0+f0nvwztCE9pVHZu1m1h+Vwzb8xxC0GtXPknF0zsY5RmriwY1SgJoCfCiaooSE9hTWpwSJoripnzJPmhQuKFKjL6jRntTg9VzWiAgFdY82WHVEMcoQZTatWEAWKtfwTP6ogZrKq2vGJnooxa4mUBZtG0QOZVW3VrtIEnBziSBqBgB4z4LNdtHh4qtbLaal0HANbdA7ySepJUXGycXQlothdhkOH1UdNqY1ek+yXdAVrW7+qs7jTbSLm3xAD7zbrrjviBF4Y9VNIg9yp7KdivqWsOL30ad3FwZIqAkdkE9nnOK912IwtqkUpuAm84wZaDALjgDgJ71utstP3dyAWnQiBPIaZacF4/wC03foAGw2V3ZaSLTUGBcZ/7II0H4ueGhmS2A6/fL2tWazU3ssr217Ri1tztU6Z/M9/wmPyiZjGF89Wq3GpUL3EuMlznHEucSSSeKjttr/C0558lRfU0CiIWvXvFQEoKa5MAJSShEJDH03kGQSCMiFadtasf/I7uJHoqcolJpPkabXBvbL3nc0htU3m/m/E36hdVTeHAFpBBxBC83C6Ddfapa73Tvhd8PI8O9Zc2FVqidLpOrakoTezOovJ0qGpV4KN1cweixUdd5EiOcuiFFVtAZAJ0n78EisUWzmyyJPcxG1xMkJj7WZwOGip38Ux1RdOjjF+lb4Bwz1VSvbCoTWUDnSihkl8pHJqQpgBKRIhAHZ+zbeWz2Sq42lnxRdq3b5ZEyCMwDIMjEFozGXqmytq0P6g2izWqjUmS6mHgOunPsuxBGnRfPTCvQvZFVs9OpabRaIijRBBON1pcbzmg4XsGtH7lYpbUyNb2eob974PstnDmPIq1S5lEYzkA+qQdGyI4uLdAV4DbLZoMTzM46krV3r3tqWqs6s7syLtNgOFOmCbrPMk8SSVzTueZUW7Yx7NSoyhr9EhckAjimpzkxAxUIQkAISJZQASpKFYtcHDNpBHUYqNAQB6C2oHNDhk4Bw6FMfkqO71e9ZwPyOLe7Mevkrr1ypR0yaO+pa4KXlHObw2mKscGj5n5oVfeE/33dB6IXRxxWlHEyt63/sqPcobyV7pTFYViykQhACpEIQAIQhACqxRtjmscwHsvLS4cbpJA8TPcqyUIAlvSZKYXJSUxAAhCEACRKkQAIQhAAhCEACEIQB0e6b8Kg/afULcOYWHumMKh/aPU/JbbTiudm97Oz07+Sv73ON2o+9WqH9R8sEKKtUlzjxcT5pF0Fsjjt27IiUiUpExAhCEACEqRAAhCEACc1NTkACSEIKABCUQkQAiEIQAIQhAAhCEACUJEIA6LdX4anVvzW04wHHgPksHdU41P2g+f8rW2i6KNQ/pP0WDKvmfY6mGVYfucYUIKFvOWBSIQgATmBNSoACkQhAAhCEACWUiEAKkQhAAhCEACEqEAIhKiUAIhCEACEJQgDb3W+N/7fmPqtTbDooP7vNwWVux8bz+j1cPotPbU+4dHKekyfRYp/5fsb8b+S/qckUIhC2mARCEIAEIQgAQhCABCEIAEIShqAEQlhKCgBEFBKRACoSIQAIQhAAhCEACEIQBsbsv/uOGhZ6ELT26+KRHFZu79IiX9w9T8la3gfNNv7p8llkryo1RdYmjnShBQtRlESgKybCR8WCaYbp4pWOiAhIlWzu9ulaLY6KTeyDjUf2WDvzPQSmIxUL2DZHszs1EA1JtD/Bk/pb8zPculp7r2dwg0aRblF1rvM5dyaTYrR89wrOzdmVK9QU6TS5x8AOJOg5r1zeLciwtZDaIbUdgyHvbE/iImIHPkFa2bYqFhoiGBskDsi855mAJzcVXkmobdzRhwvJv2ObsXsoY0A1qrncQ0Bo8cTHh3LRqez2xxduuBOTrxvDnifkug/ry/AAUxmXPi8OcTDe8nonvulsMa53/ANXkj/BmBPV3gqPj5k6NTWPiCv8Avk8T3h2I6y13UnYxi1wyc05OH3mFmL072lWAPo06n4mEtniImPInuXmZatEXaMWSOljUiWEKRWIhKlDCgBqFIKBU1LZz3ZAnoCk2kNJsqoW1R3decxHU/ISVpWbd2m34pcfAKqWaCNEOmyS7HLMpkmAJWtYtgk4vw4D68F0NOysZ8LQOn1SEKmXUN8Fy6TT7iChZA0ADTTRZ28boaBxP8rUtFqaxsuK5XaFvNV0nLQIxJylqZHM4xjpRWKEiFsMRsWs4LLqnGFq2ez1LS+5SA4lxIa1o4uccvuF22wdyqFAB1T+7U0yuN5gfMqMIuiUnbMLdbcYviraBdZm2mc3/ALuDeWZ5L0OlQZTAJAbhg1oAIA0A0TalrA5nQadSorpcZzJU+CHJO3arpyAbEBpxw5nAk81s2XbRdAa06ZYrGbZmt+M9wzKWrbHRdYAxuUDMjmUlJobSZY2jd966oHS90AsOIECM5wGGQ8VStBZPvKpP5WnWc7lNvEjE8szCo7S27Qsrb1VxmOyxsX3/ALQch+o4fuOB4l2/b6te9VAbTxDGsBIpN4Nk444knEnE8q5Rq5Jbl8cjlUZPY9AvPqQGsutGIBMCfzEnFx7sNFoQ5rJcb2ECFy1k27Z3j/vuB/SG+hVl1tY5pvWokDJoZdc7kc/JY25XbOlHQlUeCPeupfoY6PHnh815Y5vlK7Xam2Pedlg1EDQARAnU4Zrmm7Kc+q8DABxk6Y44HJX4pVdmHOtUlpKdl2dUqHsNJWjR3UrHMR1+q3bLRLG3W1WsHBoMd5GanFoqsxcRUbxaQY6/yq5Z5X8NGrF0eOryX9K2/lmVZ90SMyB5+ZV6nu0wZkny9Fr2a0B4kFPdCzPNN8s6sOgwJWlZnUtlU25NHr5qcUQpXvTCVG2+S304Q9qI3NUTlJUqAKvevZJopyTSELlVt1tbSHaku0aM/wDkfwhV7dtkMkU8Xfm0HTieaw6tUkknGePqtOPE3uzk5+pS2W7/AODbfbzVMnjg0ZAKmlecUi2pUqRzW73YQhAQmI3a9oLtGNjRrQBlrd9VobO3pr0GhrHA0wSfdvaHMBMSRgHNniDouVfU5p9G2PaZa4g+PqoaWOz0Sx76UHx71r6Tpxge8p9Z+If4nqujsm16dTCi9jjyIJ7m5+IXjbtoOOJu/wCLfoj/AKi/iB0Aw6YKW4j2K12ptJpfUcGji4x58VxG3vaC5wLLOLoyNQ/ER+lp+Hqcei5O17QqVSDUe95GRe4u9VWToCStXc8lziXOOZJJJ6k5piEFAACtOzWurVhrnuLR6LMAW/sqjdbJ696hN0icLbou2azfhH+gMyrT3hojPkce88SmWUw0uOuPcMvPFFiF98nqsMt/odGCVJLljQ5xxx5BT2euQcM/I8irDjiqzm9rBRuy7S8bTTJg648Obgx+nA6juWkXSsqu3sN/cSpX1oAUGrNuPNotPjZ/ctPeAqz7Qo2hzuiq2jaDWYMh7tT+EfXuTUb4IZOo2vhE9V4aJeYGg1PQLHt+0i7AdlnDU9foo7TWc4ySSePDoqj1qhjS3ZyM2dy2XBG7FRVirBCrVSr0ZGV0JEoVhEVCChAAUiCgFABCITi4pEAIhCIQAoCQpUiAJbNTlw8SuluQGs1dn35/fJYuzqWE6kwOi0rOC6qZJ7LPv1VGTf6F2PYv250MjiQO4f6TbHUzjMY9Rkq+0AbtL9snwCr03lrZnG9nyEaqlRuJfLJU78G8ROX8padn1Jjnr3LJpbRBwdgeOY8NFK62DV/g3HzVfptGldRB7tFu01AYAyGATLRaWsi9iQPhGffwWdX2gcmCP1HPu4dVRAIVkcXkol1Lttdy/adoueI+Fv5R8zqqt7gq7pSXyrlBLgzSyOTtkzsUnu1DfdxSOqO4+ClRCydypWhPc88VXqAqSQmyJCIRCmRFlIiEIAf+HvTUIQBJHoEkJUIAQp7vn8kiEgFITEIQBr2AYM+9FZsnxVP2/MIQs8+5dDsTWzJn7fkFWPwjqfVCFGPBOfuYnBNKRCmViFIUqExDExyRCkRYrR9+KRyEIAhco35IQpIRCEAIQpiGFCEIA//Z"/>
          <p:cNvSpPr>
            <a:spLocks noChangeAspect="1" noChangeArrowheads="1"/>
          </p:cNvSpPr>
          <p:nvPr/>
        </p:nvSpPr>
        <p:spPr bwMode="auto">
          <a:xfrm>
            <a:off x="63500" y="-1182688"/>
            <a:ext cx="186690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4010025"/>
            <a:ext cx="32099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Pronunciation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8780"/>
            <a:ext cx="6807199" cy="518922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Interaction between the two groups was largely confined to exchange of letters and other printed matter rather than direct speech. So we developed different accents.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Surprisingly, pronunciation has changed more in England than in the United States.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People in the United States do not speak “proper” English because when the colonists left England, “proper” English was not what it is today.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7200" y="1668780"/>
            <a:ext cx="23368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9900" y="4060067"/>
            <a:ext cx="23241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589312"/>
          </a:xfrm>
        </p:spPr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British Slang Words</a:t>
            </a:r>
            <a:br>
              <a:rPr lang="en-US" sz="4000" b="1" dirty="0" smtClean="0"/>
            </a:br>
            <a:r>
              <a:rPr lang="en-US" sz="4000" b="1" dirty="0" smtClean="0"/>
              <a:t>Below are a few slang words commonly used in Britain.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68780"/>
            <a:ext cx="9006840" cy="51892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Bloke - man.  'John is a nice bloke to know.'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Botched - poor quality repairs.</a:t>
            </a:r>
            <a:br>
              <a:rPr lang="en-US" sz="2800" dirty="0" smtClean="0"/>
            </a:br>
            <a:r>
              <a:rPr lang="en-US" sz="2800" dirty="0" smtClean="0"/>
              <a:t>'He made a botched job of fixing the television.'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Bottle - courage.  'He doesn't have the bottle to ask her.'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Cheesed Off - fed up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Chuck it down - to rain, often heavily. 'It is going to chuck it down soon.'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Chuffed - If you are chuffed, you are happy with something.  'I was chuffed to win a medal!'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Daft - Crazy / stupid </a:t>
            </a:r>
          </a:p>
          <a:p>
            <a:pPr>
              <a:spcBef>
                <a:spcPts val="0"/>
              </a:spcBef>
            </a:pPr>
            <a:r>
              <a:rPr lang="en-US" sz="2800" dirty="0" err="1" smtClean="0"/>
              <a:t>Dosh</a:t>
            </a:r>
            <a:r>
              <a:rPr lang="en-US" sz="2800" dirty="0" smtClean="0"/>
              <a:t> - Money / cash 'I haven't got much </a:t>
            </a:r>
            <a:r>
              <a:rPr lang="en-US" sz="2800" dirty="0" err="1" smtClean="0"/>
              <a:t>dosh</a:t>
            </a:r>
            <a:r>
              <a:rPr lang="en-US" sz="2800" dirty="0" smtClean="0"/>
              <a:t> to give you.' </a:t>
            </a:r>
          </a:p>
          <a:p>
            <a:pPr>
              <a:spcBef>
                <a:spcPts val="0"/>
              </a:spcBef>
            </a:pPr>
            <a:r>
              <a:rPr lang="en-US" sz="2800" dirty="0" err="1" smtClean="0"/>
              <a:t>Gobsmacked</a:t>
            </a:r>
            <a:r>
              <a:rPr lang="en-US" sz="2800" dirty="0" smtClean="0"/>
              <a:t> - Incredibly amazed. 'I was </a:t>
            </a:r>
            <a:r>
              <a:rPr lang="en-US" sz="2800" dirty="0" err="1" smtClean="0"/>
              <a:t>gobsmacked</a:t>
            </a:r>
            <a:r>
              <a:rPr lang="en-US" sz="2800" dirty="0" smtClean="0"/>
              <a:t> when I saw my birthday presents.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Slang!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48790"/>
            <a:ext cx="9144000" cy="51092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Gutted - Not happy because of an event that has occurred that didn't go your way. </a:t>
            </a:r>
            <a:br>
              <a:rPr lang="en-US" dirty="0" smtClean="0"/>
            </a:br>
            <a:r>
              <a:rPr lang="en-US" dirty="0" smtClean="0"/>
              <a:t>'I was gutted when I didn't win the race' 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Jammy</a:t>
            </a:r>
            <a:r>
              <a:rPr lang="en-US" dirty="0" smtClean="0"/>
              <a:t> - Used in place of lucky when describing someone else. </a:t>
            </a:r>
            <a:br>
              <a:rPr lang="en-US" dirty="0" smtClean="0"/>
            </a:br>
            <a:r>
              <a:rPr lang="en-US" dirty="0" smtClean="0"/>
              <a:t>'He was very </a:t>
            </a:r>
            <a:r>
              <a:rPr lang="en-US" dirty="0" err="1" smtClean="0"/>
              <a:t>jammy</a:t>
            </a:r>
            <a:r>
              <a:rPr lang="en-US" dirty="0" smtClean="0"/>
              <a:t> winning the lottery'.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Scrummy - Delicious. Shortened from scrumptious.</a:t>
            </a:r>
            <a:br>
              <a:rPr lang="en-US" dirty="0" smtClean="0"/>
            </a:br>
            <a:r>
              <a:rPr lang="en-US" dirty="0" smtClean="0"/>
              <a:t>'The food was very scrummy' 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Skint</a:t>
            </a:r>
            <a:r>
              <a:rPr lang="en-US" dirty="0" smtClean="0"/>
              <a:t> - Broke. No money. 'I'm </a:t>
            </a:r>
            <a:r>
              <a:rPr lang="en-US" dirty="0" err="1" smtClean="0"/>
              <a:t>skint</a:t>
            </a:r>
            <a:r>
              <a:rPr lang="en-US" dirty="0" smtClean="0"/>
              <a:t>, I wont be able to buy the DVD today.'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to </a:t>
            </a:r>
            <a:r>
              <a:rPr lang="en-US" dirty="0" err="1" smtClean="0"/>
              <a:t>Snog</a:t>
            </a:r>
            <a:r>
              <a:rPr lang="en-US" dirty="0" smtClean="0"/>
              <a:t> - to long kiss 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Telly</a:t>
            </a:r>
            <a:r>
              <a:rPr lang="en-US" dirty="0" smtClean="0"/>
              <a:t> – Television 'I watched the news on the </a:t>
            </a:r>
            <a:r>
              <a:rPr lang="en-US" dirty="0" err="1" smtClean="0"/>
              <a:t>telly</a:t>
            </a:r>
            <a:r>
              <a:rPr lang="en-US" dirty="0" smtClean="0"/>
              <a:t> last night.'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8667" y="79469"/>
            <a:ext cx="4128655" cy="1417638"/>
          </a:xfrm>
        </p:spPr>
        <p:txBody>
          <a:bodyPr/>
          <a:lstStyle/>
          <a:p>
            <a:r>
              <a:rPr lang="en-US" dirty="0" smtClean="0"/>
              <a:t>Dialects in the United States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80210"/>
            <a:ext cx="9144000" cy="51777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Major differences in U.S. dialects originated because of differences in dialects among the original settlers. 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The original American settlements can be grouped into three areas: New England, Middle Atlantic, and Southeastern.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6856" y="79469"/>
            <a:ext cx="2587144" cy="1600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– Southeast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Two-thirds of the New England colonists were Puritans from East Anglia in southeastern England.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9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USA= Southeast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About half of the southeastern settlers came from southeast England, although they represented a diversity of social-class backgrounds.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65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Mid-Atlantic Region-North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immigrants to the Middle Atlantic colonies were more diverse because most of the settlers came from the north rather than the south of England or from other countries.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41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Dialects in the Eastern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09310"/>
            <a:ext cx="9144000" cy="948690"/>
          </a:xfrm>
        </p:spPr>
        <p:txBody>
          <a:bodyPr/>
          <a:lstStyle/>
          <a:p>
            <a:r>
              <a:rPr lang="en-US" dirty="0" smtClean="0"/>
              <a:t>Hans </a:t>
            </a:r>
            <a:r>
              <a:rPr lang="en-US" dirty="0" err="1" smtClean="0"/>
              <a:t>Kurath</a:t>
            </a:r>
            <a:r>
              <a:rPr lang="en-US" dirty="0" smtClean="0"/>
              <a:t> divided the eastern U.S. into three dialect regions, whose distribution is similar to that of house types.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5831" y="1152778"/>
            <a:ext cx="3264308" cy="48277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Homogeny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7360"/>
            <a:ext cx="4640580" cy="51206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words that were once regionally distinctive are now national in distribution. </a:t>
            </a:r>
            <a:endParaRPr lang="en-US" sz="2800" dirty="0" err="1" smtClean="0"/>
          </a:p>
          <a:p>
            <a:r>
              <a:rPr lang="en-US" sz="2800" dirty="0" smtClean="0"/>
              <a:t>Mass media, especially television and radio, influence the adoption of the same words throughout the country.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7777" y="2278219"/>
            <a:ext cx="3909257" cy="34291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Pronunciation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7360"/>
            <a:ext cx="9144000" cy="51206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Regional pronunciation differences are more familiar to us than word differences, although it is harder to draw precise isoglosses for them.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New England accent is well known for dropping the /r/ sound, shared with speakers from the south of England.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Residents of Boston maintained especially close ties to the important ports of southern England.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Compared to other colonists, New Englanders received more exposure to changes in pronunciation that occurred in Britain during the eighteenth century.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mobility of Americans has been a major reason for the relatively uniform language that exists throughout much of the West.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Dialects 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3269"/>
            <a:ext cx="9144000" cy="5550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New Words added to the Oxford English Dictionary </a:t>
            </a:r>
            <a:r>
              <a:rPr lang="en-US" sz="3200" smtClean="0"/>
              <a:t>in </a:t>
            </a:r>
            <a:r>
              <a:rPr lang="en-US" sz="3200" smtClean="0"/>
              <a:t>2018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Biohacking</a:t>
            </a:r>
            <a:endParaRPr lang="en-US" dirty="0" smtClean="0"/>
          </a:p>
          <a:p>
            <a:r>
              <a:rPr lang="en-US" dirty="0" err="1" smtClean="0"/>
              <a:t>Bingeable</a:t>
            </a:r>
            <a:endParaRPr lang="en-US" dirty="0" smtClean="0"/>
          </a:p>
          <a:p>
            <a:r>
              <a:rPr lang="en-US" dirty="0" err="1" smtClean="0"/>
              <a:t>Adorbs</a:t>
            </a:r>
            <a:endParaRPr lang="en-US" dirty="0" smtClean="0"/>
          </a:p>
          <a:p>
            <a:r>
              <a:rPr lang="en-US" dirty="0" err="1" smtClean="0"/>
              <a:t>Rando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7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867853"/>
          </a:xfrm>
        </p:spPr>
        <p:txBody>
          <a:bodyPr/>
          <a:lstStyle/>
          <a:p>
            <a:r>
              <a:rPr lang="en-US" dirty="0" smtClean="0"/>
              <a:t>English Speaking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91263"/>
            <a:ext cx="9144000" cy="2166737"/>
          </a:xfrm>
        </p:spPr>
        <p:txBody>
          <a:bodyPr>
            <a:noAutofit/>
          </a:bodyPr>
          <a:lstStyle/>
          <a:p>
            <a:r>
              <a:rPr lang="en-US" sz="3000" dirty="0" smtClean="0"/>
              <a:t>English is the official language in 42 countries, including some in which it is not the most widely spoken language. It is also used and understood in many others.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79" y="947321"/>
            <a:ext cx="6676695" cy="3743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English used in so many parts of the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1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Origin and Diffusion of English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8780"/>
            <a:ext cx="6617185" cy="518922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The contemporary distribution of English speakers around the world exists b/c the people of England migrated with their language when they established colonies during the past four centuries. </a:t>
            </a:r>
          </a:p>
          <a:p>
            <a:r>
              <a:rPr lang="en-US" sz="2800" dirty="0" smtClean="0"/>
              <a:t>English first diffused west from England to North America in the seventeenth century. </a:t>
            </a:r>
          </a:p>
          <a:p>
            <a:r>
              <a:rPr lang="en-US" sz="2800" dirty="0" smtClean="0"/>
              <a:t>More recently, the United States has been responsible for diffusing English to several places, like the Philippines.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7185" y="991515"/>
            <a:ext cx="2526815" cy="2021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420" y="79468"/>
            <a:ext cx="3873817" cy="1417638"/>
          </a:xfrm>
        </p:spPr>
        <p:txBody>
          <a:bodyPr/>
          <a:lstStyle/>
          <a:p>
            <a:r>
              <a:rPr lang="en-US" dirty="0" smtClean="0"/>
              <a:t>Basis of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41" y="1668780"/>
            <a:ext cx="5166360" cy="51892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English originated with three invading Germanic groups who settled in different parts of Britain. (Anglos, Saxons, Jutes)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These languages, along with French, helped form English.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77641" cy="5034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96712"/>
            <a:ext cx="3517559" cy="2261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US" dirty="0" smtClean="0"/>
              <a:t>The Queen’s English/ British Received Pronunciation.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4490"/>
            <a:ext cx="5737290" cy="52235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English has an especially large number of dialects.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One particular dialect of English, the one associated with upper-class Britons living in the London area, is recognized in much of the English-speaking world as the standard form of British speech, known as British Received Pronunciation (BRP).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7290" y="2040631"/>
            <a:ext cx="3406710" cy="42314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964" y="1645920"/>
            <a:ext cx="6802036" cy="52120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Grammar books and dictionaries printed in the eighteenth century established rules for spelling and grammar that were based on the London dialect.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8766"/>
            <a:ext cx="2341964" cy="24161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523</TotalTime>
  <Words>869</Words>
  <Application>Microsoft Office PowerPoint</Application>
  <PresentationFormat>On-screen Show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Habitat</vt:lpstr>
      <vt:lpstr>AIM: Where are English-language speakers distributed? </vt:lpstr>
      <vt:lpstr>Quiz 1</vt:lpstr>
      <vt:lpstr>New Words added to the Oxford English Dictionary in 2018</vt:lpstr>
      <vt:lpstr>English Speaking Countries</vt:lpstr>
      <vt:lpstr>Why is English used in so many parts of the world?</vt:lpstr>
      <vt:lpstr>Origin and Diffusion of English </vt:lpstr>
      <vt:lpstr>Basis of English</vt:lpstr>
      <vt:lpstr>The Queen’s English/ British Received Pronunciation.</vt:lpstr>
      <vt:lpstr>British Universities</vt:lpstr>
      <vt:lpstr>Differences between American and British English</vt:lpstr>
      <vt:lpstr>Differences in Vocabulary and Spelling</vt:lpstr>
      <vt:lpstr>Why might vocabulary change?</vt:lpstr>
      <vt:lpstr>And why is the spelling different?</vt:lpstr>
      <vt:lpstr>Webster’s Dictionary</vt:lpstr>
      <vt:lpstr>Differences in Pronunciation </vt:lpstr>
      <vt:lpstr> British Slang Words Below are a few slang words commonly used in Britain. </vt:lpstr>
      <vt:lpstr>More Slang!</vt:lpstr>
      <vt:lpstr>Dialects in the United States </vt:lpstr>
      <vt:lpstr>New England – Southeast England</vt:lpstr>
      <vt:lpstr>Southeast USA= Southeast England</vt:lpstr>
      <vt:lpstr>Mid-Atlantic Region-North England</vt:lpstr>
      <vt:lpstr>Dialects in the Eastern U.S.</vt:lpstr>
      <vt:lpstr>20th Century Homogeny</vt:lpstr>
      <vt:lpstr>Regional Pronunciation</vt:lpstr>
      <vt:lpstr>Minor Dialects Today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Languages</dc:title>
  <dc:creator>Joshua Fine</dc:creator>
  <cp:lastModifiedBy>Student</cp:lastModifiedBy>
  <cp:revision>38</cp:revision>
  <dcterms:created xsi:type="dcterms:W3CDTF">2011-10-30T19:32:11Z</dcterms:created>
  <dcterms:modified xsi:type="dcterms:W3CDTF">2018-12-03T13:46:49Z</dcterms:modified>
</cp:coreProperties>
</file>