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373" r:id="rId3"/>
    <p:sldId id="374" r:id="rId4"/>
    <p:sldId id="375" r:id="rId5"/>
    <p:sldId id="376" r:id="rId6"/>
    <p:sldId id="377" r:id="rId7"/>
    <p:sldId id="378" r:id="rId8"/>
    <p:sldId id="379" r:id="rId9"/>
    <p:sldId id="380" r:id="rId10"/>
    <p:sldId id="381" r:id="rId11"/>
    <p:sldId id="382" r:id="rId12"/>
    <p:sldId id="383" r:id="rId13"/>
    <p:sldId id="284" r:id="rId14"/>
    <p:sldId id="370" r:id="rId15"/>
    <p:sldId id="363" r:id="rId16"/>
    <p:sldId id="285" r:id="rId17"/>
    <p:sldId id="371" r:id="rId18"/>
    <p:sldId id="364" r:id="rId19"/>
    <p:sldId id="286" r:id="rId20"/>
    <p:sldId id="287" r:id="rId21"/>
    <p:sldId id="372" r:id="rId22"/>
    <p:sldId id="365" r:id="rId23"/>
    <p:sldId id="288" r:id="rId24"/>
    <p:sldId id="289" r:id="rId25"/>
    <p:sldId id="290" r:id="rId26"/>
    <p:sldId id="291" r:id="rId27"/>
    <p:sldId id="293" r:id="rId28"/>
    <p:sldId id="292" r:id="rId29"/>
    <p:sldId id="294" r:id="rId30"/>
    <p:sldId id="295" r:id="rId31"/>
    <p:sldId id="366" r:id="rId32"/>
    <p:sldId id="296" r:id="rId33"/>
    <p:sldId id="367" r:id="rId34"/>
    <p:sldId id="297" r:id="rId35"/>
    <p:sldId id="368" r:id="rId36"/>
    <p:sldId id="298" r:id="rId37"/>
    <p:sldId id="299" r:id="rId38"/>
    <p:sldId id="36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pPr/>
              <a:t>12/4/2018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pPr/>
              <a:t>12/4/2018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pPr/>
              <a:t>12/4/2018</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880361"/>
            <a:ext cx="9144000" cy="1623060"/>
          </a:xfrm>
        </p:spPr>
        <p:txBody>
          <a:bodyPr/>
          <a:lstStyle/>
          <a:p>
            <a:r>
              <a:rPr lang="en-US" dirty="0" smtClean="0"/>
              <a:t>AIM: How is English related to other languages?</a:t>
            </a:r>
            <a:endParaRPr lang="en-US" dirty="0"/>
          </a:p>
        </p:txBody>
      </p:sp>
      <p:sp>
        <p:nvSpPr>
          <p:cNvPr id="5" name="Subtitle 4"/>
          <p:cNvSpPr>
            <a:spLocks noGrp="1"/>
          </p:cNvSpPr>
          <p:nvPr>
            <p:ph type="subTitle" idx="1"/>
          </p:nvPr>
        </p:nvSpPr>
        <p:spPr>
          <a:xfrm>
            <a:off x="493776" y="4754880"/>
            <a:ext cx="7196328" cy="1490472"/>
          </a:xfrm>
        </p:spPr>
        <p:txBody>
          <a:bodyPr/>
          <a:lstStyle/>
          <a:p>
            <a:r>
              <a:rPr lang="en-US" sz="3200" b="1" dirty="0">
                <a:effectLst/>
              </a:rPr>
              <a:t>Do Now: </a:t>
            </a:r>
            <a:r>
              <a:rPr lang="en-US" sz="3200" dirty="0">
                <a:effectLst/>
              </a:rPr>
              <a:t>Name 6 languages from the Indo-European family.</a:t>
            </a:r>
          </a:p>
          <a:p>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010954" cy="4893734"/>
          </a:xfrm>
          <a:prstGeom prst="rect">
            <a:avLst/>
          </a:prstGeom>
        </p:spPr>
      </p:pic>
    </p:spTree>
    <p:extLst>
      <p:ext uri="{BB962C8B-B14F-4D97-AF65-F5344CB8AC3E}">
        <p14:creationId xmlns:p14="http://schemas.microsoft.com/office/powerpoint/2010/main" val="3604017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129867"/>
          </a:xfrm>
          <a:prstGeom prst="rect">
            <a:avLst/>
          </a:prstGeom>
        </p:spPr>
      </p:pic>
    </p:spTree>
    <p:extLst>
      <p:ext uri="{BB962C8B-B14F-4D97-AF65-F5344CB8AC3E}">
        <p14:creationId xmlns:p14="http://schemas.microsoft.com/office/powerpoint/2010/main" val="43203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056414" cy="5249333"/>
          </a:xfrm>
          <a:prstGeom prst="rect">
            <a:avLst/>
          </a:prstGeom>
        </p:spPr>
      </p:pic>
    </p:spTree>
    <p:extLst>
      <p:ext uri="{BB962C8B-B14F-4D97-AF65-F5344CB8AC3E}">
        <p14:creationId xmlns:p14="http://schemas.microsoft.com/office/powerpoint/2010/main" val="2061005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Indo-European Language Family</a:t>
            </a:r>
            <a:endParaRPr lang="en-US" dirty="0"/>
          </a:p>
        </p:txBody>
      </p:sp>
      <p:sp>
        <p:nvSpPr>
          <p:cNvPr id="3" name="Content Placeholder 2"/>
          <p:cNvSpPr>
            <a:spLocks noGrp="1"/>
          </p:cNvSpPr>
          <p:nvPr>
            <p:ph idx="1"/>
          </p:nvPr>
        </p:nvSpPr>
        <p:spPr>
          <a:xfrm>
            <a:off x="0" y="5453758"/>
            <a:ext cx="9144000" cy="1404242"/>
          </a:xfrm>
        </p:spPr>
        <p:txBody>
          <a:bodyPr>
            <a:noAutofit/>
          </a:bodyPr>
          <a:lstStyle/>
          <a:p>
            <a:r>
              <a:rPr lang="en-US" sz="2800" dirty="0" smtClean="0"/>
              <a:t>The main branches of the Indo-European language family include Germanic, Romance, Balto-Slavic, and Indo-Iranian. </a:t>
            </a:r>
            <a:endParaRPr lang="en-US" sz="2800" dirty="0"/>
          </a:p>
        </p:txBody>
      </p:sp>
      <p:pic>
        <p:nvPicPr>
          <p:cNvPr id="4" name="Picture 3"/>
          <p:cNvPicPr>
            <a:picLocks noChangeAspect="1"/>
          </p:cNvPicPr>
          <p:nvPr/>
        </p:nvPicPr>
        <p:blipFill>
          <a:blip r:embed="rId2" cstate="print"/>
          <a:stretch>
            <a:fillRect/>
          </a:stretch>
        </p:blipFill>
        <p:spPr>
          <a:xfrm>
            <a:off x="2222500" y="1497106"/>
            <a:ext cx="5285058" cy="39566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60504" cy="6858000"/>
          </a:xfrm>
          <a:prstGeom prst="rect">
            <a:avLst/>
          </a:prstGeom>
        </p:spPr>
      </p:pic>
    </p:spTree>
    <p:extLst>
      <p:ext uri="{BB962C8B-B14F-4D97-AF65-F5344CB8AC3E}">
        <p14:creationId xmlns:p14="http://schemas.microsoft.com/office/powerpoint/2010/main" val="2816181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how they are related?</a:t>
            </a:r>
            <a:endParaRPr lang="en-US" dirty="0"/>
          </a:p>
        </p:txBody>
      </p:sp>
      <p:pic>
        <p:nvPicPr>
          <p:cNvPr id="4" name="Picture 3"/>
          <p:cNvPicPr>
            <a:picLocks noChangeAspect="1"/>
          </p:cNvPicPr>
          <p:nvPr/>
        </p:nvPicPr>
        <p:blipFill>
          <a:blip r:embed="rId2" cstate="print"/>
          <a:stretch>
            <a:fillRect/>
          </a:stretch>
        </p:blipFill>
        <p:spPr>
          <a:xfrm>
            <a:off x="0" y="1650999"/>
            <a:ext cx="9144000" cy="4589929"/>
          </a:xfrm>
          <a:prstGeom prst="rect">
            <a:avLst/>
          </a:prstGeom>
        </p:spPr>
      </p:pic>
    </p:spTree>
    <p:extLst>
      <p:ext uri="{BB962C8B-B14F-4D97-AF65-F5344CB8AC3E}">
        <p14:creationId xmlns:p14="http://schemas.microsoft.com/office/powerpoint/2010/main" val="267073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Germanic Branch of Indo-European </a:t>
            </a:r>
            <a:endParaRPr lang="en-US" dirty="0"/>
          </a:p>
        </p:txBody>
      </p:sp>
      <p:sp>
        <p:nvSpPr>
          <p:cNvPr id="3" name="Content Placeholder 2"/>
          <p:cNvSpPr>
            <a:spLocks noGrp="1"/>
          </p:cNvSpPr>
          <p:nvPr>
            <p:ph sz="half" idx="1"/>
          </p:nvPr>
        </p:nvSpPr>
        <p:spPr>
          <a:xfrm>
            <a:off x="0" y="1634490"/>
            <a:ext cx="4354046" cy="5223510"/>
          </a:xfrm>
        </p:spPr>
        <p:txBody>
          <a:bodyPr>
            <a:normAutofit/>
          </a:bodyPr>
          <a:lstStyle/>
          <a:p>
            <a:pPr>
              <a:spcBef>
                <a:spcPts val="0"/>
              </a:spcBef>
            </a:pPr>
            <a:r>
              <a:rPr lang="en-US" sz="3200" dirty="0"/>
              <a:t>The Germanic branch today is divided into North and West Germanic groups. English is in the West Germanic group. </a:t>
            </a:r>
            <a:endParaRPr lang="en-US" sz="3200" dirty="0" smtClean="0"/>
          </a:p>
          <a:p>
            <a:pPr>
              <a:spcBef>
                <a:spcPts val="0"/>
              </a:spcBef>
            </a:pPr>
            <a:endParaRPr lang="en-US" sz="2800" dirty="0" smtClean="0"/>
          </a:p>
        </p:txBody>
      </p:sp>
      <p:pic>
        <p:nvPicPr>
          <p:cNvPr id="5" name="Picture 4"/>
          <p:cNvPicPr>
            <a:picLocks noChangeAspect="1"/>
          </p:cNvPicPr>
          <p:nvPr/>
        </p:nvPicPr>
        <p:blipFill>
          <a:blip r:embed="rId2" cstate="print"/>
          <a:stretch>
            <a:fillRect/>
          </a:stretch>
        </p:blipFill>
        <p:spPr>
          <a:xfrm>
            <a:off x="5566405" y="969875"/>
            <a:ext cx="3577595" cy="588812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Germanic</a:t>
            </a:r>
            <a:endParaRPr lang="en-US" dirty="0"/>
          </a:p>
        </p:txBody>
      </p:sp>
      <p:sp>
        <p:nvSpPr>
          <p:cNvPr id="6" name="Content Placeholder 5"/>
          <p:cNvSpPr>
            <a:spLocks noGrp="1"/>
          </p:cNvSpPr>
          <p:nvPr>
            <p:ph idx="1"/>
          </p:nvPr>
        </p:nvSpPr>
        <p:spPr/>
        <p:txBody>
          <a:bodyPr/>
          <a:lstStyle/>
          <a:p>
            <a:pPr>
              <a:spcBef>
                <a:spcPts val="0"/>
              </a:spcBef>
            </a:pPr>
            <a:r>
              <a:rPr lang="en-US" sz="3200" dirty="0"/>
              <a:t>English and German are both languages in the West Germanic group. </a:t>
            </a:r>
          </a:p>
          <a:p>
            <a:pPr>
              <a:spcBef>
                <a:spcPts val="0"/>
              </a:spcBef>
            </a:pPr>
            <a:r>
              <a:rPr lang="en-US" sz="3200" dirty="0"/>
              <a:t>West Germanic is further divided into High Germanic and Low Germanic subgroups, so named because they are found in high and low elevations within present-day Germany. </a:t>
            </a:r>
          </a:p>
          <a:p>
            <a:endParaRPr lang="en-US" dirty="0"/>
          </a:p>
        </p:txBody>
      </p:sp>
    </p:spTree>
    <p:extLst>
      <p:ext uri="{BB962C8B-B14F-4D97-AF65-F5344CB8AC3E}">
        <p14:creationId xmlns:p14="http://schemas.microsoft.com/office/powerpoint/2010/main" val="4263698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Germanic Continued</a:t>
            </a:r>
            <a:endParaRPr lang="en-US" dirty="0"/>
          </a:p>
        </p:txBody>
      </p:sp>
      <p:sp>
        <p:nvSpPr>
          <p:cNvPr id="6" name="Content Placeholder 5"/>
          <p:cNvSpPr>
            <a:spLocks noGrp="1"/>
          </p:cNvSpPr>
          <p:nvPr>
            <p:ph idx="1"/>
          </p:nvPr>
        </p:nvSpPr>
        <p:spPr/>
        <p:txBody>
          <a:bodyPr/>
          <a:lstStyle/>
          <a:p>
            <a:pPr lvl="1">
              <a:spcBef>
                <a:spcPts val="0"/>
              </a:spcBef>
            </a:pPr>
            <a:r>
              <a:rPr lang="en-US" sz="2800" dirty="0"/>
              <a:t>High </a:t>
            </a:r>
            <a:r>
              <a:rPr lang="en-US" sz="2800" dirty="0" smtClean="0"/>
              <a:t>German = origin of modern German</a:t>
            </a:r>
            <a:endParaRPr lang="en-US" sz="2800" dirty="0"/>
          </a:p>
          <a:p>
            <a:pPr lvl="1">
              <a:spcBef>
                <a:spcPts val="0"/>
              </a:spcBef>
            </a:pPr>
            <a:r>
              <a:rPr lang="en-US" sz="2800" dirty="0" smtClean="0"/>
              <a:t>Low German = origin of modern English</a:t>
            </a:r>
          </a:p>
          <a:p>
            <a:pPr lvl="1">
              <a:spcBef>
                <a:spcPts val="0"/>
              </a:spcBef>
            </a:pPr>
            <a:r>
              <a:rPr lang="en-US" sz="2800" dirty="0" smtClean="0"/>
              <a:t>The </a:t>
            </a:r>
            <a:r>
              <a:rPr lang="en-US" sz="2800" dirty="0"/>
              <a:t>Germanic language branch also includes North Germanic languages, spoken in Scandinavia. </a:t>
            </a:r>
          </a:p>
          <a:p>
            <a:pPr lvl="1">
              <a:spcBef>
                <a:spcPts val="0"/>
              </a:spcBef>
            </a:pPr>
            <a:r>
              <a:rPr lang="en-US" sz="2800" dirty="0"/>
              <a:t>The four Scandinavian languages—Swedish, Danish, Norwegian, and Icelandic—all derive from Old Norse.</a:t>
            </a:r>
          </a:p>
          <a:p>
            <a:endParaRPr lang="en-US" dirty="0"/>
          </a:p>
        </p:txBody>
      </p:sp>
    </p:spTree>
    <p:extLst>
      <p:ext uri="{BB962C8B-B14F-4D97-AF65-F5344CB8AC3E}">
        <p14:creationId xmlns:p14="http://schemas.microsoft.com/office/powerpoint/2010/main" val="923629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Indo-Iranian Branch of Indo-European</a:t>
            </a:r>
            <a:endParaRPr lang="en-US" dirty="0"/>
          </a:p>
        </p:txBody>
      </p:sp>
      <p:sp>
        <p:nvSpPr>
          <p:cNvPr id="5" name="Content Placeholder 4"/>
          <p:cNvSpPr>
            <a:spLocks noGrp="1"/>
          </p:cNvSpPr>
          <p:nvPr>
            <p:ph idx="1"/>
          </p:nvPr>
        </p:nvSpPr>
        <p:spPr>
          <a:xfrm>
            <a:off x="1" y="1703070"/>
            <a:ext cx="3486150" cy="5154930"/>
          </a:xfrm>
        </p:spPr>
        <p:txBody>
          <a:bodyPr>
            <a:noAutofit/>
          </a:bodyPr>
          <a:lstStyle/>
          <a:p>
            <a:r>
              <a:rPr lang="en-US" sz="2800" dirty="0" smtClean="0"/>
              <a:t>The branch of the Indo-European language family with the most speakers is Indo-Iranian, more than 100 individual languages divided into an eastern group (Indic) and a western group (Iranian).</a:t>
            </a:r>
            <a:endParaRPr lang="en-US" sz="2800" dirty="0"/>
          </a:p>
        </p:txBody>
      </p:sp>
      <p:pic>
        <p:nvPicPr>
          <p:cNvPr id="3" name="Picture 2"/>
          <p:cNvPicPr>
            <a:picLocks noChangeAspect="1"/>
          </p:cNvPicPr>
          <p:nvPr/>
        </p:nvPicPr>
        <p:blipFill>
          <a:blip r:embed="rId2" cstate="print"/>
          <a:stretch>
            <a:fillRect/>
          </a:stretch>
        </p:blipFill>
        <p:spPr>
          <a:xfrm>
            <a:off x="3860003" y="1703069"/>
            <a:ext cx="5090268" cy="42165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1900" y="0"/>
            <a:ext cx="6677526" cy="6858000"/>
          </a:xfrm>
          <a:prstGeom prst="rect">
            <a:avLst/>
          </a:prstGeom>
        </p:spPr>
      </p:pic>
    </p:spTree>
    <p:extLst>
      <p:ext uri="{BB962C8B-B14F-4D97-AF65-F5344CB8AC3E}">
        <p14:creationId xmlns:p14="http://schemas.microsoft.com/office/powerpoint/2010/main" val="124859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3600" b="1" dirty="0" smtClean="0"/>
              <a:t>Indic (Eastern) Group of Indo-Iranian Language Branch </a:t>
            </a:r>
            <a:endParaRPr lang="en-US" sz="3600" b="1" dirty="0"/>
          </a:p>
        </p:txBody>
      </p:sp>
      <p:sp>
        <p:nvSpPr>
          <p:cNvPr id="3" name="Content Placeholder 2"/>
          <p:cNvSpPr>
            <a:spLocks noGrp="1"/>
          </p:cNvSpPr>
          <p:nvPr>
            <p:ph idx="1"/>
          </p:nvPr>
        </p:nvSpPr>
        <p:spPr>
          <a:xfrm>
            <a:off x="0" y="1691640"/>
            <a:ext cx="5760720" cy="5166360"/>
          </a:xfrm>
        </p:spPr>
        <p:txBody>
          <a:bodyPr>
            <a:normAutofit/>
          </a:bodyPr>
          <a:lstStyle/>
          <a:p>
            <a:pPr>
              <a:spcBef>
                <a:spcPts val="0"/>
              </a:spcBef>
            </a:pPr>
            <a:r>
              <a:rPr lang="en-US" sz="3200" dirty="0" smtClean="0"/>
              <a:t>The most widely used languages in India, as well as in the neighboring countries of Pakistan and Bangladesh, belong to the Indic group of the Indo-Iranian branch of Indo-European. </a:t>
            </a:r>
          </a:p>
          <a:p>
            <a:endParaRPr lang="en-US" dirty="0"/>
          </a:p>
        </p:txBody>
      </p:sp>
      <p:pic>
        <p:nvPicPr>
          <p:cNvPr id="5" name="Picture 4"/>
          <p:cNvPicPr>
            <a:picLocks noChangeAspect="1"/>
          </p:cNvPicPr>
          <p:nvPr/>
        </p:nvPicPr>
        <p:blipFill>
          <a:blip r:embed="rId2"/>
          <a:stretch>
            <a:fillRect/>
          </a:stretch>
        </p:blipFill>
        <p:spPr>
          <a:xfrm>
            <a:off x="5410200" y="1497106"/>
            <a:ext cx="3733800" cy="49403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Hindi</a:t>
            </a:r>
            <a:endParaRPr lang="en-US" dirty="0"/>
          </a:p>
        </p:txBody>
      </p:sp>
      <p:sp>
        <p:nvSpPr>
          <p:cNvPr id="3" name="Content Placeholder 2"/>
          <p:cNvSpPr>
            <a:spLocks noGrp="1"/>
          </p:cNvSpPr>
          <p:nvPr>
            <p:ph idx="1"/>
          </p:nvPr>
        </p:nvSpPr>
        <p:spPr>
          <a:xfrm>
            <a:off x="141103" y="1773708"/>
            <a:ext cx="5321612" cy="5084292"/>
          </a:xfrm>
        </p:spPr>
        <p:txBody>
          <a:bodyPr>
            <a:normAutofit fontScale="92500" lnSpcReduction="10000"/>
          </a:bodyPr>
          <a:lstStyle/>
          <a:p>
            <a:pPr>
              <a:spcBef>
                <a:spcPts val="0"/>
              </a:spcBef>
            </a:pPr>
            <a:r>
              <a:rPr lang="en-US" sz="3200" dirty="0"/>
              <a:t>Approximately one-third of Indians, mostly in the north, use an Indic language called Hindi. </a:t>
            </a:r>
          </a:p>
          <a:p>
            <a:pPr>
              <a:spcBef>
                <a:spcPts val="0"/>
              </a:spcBef>
            </a:pPr>
            <a:r>
              <a:rPr lang="en-US" sz="3200" dirty="0"/>
              <a:t>Hindi is spoken many different ways—and could be regarded as a collection of many individual languages, but there is only one official way to write the language, using a script called </a:t>
            </a:r>
            <a:r>
              <a:rPr lang="en-US" sz="3200" dirty="0" err="1"/>
              <a:t>Devanagari</a:t>
            </a:r>
            <a:r>
              <a:rPr lang="en-US" sz="3200" dirty="0"/>
              <a:t>.</a:t>
            </a:r>
          </a:p>
          <a:p>
            <a:endParaRPr lang="en-US" dirty="0"/>
          </a:p>
        </p:txBody>
      </p:sp>
      <p:pic>
        <p:nvPicPr>
          <p:cNvPr id="4" name="Picture 3"/>
          <p:cNvPicPr>
            <a:picLocks noChangeAspect="1"/>
          </p:cNvPicPr>
          <p:nvPr/>
        </p:nvPicPr>
        <p:blipFill>
          <a:blip r:embed="rId2" cstate="print"/>
          <a:stretch>
            <a:fillRect/>
          </a:stretch>
        </p:blipFill>
        <p:spPr>
          <a:xfrm>
            <a:off x="5924046" y="1676399"/>
            <a:ext cx="3219954" cy="4677407"/>
          </a:xfrm>
          <a:prstGeom prst="rect">
            <a:avLst/>
          </a:prstGeom>
        </p:spPr>
      </p:pic>
    </p:spTree>
    <p:extLst>
      <p:ext uri="{BB962C8B-B14F-4D97-AF65-F5344CB8AC3E}">
        <p14:creationId xmlns:p14="http://schemas.microsoft.com/office/powerpoint/2010/main" val="2417992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Hindi as the dominant language</a:t>
            </a:r>
            <a:endParaRPr lang="en-US" dirty="0"/>
          </a:p>
        </p:txBody>
      </p:sp>
      <p:sp>
        <p:nvSpPr>
          <p:cNvPr id="3" name="Content Placeholder 2"/>
          <p:cNvSpPr>
            <a:spLocks noGrp="1"/>
          </p:cNvSpPr>
          <p:nvPr>
            <p:ph idx="1"/>
          </p:nvPr>
        </p:nvSpPr>
        <p:spPr/>
        <p:txBody>
          <a:bodyPr/>
          <a:lstStyle/>
          <a:p>
            <a:r>
              <a:rPr lang="en-US" sz="2800" dirty="0"/>
              <a:t>Hindi, originally a variety of Hindustani spoken in the area of New Delhi, grew into a national language in the nineteenth century when the British encouraged its use in government. </a:t>
            </a:r>
          </a:p>
          <a:p>
            <a:endParaRPr lang="en-US" dirty="0"/>
          </a:p>
        </p:txBody>
      </p:sp>
    </p:spTree>
    <p:extLst>
      <p:ext uri="{BB962C8B-B14F-4D97-AF65-F5344CB8AC3E}">
        <p14:creationId xmlns:p14="http://schemas.microsoft.com/office/powerpoint/2010/main" val="1049599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210501"/>
          </a:xfrm>
        </p:spPr>
        <p:txBody>
          <a:bodyPr/>
          <a:lstStyle/>
          <a:p>
            <a:r>
              <a:rPr lang="en-US" dirty="0" smtClean="0"/>
              <a:t>Pakistan</a:t>
            </a:r>
            <a:endParaRPr lang="en-US" dirty="0"/>
          </a:p>
        </p:txBody>
      </p:sp>
      <p:sp>
        <p:nvSpPr>
          <p:cNvPr id="3" name="Content Placeholder 2"/>
          <p:cNvSpPr>
            <a:spLocks noGrp="1"/>
          </p:cNvSpPr>
          <p:nvPr>
            <p:ph idx="1"/>
          </p:nvPr>
        </p:nvSpPr>
        <p:spPr>
          <a:xfrm>
            <a:off x="4400550" y="1680210"/>
            <a:ext cx="4743449" cy="5177790"/>
          </a:xfrm>
        </p:spPr>
        <p:txBody>
          <a:bodyPr>
            <a:normAutofit/>
          </a:bodyPr>
          <a:lstStyle/>
          <a:p>
            <a:r>
              <a:rPr lang="en-US" sz="2800" dirty="0" smtClean="0"/>
              <a:t>Pakistan’s principal language, Urdu, is spoken very much like Hindi but is written with the Arabic alphabet, a legacy of the fact that most Pakistanis are Muslims, and their holiest book (the Quran) is written in Arabic. </a:t>
            </a:r>
          </a:p>
        </p:txBody>
      </p:sp>
      <p:pic>
        <p:nvPicPr>
          <p:cNvPr id="4" name="Picture 3"/>
          <p:cNvPicPr>
            <a:picLocks noChangeAspect="1"/>
          </p:cNvPicPr>
          <p:nvPr/>
        </p:nvPicPr>
        <p:blipFill>
          <a:blip r:embed="rId2" cstate="print"/>
          <a:stretch>
            <a:fillRect/>
          </a:stretch>
        </p:blipFill>
        <p:spPr>
          <a:xfrm>
            <a:off x="765174" y="0"/>
            <a:ext cx="2334962" cy="3638197"/>
          </a:xfrm>
          <a:prstGeom prst="rect">
            <a:avLst/>
          </a:prstGeom>
        </p:spPr>
      </p:pic>
      <p:pic>
        <p:nvPicPr>
          <p:cNvPr id="5" name="Picture 4"/>
          <p:cNvPicPr>
            <a:picLocks noChangeAspect="1"/>
          </p:cNvPicPr>
          <p:nvPr/>
        </p:nvPicPr>
        <p:blipFill>
          <a:blip r:embed="rId3" cstate="print"/>
          <a:stretch>
            <a:fillRect/>
          </a:stretch>
        </p:blipFill>
        <p:spPr>
          <a:xfrm>
            <a:off x="-44450" y="3848100"/>
            <a:ext cx="4445000" cy="30099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Asian Languages and Language Families </a:t>
            </a:r>
            <a:endParaRPr lang="en-US" dirty="0"/>
          </a:p>
        </p:txBody>
      </p:sp>
      <p:sp>
        <p:nvSpPr>
          <p:cNvPr id="3" name="Content Placeholder 2"/>
          <p:cNvSpPr>
            <a:spLocks noGrp="1"/>
          </p:cNvSpPr>
          <p:nvPr>
            <p:ph idx="1"/>
          </p:nvPr>
        </p:nvSpPr>
        <p:spPr>
          <a:xfrm>
            <a:off x="0" y="5463540"/>
            <a:ext cx="9144000" cy="1394460"/>
          </a:xfrm>
        </p:spPr>
        <p:txBody>
          <a:bodyPr>
            <a:normAutofit/>
          </a:bodyPr>
          <a:lstStyle/>
          <a:p>
            <a:r>
              <a:rPr lang="en-US" sz="2800" dirty="0" smtClean="0"/>
              <a:t>Indo-European is the largest of four main language families in South Asia.  The country of India has 18 official languages.</a:t>
            </a:r>
            <a:endParaRPr lang="en-US" sz="2800" dirty="0"/>
          </a:p>
        </p:txBody>
      </p:sp>
      <p:pic>
        <p:nvPicPr>
          <p:cNvPr id="4" name="Picture 3"/>
          <p:cNvPicPr>
            <a:picLocks noChangeAspect="1"/>
          </p:cNvPicPr>
          <p:nvPr/>
        </p:nvPicPr>
        <p:blipFill>
          <a:blip r:embed="rId2" cstate="print"/>
          <a:stretch>
            <a:fillRect/>
          </a:stretch>
        </p:blipFill>
        <p:spPr>
          <a:xfrm>
            <a:off x="2413000" y="1778000"/>
            <a:ext cx="4870452" cy="371013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Iranian (Western) Group of Indo-Iranian Language Branch</a:t>
            </a:r>
            <a:endParaRPr lang="en-US" sz="3600" b="1" dirty="0"/>
          </a:p>
        </p:txBody>
      </p:sp>
      <p:sp>
        <p:nvSpPr>
          <p:cNvPr id="3" name="Content Placeholder 2"/>
          <p:cNvSpPr>
            <a:spLocks noGrp="1"/>
          </p:cNvSpPr>
          <p:nvPr>
            <p:ph idx="1"/>
          </p:nvPr>
        </p:nvSpPr>
        <p:spPr>
          <a:xfrm>
            <a:off x="0" y="1771649"/>
            <a:ext cx="9144000" cy="2953601"/>
          </a:xfrm>
        </p:spPr>
        <p:txBody>
          <a:bodyPr>
            <a:normAutofit fontScale="92500" lnSpcReduction="10000"/>
          </a:bodyPr>
          <a:lstStyle/>
          <a:p>
            <a:pPr>
              <a:spcBef>
                <a:spcPts val="0"/>
              </a:spcBef>
            </a:pPr>
            <a:r>
              <a:rPr lang="en-US" dirty="0" smtClean="0"/>
              <a:t>Indo</a:t>
            </a:r>
            <a:r>
              <a:rPr lang="en-US" sz="2800" dirty="0" smtClean="0"/>
              <a:t>-Iranian languages spoken in Iran and neighboring countries form a separate group from Indic. </a:t>
            </a:r>
          </a:p>
          <a:p>
            <a:pPr>
              <a:spcBef>
                <a:spcPts val="0"/>
              </a:spcBef>
            </a:pPr>
            <a:r>
              <a:rPr lang="en-US" sz="2800" dirty="0" smtClean="0"/>
              <a:t>The major Iranian group languages include Persian (sometimes called Farsi) in Iran, </a:t>
            </a:r>
            <a:r>
              <a:rPr lang="en-US" sz="2800" dirty="0" err="1" smtClean="0"/>
              <a:t>Pathan</a:t>
            </a:r>
            <a:r>
              <a:rPr lang="en-US" sz="2800" dirty="0" smtClean="0"/>
              <a:t> in eastern Afghanistan and western Pakistan, and Kurdish, used by the Kurds of western Iran, northern Iraq, and eastern Turkey. </a:t>
            </a:r>
          </a:p>
          <a:p>
            <a:pPr>
              <a:spcBef>
                <a:spcPts val="0"/>
              </a:spcBef>
            </a:pPr>
            <a:r>
              <a:rPr lang="en-US" sz="2800" dirty="0" smtClean="0"/>
              <a:t>These languages are written in the Arabic alphabet.</a:t>
            </a:r>
          </a:p>
          <a:p>
            <a:endParaRPr lang="en-US" dirty="0"/>
          </a:p>
        </p:txBody>
      </p:sp>
      <p:pic>
        <p:nvPicPr>
          <p:cNvPr id="4" name="Picture 3"/>
          <p:cNvPicPr>
            <a:picLocks noChangeAspect="1"/>
          </p:cNvPicPr>
          <p:nvPr/>
        </p:nvPicPr>
        <p:blipFill>
          <a:blip r:embed="rId2" cstate="print"/>
          <a:stretch>
            <a:fillRect/>
          </a:stretch>
        </p:blipFill>
        <p:spPr>
          <a:xfrm>
            <a:off x="6027128" y="4725251"/>
            <a:ext cx="2904174" cy="200038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Balto-Slavic Branch of Indo-European </a:t>
            </a:r>
            <a:endParaRPr lang="en-US" dirty="0"/>
          </a:p>
        </p:txBody>
      </p:sp>
      <p:sp>
        <p:nvSpPr>
          <p:cNvPr id="3" name="Content Placeholder 2"/>
          <p:cNvSpPr>
            <a:spLocks noGrp="1"/>
          </p:cNvSpPr>
          <p:nvPr>
            <p:ph idx="1"/>
          </p:nvPr>
        </p:nvSpPr>
        <p:spPr>
          <a:xfrm>
            <a:off x="1" y="1737361"/>
            <a:ext cx="4652010" cy="3188970"/>
          </a:xfrm>
        </p:spPr>
        <p:txBody>
          <a:bodyPr>
            <a:noAutofit/>
          </a:bodyPr>
          <a:lstStyle/>
          <a:p>
            <a:r>
              <a:rPr lang="en-US" sz="2800" dirty="0" smtClean="0"/>
              <a:t>Slavic was once a single language, but differences developed in the seventh century A.D. when several groups of Slavs migrated from Asia to different areas of Eastern Europe.</a:t>
            </a:r>
            <a:endParaRPr lang="en-US" sz="2800" dirty="0"/>
          </a:p>
        </p:txBody>
      </p:sp>
      <p:pic>
        <p:nvPicPr>
          <p:cNvPr id="4" name="Picture 3"/>
          <p:cNvPicPr>
            <a:picLocks noChangeAspect="1"/>
          </p:cNvPicPr>
          <p:nvPr/>
        </p:nvPicPr>
        <p:blipFill>
          <a:blip r:embed="rId2" cstate="print"/>
          <a:stretch>
            <a:fillRect/>
          </a:stretch>
        </p:blipFill>
        <p:spPr>
          <a:xfrm>
            <a:off x="4652011" y="1497106"/>
            <a:ext cx="4425817" cy="5081494"/>
          </a:xfrm>
          <a:prstGeom prst="rect">
            <a:avLst/>
          </a:prstGeom>
        </p:spPr>
      </p:pic>
      <p:pic>
        <p:nvPicPr>
          <p:cNvPr id="5" name="Picture 4"/>
          <p:cNvPicPr>
            <a:picLocks noChangeAspect="1"/>
          </p:cNvPicPr>
          <p:nvPr/>
        </p:nvPicPr>
        <p:blipFill>
          <a:blip r:embed="rId3" cstate="print"/>
          <a:stretch>
            <a:fillRect/>
          </a:stretch>
        </p:blipFill>
        <p:spPr>
          <a:xfrm>
            <a:off x="2895599" y="4806066"/>
            <a:ext cx="1399769" cy="205193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West and South Slavic Groups of Balto-Slavic Language Branch </a:t>
            </a:r>
            <a:endParaRPr lang="en-US" sz="3600" b="1" dirty="0"/>
          </a:p>
        </p:txBody>
      </p:sp>
      <p:sp>
        <p:nvSpPr>
          <p:cNvPr id="3" name="Content Placeholder 2"/>
          <p:cNvSpPr>
            <a:spLocks noGrp="1"/>
          </p:cNvSpPr>
          <p:nvPr>
            <p:ph idx="1"/>
          </p:nvPr>
        </p:nvSpPr>
        <p:spPr>
          <a:xfrm>
            <a:off x="1" y="1691640"/>
            <a:ext cx="5543550" cy="5166360"/>
          </a:xfrm>
        </p:spPr>
        <p:txBody>
          <a:bodyPr>
            <a:normAutofit/>
          </a:bodyPr>
          <a:lstStyle/>
          <a:p>
            <a:pPr>
              <a:spcBef>
                <a:spcPts val="0"/>
              </a:spcBef>
            </a:pPr>
            <a:r>
              <a:rPr lang="en-US" sz="2600" dirty="0" smtClean="0"/>
              <a:t>The most spoken West Slavic language is Polish, followed by Czech and Slovak. </a:t>
            </a:r>
          </a:p>
          <a:p>
            <a:pPr>
              <a:spcBef>
                <a:spcPts val="0"/>
              </a:spcBef>
            </a:pPr>
            <a:r>
              <a:rPr lang="en-US" sz="2600" dirty="0" smtClean="0"/>
              <a:t>Czech and Slovak speakers can understand the other. </a:t>
            </a:r>
          </a:p>
          <a:p>
            <a:pPr>
              <a:spcBef>
                <a:spcPts val="0"/>
              </a:spcBef>
            </a:pPr>
            <a:endParaRPr lang="en-US" sz="2600" dirty="0" smtClean="0"/>
          </a:p>
          <a:p>
            <a:pPr>
              <a:spcBef>
                <a:spcPts val="0"/>
              </a:spcBef>
            </a:pPr>
            <a:r>
              <a:rPr lang="en-US" sz="2600" dirty="0" smtClean="0"/>
              <a:t>The two most important South Slavic languages are Serbo-Croatian and Bulgarian. </a:t>
            </a:r>
          </a:p>
          <a:p>
            <a:pPr>
              <a:spcBef>
                <a:spcPts val="0"/>
              </a:spcBef>
            </a:pPr>
            <a:r>
              <a:rPr lang="en-US" sz="2600" dirty="0" smtClean="0"/>
              <a:t>Although Serbs and Croats speak the same language, they use different alphabets. </a:t>
            </a:r>
          </a:p>
          <a:p>
            <a:endParaRPr lang="en-US" dirty="0"/>
          </a:p>
        </p:txBody>
      </p:sp>
      <p:pic>
        <p:nvPicPr>
          <p:cNvPr id="4" name="Picture 3"/>
          <p:cNvPicPr>
            <a:picLocks noChangeAspect="1"/>
          </p:cNvPicPr>
          <p:nvPr/>
        </p:nvPicPr>
        <p:blipFill>
          <a:blip r:embed="rId2" cstate="print"/>
          <a:stretch>
            <a:fillRect/>
          </a:stretch>
        </p:blipFill>
        <p:spPr>
          <a:xfrm>
            <a:off x="5809030" y="1497105"/>
            <a:ext cx="2146740" cy="2716671"/>
          </a:xfrm>
          <a:prstGeom prst="rect">
            <a:avLst/>
          </a:prstGeom>
        </p:spPr>
      </p:pic>
      <p:pic>
        <p:nvPicPr>
          <p:cNvPr id="5" name="Picture 4"/>
          <p:cNvPicPr>
            <a:picLocks noChangeAspect="1"/>
          </p:cNvPicPr>
          <p:nvPr/>
        </p:nvPicPr>
        <p:blipFill>
          <a:blip r:embed="rId3" cstate="print"/>
          <a:stretch>
            <a:fillRect/>
          </a:stretch>
        </p:blipFill>
        <p:spPr>
          <a:xfrm>
            <a:off x="6209126" y="4419600"/>
            <a:ext cx="2934874" cy="238743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East Slavic and Baltic Groups of Balto-Slavic Language Branch </a:t>
            </a:r>
            <a:endParaRPr lang="en-US" sz="3600" b="1" dirty="0"/>
          </a:p>
        </p:txBody>
      </p:sp>
      <p:sp>
        <p:nvSpPr>
          <p:cNvPr id="3" name="Content Placeholder 2"/>
          <p:cNvSpPr>
            <a:spLocks noGrp="1"/>
          </p:cNvSpPr>
          <p:nvPr>
            <p:ph idx="1"/>
          </p:nvPr>
        </p:nvSpPr>
        <p:spPr>
          <a:xfrm>
            <a:off x="1" y="1714500"/>
            <a:ext cx="4869180" cy="5143500"/>
          </a:xfrm>
        </p:spPr>
        <p:txBody>
          <a:bodyPr>
            <a:normAutofit/>
          </a:bodyPr>
          <a:lstStyle/>
          <a:p>
            <a:r>
              <a:rPr lang="en-US" sz="2800" dirty="0" smtClean="0"/>
              <a:t>After Russian, Ukrainian and Belarusian (sometimes written Byelorussian) are the two most important East Slavic languages. </a:t>
            </a:r>
          </a:p>
          <a:p>
            <a:r>
              <a:rPr lang="en-US" sz="2800" dirty="0" smtClean="0"/>
              <a:t>The desire to use languages other than Russian was a major drive in the Soviet Union breakup </a:t>
            </a:r>
            <a:r>
              <a:rPr lang="en-US" sz="2800" smtClean="0"/>
              <a:t>2 decades </a:t>
            </a:r>
            <a:r>
              <a:rPr lang="en-US" sz="2800" smtClean="0"/>
              <a:t>ago</a:t>
            </a:r>
            <a:r>
              <a:rPr lang="en-US" sz="2800" dirty="0" smtClean="0"/>
              <a:t>.</a:t>
            </a:r>
            <a:endParaRPr lang="en-US" sz="2800" dirty="0"/>
          </a:p>
        </p:txBody>
      </p:sp>
      <p:pic>
        <p:nvPicPr>
          <p:cNvPr id="4" name="Picture 3"/>
          <p:cNvPicPr>
            <a:picLocks noChangeAspect="1"/>
          </p:cNvPicPr>
          <p:nvPr/>
        </p:nvPicPr>
        <p:blipFill>
          <a:blip r:embed="rId2" cstate="print"/>
          <a:stretch>
            <a:fillRect/>
          </a:stretch>
        </p:blipFill>
        <p:spPr>
          <a:xfrm>
            <a:off x="4860235" y="2091480"/>
            <a:ext cx="4283765" cy="401722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857792"/>
          </a:xfrm>
        </p:spPr>
        <p:txBody>
          <a:bodyPr/>
          <a:lstStyle/>
          <a:p>
            <a:r>
              <a:rPr lang="en-US" sz="3600" b="1" dirty="0" smtClean="0"/>
              <a:t>Romance Branch of Indo-European</a:t>
            </a:r>
            <a:endParaRPr lang="en-US" sz="3600" b="1" dirty="0"/>
          </a:p>
        </p:txBody>
      </p:sp>
      <p:sp>
        <p:nvSpPr>
          <p:cNvPr id="3" name="Content Placeholder 2"/>
          <p:cNvSpPr>
            <a:spLocks noGrp="1"/>
          </p:cNvSpPr>
          <p:nvPr>
            <p:ph idx="1"/>
          </p:nvPr>
        </p:nvSpPr>
        <p:spPr>
          <a:xfrm>
            <a:off x="0" y="5143500"/>
            <a:ext cx="9144000" cy="1714500"/>
          </a:xfrm>
        </p:spPr>
        <p:txBody>
          <a:bodyPr>
            <a:noAutofit/>
          </a:bodyPr>
          <a:lstStyle/>
          <a:p>
            <a:r>
              <a:rPr lang="en-US" sz="2800" dirty="0" smtClean="0"/>
              <a:t>The Romance branch includes three of the world’s 12 most widely spoken languages (Spanish, French, and Portuguese), as well as a number of smaller languages and dialects.</a:t>
            </a:r>
            <a:endParaRPr lang="en-US" sz="2800" dirty="0"/>
          </a:p>
        </p:txBody>
      </p:sp>
      <p:pic>
        <p:nvPicPr>
          <p:cNvPr id="4" name="Picture 3"/>
          <p:cNvPicPr>
            <a:picLocks noChangeAspect="1"/>
          </p:cNvPicPr>
          <p:nvPr/>
        </p:nvPicPr>
        <p:blipFill>
          <a:blip r:embed="rId2" cstate="print"/>
          <a:stretch>
            <a:fillRect/>
          </a:stretch>
        </p:blipFill>
        <p:spPr>
          <a:xfrm>
            <a:off x="448212" y="822437"/>
            <a:ext cx="8460010" cy="42859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600" y="0"/>
            <a:ext cx="8926684" cy="6858000"/>
          </a:xfrm>
          <a:prstGeom prst="rect">
            <a:avLst/>
          </a:prstGeom>
        </p:spPr>
      </p:pic>
    </p:spTree>
    <p:extLst>
      <p:ext uri="{BB962C8B-B14F-4D97-AF65-F5344CB8AC3E}">
        <p14:creationId xmlns:p14="http://schemas.microsoft.com/office/powerpoint/2010/main" val="2046972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and Diffusion of Romance Languages </a:t>
            </a:r>
            <a:endParaRPr lang="en-US" dirty="0"/>
          </a:p>
        </p:txBody>
      </p:sp>
      <p:sp>
        <p:nvSpPr>
          <p:cNvPr id="3" name="Content Placeholder 2"/>
          <p:cNvSpPr>
            <a:spLocks noGrp="1"/>
          </p:cNvSpPr>
          <p:nvPr>
            <p:ph idx="1"/>
          </p:nvPr>
        </p:nvSpPr>
        <p:spPr>
          <a:xfrm>
            <a:off x="0" y="1680210"/>
            <a:ext cx="5783580" cy="5177790"/>
          </a:xfrm>
        </p:spPr>
        <p:txBody>
          <a:bodyPr>
            <a:normAutofit/>
          </a:bodyPr>
          <a:lstStyle/>
          <a:p>
            <a:pPr>
              <a:spcBef>
                <a:spcPts val="0"/>
              </a:spcBef>
            </a:pPr>
            <a:r>
              <a:rPr lang="en-US" sz="2600" dirty="0" smtClean="0"/>
              <a:t>As the conquering Roman armies occupied the provinces of it’s vast empire, they brought the Latin language with them the languages spoken by the natives of the provinces were either extinguished or suppressed. </a:t>
            </a:r>
          </a:p>
          <a:p>
            <a:pPr>
              <a:spcBef>
                <a:spcPts val="0"/>
              </a:spcBef>
            </a:pPr>
            <a:r>
              <a:rPr lang="en-US" sz="2600" dirty="0" smtClean="0"/>
              <a:t>Latin used in each province was based on that spoken by the Roman army at the time of occupation. </a:t>
            </a:r>
          </a:p>
          <a:p>
            <a:pPr>
              <a:spcBef>
                <a:spcPts val="0"/>
              </a:spcBef>
            </a:pPr>
            <a:r>
              <a:rPr lang="en-US" sz="2600" dirty="0" smtClean="0"/>
              <a:t>Each province also integrated words spoken in the area. </a:t>
            </a:r>
          </a:p>
          <a:p>
            <a:pPr>
              <a:spcBef>
                <a:spcPts val="0"/>
              </a:spcBef>
            </a:pPr>
            <a:endParaRPr lang="en-US" dirty="0"/>
          </a:p>
        </p:txBody>
      </p:sp>
      <p:pic>
        <p:nvPicPr>
          <p:cNvPr id="4" name="Picture 3"/>
          <p:cNvPicPr>
            <a:picLocks noChangeAspect="1"/>
          </p:cNvPicPr>
          <p:nvPr/>
        </p:nvPicPr>
        <p:blipFill>
          <a:blip r:embed="rId2" cstate="print"/>
          <a:stretch>
            <a:fillRect/>
          </a:stretch>
        </p:blipFill>
        <p:spPr>
          <a:xfrm>
            <a:off x="5783580" y="2237413"/>
            <a:ext cx="3225800" cy="27813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 and Diffusion of Romance Languages </a:t>
            </a:r>
          </a:p>
        </p:txBody>
      </p:sp>
      <p:sp>
        <p:nvSpPr>
          <p:cNvPr id="3" name="Content Placeholder 2"/>
          <p:cNvSpPr>
            <a:spLocks noGrp="1"/>
          </p:cNvSpPr>
          <p:nvPr>
            <p:ph idx="1"/>
          </p:nvPr>
        </p:nvSpPr>
        <p:spPr/>
        <p:txBody>
          <a:bodyPr/>
          <a:lstStyle/>
          <a:p>
            <a:r>
              <a:rPr lang="en-US" sz="3200" dirty="0"/>
              <a:t>The Latin that people in the provinces learned was not the standard literary form but a spoken form, known as Vulgar Latin, from the Latin word referring to “the masses” of the populace. </a:t>
            </a:r>
          </a:p>
          <a:p>
            <a:endParaRPr lang="en-US" dirty="0"/>
          </a:p>
        </p:txBody>
      </p:sp>
    </p:spTree>
    <p:extLst>
      <p:ext uri="{BB962C8B-B14F-4D97-AF65-F5344CB8AC3E}">
        <p14:creationId xmlns:p14="http://schemas.microsoft.com/office/powerpoint/2010/main" val="3000730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468"/>
            <a:ext cx="4434676" cy="1417638"/>
          </a:xfrm>
        </p:spPr>
        <p:txBody>
          <a:bodyPr/>
          <a:lstStyle/>
          <a:p>
            <a:r>
              <a:rPr lang="en-US" dirty="0" smtClean="0"/>
              <a:t>After the Fall of Rome</a:t>
            </a:r>
            <a:endParaRPr lang="en-US" dirty="0"/>
          </a:p>
        </p:txBody>
      </p:sp>
      <p:sp>
        <p:nvSpPr>
          <p:cNvPr id="3" name="Content Placeholder 2"/>
          <p:cNvSpPr>
            <a:spLocks noGrp="1"/>
          </p:cNvSpPr>
          <p:nvPr>
            <p:ph idx="1"/>
          </p:nvPr>
        </p:nvSpPr>
        <p:spPr>
          <a:xfrm>
            <a:off x="0" y="2239466"/>
            <a:ext cx="8983980" cy="4452249"/>
          </a:xfrm>
        </p:spPr>
        <p:txBody>
          <a:bodyPr>
            <a:normAutofit/>
          </a:bodyPr>
          <a:lstStyle/>
          <a:p>
            <a:pPr>
              <a:spcBef>
                <a:spcPts val="0"/>
              </a:spcBef>
            </a:pPr>
            <a:r>
              <a:rPr lang="en-US" sz="3200" dirty="0" smtClean="0"/>
              <a:t>By the eighth century, regions of the former empire had been isolated from each other long enough for distinct languages to evolve. </a:t>
            </a:r>
          </a:p>
          <a:p>
            <a:pPr>
              <a:spcBef>
                <a:spcPts val="0"/>
              </a:spcBef>
            </a:pPr>
            <a:r>
              <a:rPr lang="en-US" sz="3200" dirty="0" smtClean="0"/>
              <a:t>Latin persisted in parts of the former empire. </a:t>
            </a:r>
          </a:p>
          <a:p>
            <a:pPr>
              <a:spcBef>
                <a:spcPts val="0"/>
              </a:spcBef>
            </a:pPr>
            <a:r>
              <a:rPr lang="en-US" sz="3200" dirty="0" smtClean="0"/>
              <a:t>People in some areas reverted to former languages, while others adopted the languages of conquering groups from the north and east, which spoke Germanic and Slavic.</a:t>
            </a:r>
          </a:p>
          <a:p>
            <a:endParaRPr lang="en-US" dirty="0"/>
          </a:p>
        </p:txBody>
      </p:sp>
      <p:pic>
        <p:nvPicPr>
          <p:cNvPr id="4" name="Picture 3"/>
          <p:cNvPicPr>
            <a:picLocks noChangeAspect="1"/>
          </p:cNvPicPr>
          <p:nvPr/>
        </p:nvPicPr>
        <p:blipFill>
          <a:blip r:embed="rId2" cstate="print"/>
          <a:stretch>
            <a:fillRect/>
          </a:stretch>
        </p:blipFill>
        <p:spPr>
          <a:xfrm>
            <a:off x="4677578" y="0"/>
            <a:ext cx="4466422" cy="223946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1"/>
            <a:ext cx="9125159" cy="4575359"/>
          </a:xfrm>
          <a:prstGeom prst="rect">
            <a:avLst/>
          </a:prstGeom>
        </p:spPr>
      </p:pic>
    </p:spTree>
    <p:extLst>
      <p:ext uri="{BB962C8B-B14F-4D97-AF65-F5344CB8AC3E}">
        <p14:creationId xmlns:p14="http://schemas.microsoft.com/office/powerpoint/2010/main" val="2969120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5497830" cy="1417638"/>
          </a:xfrm>
        </p:spPr>
        <p:txBody>
          <a:bodyPr/>
          <a:lstStyle/>
          <a:p>
            <a:r>
              <a:rPr lang="en-US" sz="4000" b="1" dirty="0" smtClean="0"/>
              <a:t>Romance Language Dialects – France </a:t>
            </a:r>
            <a:endParaRPr lang="en-US" sz="4000" b="1" dirty="0"/>
          </a:p>
        </p:txBody>
      </p:sp>
      <p:sp>
        <p:nvSpPr>
          <p:cNvPr id="3" name="Content Placeholder 2"/>
          <p:cNvSpPr>
            <a:spLocks noGrp="1"/>
          </p:cNvSpPr>
          <p:nvPr>
            <p:ph idx="1"/>
          </p:nvPr>
        </p:nvSpPr>
        <p:spPr>
          <a:xfrm>
            <a:off x="1" y="1737360"/>
            <a:ext cx="6423660" cy="5120640"/>
          </a:xfrm>
        </p:spPr>
        <p:txBody>
          <a:bodyPr>
            <a:normAutofit/>
          </a:bodyPr>
          <a:lstStyle/>
          <a:p>
            <a:pPr>
              <a:spcBef>
                <a:spcPts val="0"/>
              </a:spcBef>
            </a:pPr>
            <a:r>
              <a:rPr lang="en-US" sz="3000" dirty="0" smtClean="0"/>
              <a:t>Distinct Romance languages did not suddenly appear. </a:t>
            </a:r>
          </a:p>
          <a:p>
            <a:pPr>
              <a:spcBef>
                <a:spcPts val="0"/>
              </a:spcBef>
            </a:pPr>
            <a:r>
              <a:rPr lang="en-US" sz="3000" dirty="0" smtClean="0"/>
              <a:t>They evolved over time. </a:t>
            </a:r>
          </a:p>
          <a:p>
            <a:pPr>
              <a:spcBef>
                <a:spcPts val="0"/>
              </a:spcBef>
            </a:pPr>
            <a:r>
              <a:rPr lang="en-US" sz="3000" dirty="0" smtClean="0"/>
              <a:t>The creation of standard national languages, such as French and Spanish, was relatively recent. </a:t>
            </a:r>
          </a:p>
          <a:p>
            <a:pPr>
              <a:spcBef>
                <a:spcPts val="0"/>
              </a:spcBef>
            </a:pPr>
            <a:r>
              <a:rPr lang="en-US" sz="3000" dirty="0" smtClean="0"/>
              <a:t>The dialect of the Ile-de-France region, known as </a:t>
            </a:r>
            <a:r>
              <a:rPr lang="en-US" sz="3000" dirty="0" err="1" smtClean="0"/>
              <a:t>Francien</a:t>
            </a:r>
            <a:r>
              <a:rPr lang="en-US" sz="3000" dirty="0" smtClean="0"/>
              <a:t>, became the standard form of French because the region included Paris. </a:t>
            </a:r>
          </a:p>
        </p:txBody>
      </p:sp>
      <p:pic>
        <p:nvPicPr>
          <p:cNvPr id="4" name="Picture 3"/>
          <p:cNvPicPr>
            <a:picLocks noChangeAspect="1"/>
          </p:cNvPicPr>
          <p:nvPr/>
        </p:nvPicPr>
        <p:blipFill>
          <a:blip r:embed="rId2" cstate="print"/>
          <a:stretch>
            <a:fillRect/>
          </a:stretch>
        </p:blipFill>
        <p:spPr>
          <a:xfrm>
            <a:off x="6695491" y="1245482"/>
            <a:ext cx="2184400" cy="2374900"/>
          </a:xfrm>
          <a:prstGeom prst="rect">
            <a:avLst/>
          </a:prstGeom>
        </p:spPr>
      </p:pic>
      <p:pic>
        <p:nvPicPr>
          <p:cNvPr id="5" name="Picture 4"/>
          <p:cNvPicPr>
            <a:picLocks noChangeAspect="1"/>
          </p:cNvPicPr>
          <p:nvPr/>
        </p:nvPicPr>
        <p:blipFill>
          <a:blip r:embed="rId3" cstate="print"/>
          <a:stretch>
            <a:fillRect/>
          </a:stretch>
        </p:blipFill>
        <p:spPr>
          <a:xfrm>
            <a:off x="6592636" y="4328184"/>
            <a:ext cx="2159000" cy="22225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Continue</a:t>
            </a:r>
            <a:endParaRPr lang="en-US" dirty="0"/>
          </a:p>
        </p:txBody>
      </p:sp>
      <p:sp>
        <p:nvSpPr>
          <p:cNvPr id="3" name="Content Placeholder 2"/>
          <p:cNvSpPr>
            <a:spLocks noGrp="1"/>
          </p:cNvSpPr>
          <p:nvPr>
            <p:ph idx="1"/>
          </p:nvPr>
        </p:nvSpPr>
        <p:spPr/>
        <p:txBody>
          <a:bodyPr>
            <a:normAutofit lnSpcReduction="10000"/>
          </a:bodyPr>
          <a:lstStyle/>
          <a:p>
            <a:pPr>
              <a:spcBef>
                <a:spcPts val="0"/>
              </a:spcBef>
            </a:pPr>
            <a:r>
              <a:rPr lang="en-US" sz="3200" dirty="0"/>
              <a:t>The most important surviving dialect difference within France is between the north and the south. </a:t>
            </a:r>
          </a:p>
          <a:p>
            <a:pPr>
              <a:spcBef>
                <a:spcPts val="0"/>
              </a:spcBef>
            </a:pPr>
            <a:r>
              <a:rPr lang="en-US" sz="3200" dirty="0"/>
              <a:t>The northern dialect, langue </a:t>
            </a:r>
            <a:r>
              <a:rPr lang="en-US" sz="3200" dirty="0" err="1"/>
              <a:t>d’oil</a:t>
            </a:r>
            <a:r>
              <a:rPr lang="en-US" sz="3200" dirty="0"/>
              <a:t> and the southern langue </a:t>
            </a:r>
            <a:r>
              <a:rPr lang="en-US" sz="3200" dirty="0" err="1"/>
              <a:t>d’ôc</a:t>
            </a:r>
            <a:r>
              <a:rPr lang="en-US" sz="3200" dirty="0"/>
              <a:t> provide insight into how languages evolve. </a:t>
            </a:r>
          </a:p>
          <a:p>
            <a:pPr>
              <a:spcBef>
                <a:spcPts val="0"/>
              </a:spcBef>
            </a:pPr>
            <a:r>
              <a:rPr lang="en-US" sz="3200" dirty="0"/>
              <a:t>These terms derive from different ways in which the word for “yes” was said. </a:t>
            </a:r>
          </a:p>
          <a:p>
            <a:endParaRPr lang="en-US" dirty="0"/>
          </a:p>
        </p:txBody>
      </p:sp>
    </p:spTree>
    <p:extLst>
      <p:ext uri="{BB962C8B-B14F-4D97-AF65-F5344CB8AC3E}">
        <p14:creationId xmlns:p14="http://schemas.microsoft.com/office/powerpoint/2010/main" val="2714278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Romance Language Dialects –</a:t>
            </a:r>
            <a:r>
              <a:rPr lang="en-US" b="1" dirty="0" smtClean="0"/>
              <a:t> </a:t>
            </a:r>
            <a:r>
              <a:rPr lang="en-US" dirty="0" smtClean="0"/>
              <a:t>Spain</a:t>
            </a:r>
            <a:endParaRPr lang="en-US" dirty="0"/>
          </a:p>
        </p:txBody>
      </p:sp>
      <p:sp>
        <p:nvSpPr>
          <p:cNvPr id="3" name="Content Placeholder 2"/>
          <p:cNvSpPr>
            <a:spLocks noGrp="1"/>
          </p:cNvSpPr>
          <p:nvPr>
            <p:ph idx="1"/>
          </p:nvPr>
        </p:nvSpPr>
        <p:spPr>
          <a:xfrm>
            <a:off x="0" y="1771650"/>
            <a:ext cx="4732979" cy="5086350"/>
          </a:xfrm>
        </p:spPr>
        <p:txBody>
          <a:bodyPr>
            <a:noAutofit/>
          </a:bodyPr>
          <a:lstStyle/>
          <a:p>
            <a:pPr>
              <a:spcBef>
                <a:spcPts val="0"/>
              </a:spcBef>
            </a:pPr>
            <a:r>
              <a:rPr lang="en-US" sz="3000" dirty="0" smtClean="0"/>
              <a:t>Spain, like France, contained many dialects during the Middle Ages. </a:t>
            </a:r>
          </a:p>
          <a:p>
            <a:pPr>
              <a:spcBef>
                <a:spcPts val="0"/>
              </a:spcBef>
            </a:pPr>
            <a:r>
              <a:rPr lang="en-US" sz="3000" dirty="0" smtClean="0"/>
              <a:t>In the fifteenth century, when the Kingdom of Castile and Leon merged with the Kingdom of Aragón, Castilian became the official language for the entire country.</a:t>
            </a:r>
            <a:endParaRPr lang="en-US" sz="3000" dirty="0"/>
          </a:p>
        </p:txBody>
      </p:sp>
      <p:pic>
        <p:nvPicPr>
          <p:cNvPr id="4" name="Picture 3"/>
          <p:cNvPicPr>
            <a:picLocks noChangeAspect="1"/>
          </p:cNvPicPr>
          <p:nvPr/>
        </p:nvPicPr>
        <p:blipFill>
          <a:blip r:embed="rId2" cstate="print"/>
          <a:stretch>
            <a:fillRect/>
          </a:stretch>
        </p:blipFill>
        <p:spPr>
          <a:xfrm>
            <a:off x="4732979" y="1771650"/>
            <a:ext cx="4411021" cy="306853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and Portuguese </a:t>
            </a:r>
            <a:br>
              <a:rPr lang="en-US" dirty="0" smtClean="0"/>
            </a:br>
            <a:r>
              <a:rPr lang="en-US" dirty="0" smtClean="0"/>
              <a:t>Speaking Countries</a:t>
            </a:r>
            <a:endParaRPr lang="en-US" dirty="0"/>
          </a:p>
        </p:txBody>
      </p:sp>
      <p:sp>
        <p:nvSpPr>
          <p:cNvPr id="3" name="Content Placeholder 2"/>
          <p:cNvSpPr>
            <a:spLocks noGrp="1"/>
          </p:cNvSpPr>
          <p:nvPr>
            <p:ph idx="1"/>
          </p:nvPr>
        </p:nvSpPr>
        <p:spPr>
          <a:xfrm>
            <a:off x="1" y="1657350"/>
            <a:ext cx="5920740" cy="5200650"/>
          </a:xfrm>
        </p:spPr>
        <p:txBody>
          <a:bodyPr>
            <a:normAutofit/>
          </a:bodyPr>
          <a:lstStyle/>
          <a:p>
            <a:pPr>
              <a:spcBef>
                <a:spcPts val="0"/>
              </a:spcBef>
            </a:pPr>
            <a:r>
              <a:rPr lang="en-US" sz="2800" dirty="0" smtClean="0"/>
              <a:t>Spanish and Portuguese have achieved worldwide importance because of the colonial activities of their European speakers. </a:t>
            </a:r>
          </a:p>
          <a:p>
            <a:pPr>
              <a:spcBef>
                <a:spcPts val="0"/>
              </a:spcBef>
            </a:pPr>
            <a:r>
              <a:rPr lang="en-US" sz="2800" dirty="0" smtClean="0"/>
              <a:t>Spanish is the official language of 18 Latin American states, while Portuguese is spoken in Brazil. </a:t>
            </a:r>
          </a:p>
          <a:p>
            <a:pPr>
              <a:spcBef>
                <a:spcPts val="0"/>
              </a:spcBef>
            </a:pPr>
            <a:endParaRPr lang="en-US" dirty="0"/>
          </a:p>
        </p:txBody>
      </p:sp>
      <p:pic>
        <p:nvPicPr>
          <p:cNvPr id="4" name="Picture 3"/>
          <p:cNvPicPr>
            <a:picLocks noChangeAspect="1"/>
          </p:cNvPicPr>
          <p:nvPr/>
        </p:nvPicPr>
        <p:blipFill>
          <a:blip r:embed="rId2" cstate="print"/>
          <a:stretch>
            <a:fillRect/>
          </a:stretch>
        </p:blipFill>
        <p:spPr>
          <a:xfrm>
            <a:off x="5920741" y="2231874"/>
            <a:ext cx="3223259" cy="1428026"/>
          </a:xfrm>
          <a:prstGeom prst="rect">
            <a:avLst/>
          </a:prstGeom>
        </p:spPr>
      </p:pic>
      <p:pic>
        <p:nvPicPr>
          <p:cNvPr id="5" name="Picture 4"/>
          <p:cNvPicPr>
            <a:picLocks noChangeAspect="1"/>
          </p:cNvPicPr>
          <p:nvPr/>
        </p:nvPicPr>
        <p:blipFill>
          <a:blip r:embed="rId3" cstate="print"/>
          <a:stretch>
            <a:fillRect/>
          </a:stretch>
        </p:blipFill>
        <p:spPr>
          <a:xfrm>
            <a:off x="5997444" y="5284722"/>
            <a:ext cx="3146556" cy="157327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and Portuguese</a:t>
            </a:r>
            <a:endParaRPr lang="en-US" dirty="0"/>
          </a:p>
        </p:txBody>
      </p:sp>
      <p:sp>
        <p:nvSpPr>
          <p:cNvPr id="3" name="Content Placeholder 2"/>
          <p:cNvSpPr>
            <a:spLocks noGrp="1"/>
          </p:cNvSpPr>
          <p:nvPr>
            <p:ph idx="1"/>
          </p:nvPr>
        </p:nvSpPr>
        <p:spPr>
          <a:xfrm>
            <a:off x="31983" y="2070846"/>
            <a:ext cx="4080171" cy="4399155"/>
          </a:xfrm>
        </p:spPr>
        <p:txBody>
          <a:bodyPr/>
          <a:lstStyle/>
          <a:p>
            <a:r>
              <a:rPr lang="en-US" sz="3200" dirty="0"/>
              <a:t>Approximately </a:t>
            </a:r>
            <a:r>
              <a:rPr lang="en-US" sz="3200" dirty="0" smtClean="0"/>
              <a:t>90% </a:t>
            </a:r>
            <a:r>
              <a:rPr lang="en-US" sz="3200" dirty="0"/>
              <a:t>of </a:t>
            </a:r>
            <a:r>
              <a:rPr lang="en-US" sz="3200" dirty="0" smtClean="0"/>
              <a:t>Spanish and Portuguese </a:t>
            </a:r>
            <a:r>
              <a:rPr lang="en-US" sz="3200" dirty="0"/>
              <a:t>speakers </a:t>
            </a:r>
            <a:r>
              <a:rPr lang="en-US" sz="3200" dirty="0" smtClean="0"/>
              <a:t>live </a:t>
            </a:r>
            <a:r>
              <a:rPr lang="en-US" sz="3200" dirty="0"/>
              <a:t>outside Europe. </a:t>
            </a:r>
          </a:p>
          <a:p>
            <a:endParaRPr lang="en-US" dirty="0"/>
          </a:p>
        </p:txBody>
      </p:sp>
      <p:pic>
        <p:nvPicPr>
          <p:cNvPr id="4" name="Picture 3"/>
          <p:cNvPicPr>
            <a:picLocks noChangeAspect="1"/>
          </p:cNvPicPr>
          <p:nvPr/>
        </p:nvPicPr>
        <p:blipFill>
          <a:blip r:embed="rId2"/>
          <a:stretch>
            <a:fillRect/>
          </a:stretch>
        </p:blipFill>
        <p:spPr>
          <a:xfrm>
            <a:off x="5733394" y="1685563"/>
            <a:ext cx="3187700" cy="4978400"/>
          </a:xfrm>
          <a:prstGeom prst="rect">
            <a:avLst/>
          </a:prstGeom>
        </p:spPr>
      </p:pic>
    </p:spTree>
    <p:extLst>
      <p:ext uri="{BB962C8B-B14F-4D97-AF65-F5344CB8AC3E}">
        <p14:creationId xmlns:p14="http://schemas.microsoft.com/office/powerpoint/2010/main" val="57053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100" y="368300"/>
            <a:ext cx="8801100" cy="6108700"/>
          </a:xfrm>
          <a:prstGeom prst="rect">
            <a:avLst/>
          </a:prstGeom>
        </p:spPr>
      </p:pic>
    </p:spTree>
    <p:extLst>
      <p:ext uri="{BB962C8B-B14F-4D97-AF65-F5344CB8AC3E}">
        <p14:creationId xmlns:p14="http://schemas.microsoft.com/office/powerpoint/2010/main" val="148371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1365"/>
            <a:ext cx="9110290" cy="5507567"/>
          </a:xfrm>
          <a:prstGeom prst="rect">
            <a:avLst/>
          </a:prstGeom>
        </p:spPr>
      </p:pic>
    </p:spTree>
    <p:extLst>
      <p:ext uri="{BB962C8B-B14F-4D97-AF65-F5344CB8AC3E}">
        <p14:creationId xmlns:p14="http://schemas.microsoft.com/office/powerpoint/2010/main" val="2794852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11302" cy="4859868"/>
          </a:xfrm>
          <a:prstGeom prst="rect">
            <a:avLst/>
          </a:prstGeom>
        </p:spPr>
      </p:pic>
    </p:spTree>
    <p:extLst>
      <p:ext uri="{BB962C8B-B14F-4D97-AF65-F5344CB8AC3E}">
        <p14:creationId xmlns:p14="http://schemas.microsoft.com/office/powerpoint/2010/main" val="369031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094638" cy="5655734"/>
          </a:xfrm>
          <a:prstGeom prst="rect">
            <a:avLst/>
          </a:prstGeom>
        </p:spPr>
      </p:pic>
    </p:spTree>
    <p:extLst>
      <p:ext uri="{BB962C8B-B14F-4D97-AF65-F5344CB8AC3E}">
        <p14:creationId xmlns:p14="http://schemas.microsoft.com/office/powerpoint/2010/main" val="193637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88900"/>
            <a:ext cx="8902700" cy="6667500"/>
          </a:xfrm>
          <a:prstGeom prst="rect">
            <a:avLst/>
          </a:prstGeom>
        </p:spPr>
      </p:pic>
    </p:spTree>
    <p:extLst>
      <p:ext uri="{BB962C8B-B14F-4D97-AF65-F5344CB8AC3E}">
        <p14:creationId xmlns:p14="http://schemas.microsoft.com/office/powerpoint/2010/main" val="402539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09360" cy="6468534"/>
          </a:xfrm>
          <a:prstGeom prst="rect">
            <a:avLst/>
          </a:prstGeom>
        </p:spPr>
      </p:pic>
    </p:spTree>
    <p:extLst>
      <p:ext uri="{BB962C8B-B14F-4D97-AF65-F5344CB8AC3E}">
        <p14:creationId xmlns:p14="http://schemas.microsoft.com/office/powerpoint/2010/main" val="38616562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448</TotalTime>
  <Words>1050</Words>
  <Application>Microsoft Office PowerPoint</Application>
  <PresentationFormat>On-screen Show (4:3)</PresentationFormat>
  <Paragraphs>72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Habitat</vt:lpstr>
      <vt:lpstr>AIM: How is English related to other languages?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Indo-European Language Family</vt:lpstr>
      <vt:lpstr>PowerPoint Presentation</vt:lpstr>
      <vt:lpstr>See how they are related?</vt:lpstr>
      <vt:lpstr>Germanic Branch of Indo-European </vt:lpstr>
      <vt:lpstr>Germanic</vt:lpstr>
      <vt:lpstr>Germanic Continued</vt:lpstr>
      <vt:lpstr>Indo-Iranian Branch of Indo-European</vt:lpstr>
      <vt:lpstr>Indic (Eastern) Group of Indo-Iranian Language Branch </vt:lpstr>
      <vt:lpstr>Hindi</vt:lpstr>
      <vt:lpstr>Hindi as the dominant language</vt:lpstr>
      <vt:lpstr>Pakistan</vt:lpstr>
      <vt:lpstr>South Asian Languages and Language Families </vt:lpstr>
      <vt:lpstr>Iranian (Western) Group of Indo-Iranian Language Branch</vt:lpstr>
      <vt:lpstr>Balto-Slavic Branch of Indo-European </vt:lpstr>
      <vt:lpstr>West and South Slavic Groups of Balto-Slavic Language Branch </vt:lpstr>
      <vt:lpstr>East Slavic and Baltic Groups of Balto-Slavic Language Branch </vt:lpstr>
      <vt:lpstr>Romance Branch of Indo-European</vt:lpstr>
      <vt:lpstr>Origin and Diffusion of Romance Languages </vt:lpstr>
      <vt:lpstr>Origin and Diffusion of Romance Languages </vt:lpstr>
      <vt:lpstr>After the Fall of Rome</vt:lpstr>
      <vt:lpstr>PowerPoint Presentation</vt:lpstr>
      <vt:lpstr>Romance Language Dialects – France </vt:lpstr>
      <vt:lpstr>French Continue</vt:lpstr>
      <vt:lpstr>Romance Language Dialects – Spain</vt:lpstr>
      <vt:lpstr>Spanish and Portuguese  Speaking Countries</vt:lpstr>
      <vt:lpstr>Spanish and Portuguese</vt:lpstr>
    </vt:vector>
  </TitlesOfParts>
  <Company>Brooklyn Technical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Languages</dc:title>
  <dc:creator>Joshua Fine</dc:creator>
  <cp:lastModifiedBy>Student</cp:lastModifiedBy>
  <cp:revision>38</cp:revision>
  <dcterms:created xsi:type="dcterms:W3CDTF">2011-10-30T19:32:11Z</dcterms:created>
  <dcterms:modified xsi:type="dcterms:W3CDTF">2018-12-04T14:17:05Z</dcterms:modified>
</cp:coreProperties>
</file>