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3" r:id="rId2"/>
    <p:sldId id="374" r:id="rId3"/>
    <p:sldId id="301" r:id="rId4"/>
    <p:sldId id="375" r:id="rId5"/>
    <p:sldId id="302" r:id="rId6"/>
    <p:sldId id="303" r:id="rId7"/>
    <p:sldId id="300" r:id="rId8"/>
    <p:sldId id="304" r:id="rId9"/>
    <p:sldId id="305" r:id="rId10"/>
    <p:sldId id="306" r:id="rId11"/>
    <p:sldId id="358" r:id="rId12"/>
    <p:sldId id="307" r:id="rId13"/>
    <p:sldId id="308" r:id="rId14"/>
    <p:sldId id="309" r:id="rId15"/>
    <p:sldId id="310" r:id="rId16"/>
    <p:sldId id="376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3" r:id="rId29"/>
    <p:sldId id="324" r:id="rId30"/>
    <p:sldId id="325" r:id="rId31"/>
    <p:sldId id="326" r:id="rId32"/>
    <p:sldId id="32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776473"/>
            <a:ext cx="9144000" cy="475488"/>
          </a:xfrm>
        </p:spPr>
        <p:txBody>
          <a:bodyPr/>
          <a:lstStyle/>
          <a:p>
            <a:r>
              <a:rPr lang="en-US" dirty="0" smtClean="0"/>
              <a:t>AIM: Where are other language families distributed?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3776" y="4251961"/>
            <a:ext cx="7196328" cy="1993391"/>
          </a:xfrm>
        </p:spPr>
        <p:txBody>
          <a:bodyPr/>
          <a:lstStyle/>
          <a:p>
            <a:r>
              <a:rPr lang="en-US" sz="3200" dirty="0" smtClean="0"/>
              <a:t>Do Now:  Where was the Indo-European Hearth?</a:t>
            </a:r>
          </a:p>
        </p:txBody>
      </p:sp>
    </p:spTree>
    <p:extLst>
      <p:ext uri="{BB962C8B-B14F-4D97-AF65-F5344CB8AC3E}">
        <p14:creationId xmlns:p14="http://schemas.microsoft.com/office/powerpoint/2010/main" val="2682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9468"/>
            <a:ext cx="9144000" cy="1417638"/>
          </a:xfrm>
        </p:spPr>
        <p:txBody>
          <a:bodyPr/>
          <a:lstStyle/>
          <a:p>
            <a:r>
              <a:rPr lang="en-US" sz="4000" b="1" dirty="0" smtClean="0"/>
              <a:t>Major Language Families</a:t>
            </a:r>
            <a:br>
              <a:rPr lang="en-US" sz="4000" b="1" dirty="0" smtClean="0"/>
            </a:br>
            <a:r>
              <a:rPr lang="en-US" sz="4000" b="1" i="1" dirty="0" smtClean="0"/>
              <a:t>Percentage of World Population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89270"/>
            <a:ext cx="9144000" cy="1268730"/>
          </a:xfrm>
        </p:spPr>
        <p:txBody>
          <a:bodyPr/>
          <a:lstStyle/>
          <a:p>
            <a:r>
              <a:rPr lang="en-US" dirty="0" smtClean="0"/>
              <a:t>The percentage of world population speaking each of the main language families. Indo-European and Sino-Tibetan together represent almost 75% of the world’s people.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900" y="1790700"/>
            <a:ext cx="56642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Languages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28800"/>
            <a:ext cx="9144000" cy="31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Family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00700"/>
            <a:ext cx="9144000" cy="1257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Family trees and estimated numbers of speakers for the main world language families.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7810" y="1214275"/>
            <a:ext cx="2293916" cy="436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5304" y="1216181"/>
            <a:ext cx="3578696" cy="4409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Sino-Tibetan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1640"/>
            <a:ext cx="3771900" cy="5166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Sino-Tibetan family encompasses languages spoken in the People’s Republic of China as well as several smaller countries in Southeast Asia.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4247" y="2454731"/>
            <a:ext cx="33020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Sinitic</a:t>
            </a:r>
            <a:r>
              <a:rPr lang="en-US" dirty="0" smtClean="0"/>
              <a:t> Branch – </a:t>
            </a:r>
            <a:br>
              <a:rPr lang="en-US" dirty="0" smtClean="0"/>
            </a:br>
            <a:r>
              <a:rPr lang="en-US" dirty="0" smtClean="0"/>
              <a:t>Chinese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68780"/>
            <a:ext cx="4766309" cy="51892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There is no single Chinese language.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Spoken by approximately three-fourths of the Chinese people, Mandarin is by a wide margin the most used language in the world.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Other </a:t>
            </a:r>
            <a:r>
              <a:rPr lang="en-US" dirty="0" err="1" smtClean="0"/>
              <a:t>Sinitic</a:t>
            </a:r>
            <a:r>
              <a:rPr lang="en-US" dirty="0" smtClean="0"/>
              <a:t> branch languages are spoken by tens of millions of people in China.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Chinese government is imposing Mandarin countrywide.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310" y="1917700"/>
            <a:ext cx="4216614" cy="407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Chinese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1640"/>
            <a:ext cx="4709159" cy="516636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The structure of Chinese languages is quite different (from Indo-European).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They are based on 420 one-syllable words.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This number far exceeds the possible one-syllable sounds that humans can make, so Chinese languages use each sound to denote more than one thing.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722" y="1587500"/>
            <a:ext cx="3646041" cy="513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/>
              <a:t>The listener must infer the meaning from the context in the sentence and the tone of voice the speaker uses.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In addition, two one-syllable words can be combined.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611757"/>
          </a:xfrm>
        </p:spPr>
        <p:txBody>
          <a:bodyPr/>
          <a:lstStyle/>
          <a:p>
            <a:r>
              <a:rPr lang="en-US" dirty="0" smtClean="0"/>
              <a:t>Chinese Ideograms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2773"/>
            <a:ext cx="4737041" cy="4918007"/>
          </a:xfrm>
        </p:spPr>
        <p:txBody>
          <a:bodyPr>
            <a:noAutofit/>
          </a:bodyPr>
          <a:lstStyle/>
          <a:p>
            <a:r>
              <a:rPr lang="en-US" sz="3600" dirty="0" smtClean="0"/>
              <a:t>Chinese language ideograms mostly represent concepts rather than sounds. The two basic characters at the top can be built into more complex words.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0820" y="1117244"/>
            <a:ext cx="4110500" cy="545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Austro-Thai and Tibeto-Burman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28800"/>
            <a:ext cx="4686300" cy="5029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addition to the Chinese languages included in the </a:t>
            </a:r>
            <a:r>
              <a:rPr lang="en-US" sz="3200" dirty="0" err="1" smtClean="0"/>
              <a:t>Sinitic</a:t>
            </a:r>
            <a:r>
              <a:rPr lang="en-US" sz="3200" dirty="0" smtClean="0"/>
              <a:t> branch, the Sino-Tibetan family includes two smaller branches, Austro-Thai and Tibeto-Burman.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496" y="1828800"/>
            <a:ext cx="3697752" cy="49490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Language Families - Japanese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0210"/>
            <a:ext cx="5166360" cy="51777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Chinese cultural traits have diffused into Japanese society, including the original form of writing the Japanese language. </a:t>
            </a:r>
          </a:p>
          <a:p>
            <a:r>
              <a:rPr lang="en-US" sz="2800" dirty="0" smtClean="0"/>
              <a:t>Japanese is written in part with Chinese ideograms, but it also uses two systems of phonetic symbols.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7701" y="2913132"/>
            <a:ext cx="3796298" cy="32882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3387296" cy="1417638"/>
          </a:xfrm>
        </p:spPr>
        <p:txBody>
          <a:bodyPr/>
          <a:lstStyle/>
          <a:p>
            <a:r>
              <a:rPr lang="en-US" dirty="0" smtClean="0"/>
              <a:t>Hearth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dirty="0" smtClean="0"/>
              <a:t>Place of origin.</a:t>
            </a:r>
          </a:p>
          <a:p>
            <a:endParaRPr lang="en-US" sz="3600" dirty="0"/>
          </a:p>
          <a:p>
            <a:r>
              <a:rPr lang="en-US" sz="3600" dirty="0" smtClean="0"/>
              <a:t>IE: Where was the hearth for Reggae music?</a:t>
            </a:r>
            <a:endParaRPr lang="en-US" sz="3600" dirty="0"/>
          </a:p>
          <a:p>
            <a:r>
              <a:rPr lang="en-US" sz="3600" dirty="0" smtClean="0"/>
              <a:t>Where was the hearth for Islam?</a:t>
            </a:r>
          </a:p>
          <a:p>
            <a:r>
              <a:rPr lang="en-US" sz="3600" dirty="0" smtClean="0"/>
              <a:t>Where was the hearth for Mr. Fine?</a:t>
            </a:r>
            <a:endParaRPr lang="en-US" sz="3600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79468"/>
            <a:ext cx="38481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Language Families - Korean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1641"/>
            <a:ext cx="9144000" cy="21717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Korean is usually classified as a separate language family.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Korean is written not with ideograms but in a system known as </a:t>
            </a:r>
            <a:r>
              <a:rPr lang="en-US" sz="2800" dirty="0" err="1" smtClean="0"/>
              <a:t>hankul</a:t>
            </a:r>
            <a:r>
              <a:rPr lang="en-US" sz="28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In this system, each letter represents a sound.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2056" y="3725916"/>
            <a:ext cx="4407422" cy="313208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Distinctive Language Families - Vietnamese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19" y="1680210"/>
            <a:ext cx="5212081" cy="517779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Austro-Asiatic, spoken by about 1 percent of the world’s population, is based in Southeast Asia.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Vietnamese (is) the most spoken tongue of the language family.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Vietnamese alphabet was devised in the seventh century by Roman Catholic missionaries.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421186"/>
            <a:ext cx="3974985" cy="323701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Afro-Asiatic Language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68780"/>
            <a:ext cx="5463540" cy="51892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The Afro-Asiatic-—once referred to as the </a:t>
            </a:r>
            <a:r>
              <a:rPr lang="en-US" dirty="0" err="1" smtClean="0"/>
              <a:t>Semito-Hamitic</a:t>
            </a:r>
            <a:r>
              <a:rPr lang="en-US" dirty="0" smtClean="0"/>
              <a:t>—language family includes Arabic and Hebrew, as well as a number of languages spoken primarily in northern Africa and southwestern Asia.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Arabic is the major Afro-Asiatic language, an official language in two dozen countries of North Africa and southwestern Asia, from Morocco to the Arabian Peninsula.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199" y="1668779"/>
            <a:ext cx="3094617" cy="47403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Altaic and Uralic language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80210"/>
            <a:ext cx="4732020" cy="5177790"/>
          </a:xfrm>
        </p:spPr>
        <p:txBody>
          <a:bodyPr/>
          <a:lstStyle/>
          <a:p>
            <a:r>
              <a:rPr lang="en-US" dirty="0" smtClean="0"/>
              <a:t>The Altaic and Uralic language families were once thought to be linked as one family because the two display similar word formation, grammatical endings, and other structural elements. </a:t>
            </a:r>
          </a:p>
          <a:p>
            <a:r>
              <a:rPr lang="en-US" dirty="0" smtClean="0"/>
              <a:t>Recent studies, however, point to geographically distinct origins.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629" y="1442980"/>
            <a:ext cx="3272251" cy="41292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Altaic Languages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739900"/>
            <a:ext cx="6400800" cy="3365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Uralic Languages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34490"/>
            <a:ext cx="4606290" cy="5223510"/>
          </a:xfrm>
        </p:spPr>
        <p:txBody>
          <a:bodyPr/>
          <a:lstStyle/>
          <a:p>
            <a:r>
              <a:rPr lang="en-US" dirty="0" smtClean="0"/>
              <a:t>Every European country is dominated by Indo-European speakers, except for three: Estonia, Finland, and Hungary. </a:t>
            </a:r>
          </a:p>
          <a:p>
            <a:r>
              <a:rPr lang="en-US" dirty="0" smtClean="0"/>
              <a:t>The Estonians, Finns, and Hungarians speak languages that belong to the Uralic family, first used 7,000 years ago by people living in the Ural Mountains north of the Kurgan homeland.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4436" y="1811371"/>
            <a:ext cx="4019511" cy="32125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Families of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5726"/>
            <a:ext cx="5257298" cy="5202274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1,000 or more languages of Africa are divided among five main language families, including </a:t>
            </a:r>
            <a:r>
              <a:rPr lang="en-US" sz="3200" dirty="0" err="1" smtClean="0"/>
              <a:t>Austronesian</a:t>
            </a:r>
            <a:r>
              <a:rPr lang="en-US" sz="3200" dirty="0" smtClean="0"/>
              <a:t> languages in Madagascar.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658" y="1497105"/>
            <a:ext cx="3690341" cy="414038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Niger-Congo Language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540" y="1645920"/>
            <a:ext cx="4823459" cy="5212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More than 95 percent of the people in sub-Saharan Africa speak languages of the Niger-Congo family, which includes six branches with many hard to classify languages.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remaining 5 percent speak languages of the </a:t>
            </a:r>
            <a:r>
              <a:rPr lang="en-US" sz="2800" dirty="0" err="1" smtClean="0"/>
              <a:t>Khoisan</a:t>
            </a:r>
            <a:r>
              <a:rPr lang="en-US" sz="2800" dirty="0" smtClean="0"/>
              <a:t> or Nilo-Saharan families.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1777999"/>
            <a:ext cx="4269740" cy="46660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Swahili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14500"/>
            <a:ext cx="5074920" cy="4983480"/>
          </a:xfrm>
        </p:spPr>
        <p:txBody>
          <a:bodyPr/>
          <a:lstStyle/>
          <a:p>
            <a:r>
              <a:rPr lang="en-US" dirty="0" smtClean="0"/>
              <a:t>The largest branch of the Niger- Congo family is the Benue-Congo branch, and its most important language is Swahili. </a:t>
            </a:r>
          </a:p>
          <a:p>
            <a:r>
              <a:rPr lang="en-US" dirty="0" smtClean="0"/>
              <a:t>Its vocabulary has strong Arabic influences. </a:t>
            </a:r>
          </a:p>
          <a:p>
            <a:r>
              <a:rPr lang="en-US" dirty="0" smtClean="0"/>
              <a:t>Swahili is one of the few African languages with an extensive literature.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900" y="2290427"/>
            <a:ext cx="359410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79468"/>
            <a:ext cx="3475356" cy="1417638"/>
          </a:xfrm>
        </p:spPr>
        <p:txBody>
          <a:bodyPr/>
          <a:lstStyle/>
          <a:p>
            <a:r>
              <a:rPr lang="en-US" sz="3600" b="1" dirty="0" smtClean="0"/>
              <a:t>Nilo-Saharan Language Family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3070"/>
            <a:ext cx="5040630" cy="51549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Nilo-Saharan languages are spoken by a few million people in north-central Africa, immediately north of the Niger-Congo language region. </a:t>
            </a:r>
          </a:p>
          <a:p>
            <a:r>
              <a:rPr lang="en-US" sz="2800" dirty="0" smtClean="0"/>
              <a:t>The best known of these languages is </a:t>
            </a:r>
            <a:r>
              <a:rPr lang="en-US" sz="2800" dirty="0" err="1" smtClean="0"/>
              <a:t>Maasai</a:t>
            </a:r>
            <a:r>
              <a:rPr lang="en-US" sz="2800" dirty="0" smtClean="0"/>
              <a:t>, spoken by the tall warrior-herdsmen of east Africa.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1906" y="0"/>
            <a:ext cx="3872093" cy="3267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3251" y="3702255"/>
            <a:ext cx="3475436" cy="2394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and Diffusion of Indo-European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91640"/>
            <a:ext cx="6012180" cy="51663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The existence of a single ancestor cannot be proved with certainty, because it would have existed thousands of years before the invention of writing or recorded history. 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The evidence that Proto-Indo-European once existed is “internal.”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81" y="2564145"/>
            <a:ext cx="3131819" cy="29468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850" y="79468"/>
            <a:ext cx="2719387" cy="1417638"/>
          </a:xfrm>
        </p:spPr>
        <p:txBody>
          <a:bodyPr/>
          <a:lstStyle/>
          <a:p>
            <a:r>
              <a:rPr lang="en-US" sz="3600" b="1" dirty="0" err="1" smtClean="0"/>
              <a:t>Khoisan</a:t>
            </a:r>
            <a:r>
              <a:rPr lang="en-US" sz="3600" b="1" dirty="0" smtClean="0"/>
              <a:t> Language Family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0580" y="1737360"/>
            <a:ext cx="4503419" cy="51206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third important language family of sub-Saharan Africa—</a:t>
            </a:r>
            <a:r>
              <a:rPr lang="en-US" sz="2800" dirty="0" err="1" smtClean="0"/>
              <a:t>Khoisan</a:t>
            </a:r>
            <a:r>
              <a:rPr lang="en-US" sz="2800" dirty="0" smtClean="0"/>
              <a:t>—is concentrated in the southwest. </a:t>
            </a:r>
          </a:p>
          <a:p>
            <a:r>
              <a:rPr lang="en-US" sz="2800" dirty="0" err="1" smtClean="0"/>
              <a:t>Khoisan</a:t>
            </a:r>
            <a:r>
              <a:rPr lang="en-US" sz="2800" dirty="0" smtClean="0"/>
              <a:t> language use clicking sounds.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809" y="-1"/>
            <a:ext cx="2889300" cy="3457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384" y="3495828"/>
            <a:ext cx="1765757" cy="25977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Austronesian</a:t>
            </a:r>
            <a:r>
              <a:rPr lang="en-US" dirty="0" smtClean="0"/>
              <a:t> Language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01"/>
            <a:ext cx="9144000" cy="270891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About 6 percent of the world’s people speak an </a:t>
            </a:r>
            <a:r>
              <a:rPr lang="en-US" dirty="0" err="1" smtClean="0"/>
              <a:t>Austronesian</a:t>
            </a:r>
            <a:r>
              <a:rPr lang="en-US" dirty="0" smtClean="0"/>
              <a:t> language, once known as the Malay-Polynesian family.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most frequently used </a:t>
            </a:r>
            <a:r>
              <a:rPr lang="en-US" dirty="0" err="1" smtClean="0"/>
              <a:t>Austronesian</a:t>
            </a:r>
            <a:r>
              <a:rPr lang="en-US" dirty="0" smtClean="0"/>
              <a:t> language is Malay-Indonesian.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people of Madagascar speak Malagasy, which belongs to the </a:t>
            </a:r>
            <a:r>
              <a:rPr lang="en-US" dirty="0" err="1" smtClean="0"/>
              <a:t>Austronesian</a:t>
            </a:r>
            <a:r>
              <a:rPr lang="en-US" dirty="0" smtClean="0"/>
              <a:t> family, even though the island is separated by 3,000 kilometers (1,900 miles) from any other </a:t>
            </a:r>
            <a:r>
              <a:rPr lang="en-US" dirty="0" err="1" smtClean="0"/>
              <a:t>Austronesian</a:t>
            </a:r>
            <a:r>
              <a:rPr lang="en-US" dirty="0" smtClean="0"/>
              <a:t>-speaking country.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1791" y="3957314"/>
            <a:ext cx="5341197" cy="28835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4127811" cy="1417638"/>
          </a:xfrm>
        </p:spPr>
        <p:txBody>
          <a:bodyPr/>
          <a:lstStyle/>
          <a:p>
            <a:r>
              <a:rPr lang="en-US" dirty="0" smtClean="0"/>
              <a:t>Languages of Nigeria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91640"/>
            <a:ext cx="4422775" cy="516636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Africa’s most populous country, Nigeria, displays problems that can arise from the presence of many speakers of many languages.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Groups living in different regions of Nigeria have often battled. </a:t>
            </a:r>
          </a:p>
          <a:p>
            <a:pPr>
              <a:spcBef>
                <a:spcPts val="0"/>
              </a:spcBef>
            </a:pPr>
            <a:r>
              <a:rPr lang="en-US" sz="2600" dirty="0" smtClean="0"/>
              <a:t>Nigeria reflects the problems that can arise when great cultural diversity—and therefore language diversity—is packed into a relatively small region.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19636" y="5429250"/>
            <a:ext cx="4424363" cy="14287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than 200 languages are spoken in Nigeria, the largest country in Africa (by population). English, considered neutral, is the official language.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607" y="31977"/>
            <a:ext cx="3213508" cy="53972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1801"/>
            <a:ext cx="9144000" cy="51861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Individual Indo-European languages share common root words for winter and snow but not for ocean. </a:t>
            </a:r>
            <a:endParaRPr lang="en-US" sz="3200" dirty="0" smtClean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 smtClean="0"/>
              <a:t>What might this tell us about the Proto Indo-European language?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endParaRPr lang="en-US" sz="3200" dirty="0"/>
          </a:p>
          <a:p>
            <a:pPr>
              <a:spcBef>
                <a:spcPts val="0"/>
              </a:spcBef>
            </a:pPr>
            <a:r>
              <a:rPr lang="en-US" sz="3200" dirty="0"/>
              <a:t>Therefore, linguists conclude that original Proto-Indo-European speakers probably lived in a cold climate, or one that had a winter season, but did not come in contact with oceans.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5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Kurgan Theory of Indo-European Origin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67300"/>
            <a:ext cx="9144000" cy="17907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 the Kurgan theory, Proto-Indo-European diffused from the Kurgan hearth north of the Caspian Sea, beginning about 7,000 years ago.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400" y="1790700"/>
            <a:ext cx="40005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Anatolian Hearth Theory of Indo-European Origin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63627"/>
            <a:ext cx="9144000" cy="1794373"/>
          </a:xfrm>
        </p:spPr>
        <p:txBody>
          <a:bodyPr>
            <a:noAutofit/>
          </a:bodyPr>
          <a:lstStyle/>
          <a:p>
            <a:r>
              <a:rPr lang="en-US" sz="3200" dirty="0" smtClean="0"/>
              <a:t>In the Anatolian hearth theory, Indo-European originated in Turkey before the Kurgans and diffused through agricultural expansion.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7737" y="1497106"/>
            <a:ext cx="5823110" cy="3392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602" y="1657350"/>
            <a:ext cx="5903398" cy="520065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A </a:t>
            </a:r>
            <a:r>
              <a:rPr lang="en-US" sz="2800" dirty="0" err="1" smtClean="0"/>
              <a:t>creole</a:t>
            </a:r>
            <a:r>
              <a:rPr lang="en-US" sz="2800" dirty="0" smtClean="0"/>
              <a:t> or creolized language is defined as a language that results from the mixing of the colonizer’s language with the indigenous language.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A creolized language forms when the colonized group makes some changes, such as simplifying the grammar. 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The word </a:t>
            </a:r>
            <a:r>
              <a:rPr lang="en-US" sz="2800" dirty="0" err="1" smtClean="0"/>
              <a:t>creole</a:t>
            </a:r>
            <a:r>
              <a:rPr lang="en-US" sz="2800" dirty="0" smtClean="0"/>
              <a:t> derives from a word in several Romance languages for a slave who is born in the master’s house.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5818"/>
            <a:ext cx="3240601" cy="4851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776473"/>
            <a:ext cx="9144000" cy="475488"/>
          </a:xfrm>
        </p:spPr>
        <p:txBody>
          <a:bodyPr/>
          <a:lstStyle/>
          <a:p>
            <a:r>
              <a:rPr lang="en-US" dirty="0" smtClean="0"/>
              <a:t>AIM: Where are other language families distributed?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3776" y="4251961"/>
            <a:ext cx="7196328" cy="1993391"/>
          </a:xfrm>
        </p:spPr>
        <p:txBody>
          <a:bodyPr/>
          <a:lstStyle/>
          <a:p>
            <a:r>
              <a:rPr lang="en-US" sz="3200" dirty="0" smtClean="0"/>
              <a:t>Do Now: Is grammar consistent from language to language?</a:t>
            </a:r>
          </a:p>
          <a:p>
            <a:endParaRPr lang="en-US" sz="3200" dirty="0" smtClean="0"/>
          </a:p>
          <a:p>
            <a:r>
              <a:rPr lang="en-US" sz="3200" dirty="0" smtClean="0"/>
              <a:t>HW: Key </a:t>
            </a:r>
            <a:r>
              <a:rPr lang="en-US" sz="3200" dirty="0" smtClean="0"/>
              <a:t>Question 4</a:t>
            </a:r>
            <a:r>
              <a:rPr lang="en-US" sz="3200" dirty="0" smtClean="0"/>
              <a:t> </a:t>
            </a:r>
            <a:r>
              <a:rPr lang="en-US" sz="3200" dirty="0" smtClean="0"/>
              <a:t>Due </a:t>
            </a:r>
            <a:r>
              <a:rPr lang="en-US" sz="3200" dirty="0" smtClean="0"/>
              <a:t>Wednesday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852882"/>
          </a:xfrm>
        </p:spPr>
        <p:txBody>
          <a:bodyPr/>
          <a:lstStyle/>
          <a:p>
            <a:r>
              <a:rPr lang="en-US" sz="3600" dirty="0" smtClean="0"/>
              <a:t>Language Families of the World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63540"/>
            <a:ext cx="9144000" cy="1394460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Distribution of the world’s main language families. Languages with more than 100 million speakers are named.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83" y="932350"/>
            <a:ext cx="7614166" cy="4614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403</TotalTime>
  <Words>1210</Words>
  <Application>Microsoft Office PowerPoint</Application>
  <PresentationFormat>On-screen Show (4:3)</PresentationFormat>
  <Paragraphs>100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Habitat</vt:lpstr>
      <vt:lpstr>AIM: Where are other language families distributed? </vt:lpstr>
      <vt:lpstr>Hearth</vt:lpstr>
      <vt:lpstr>Origin and Diffusion of Indo-European </vt:lpstr>
      <vt:lpstr>The Hearth</vt:lpstr>
      <vt:lpstr>Kurgan Theory of Indo-European Origin </vt:lpstr>
      <vt:lpstr>Anatolian Hearth Theory of Indo-European Origin</vt:lpstr>
      <vt:lpstr>Creole</vt:lpstr>
      <vt:lpstr>AIM: Where are other language families distributed? </vt:lpstr>
      <vt:lpstr>Language Families of the World</vt:lpstr>
      <vt:lpstr>Major Language Families Percentage of World Population</vt:lpstr>
      <vt:lpstr>Major Languages</vt:lpstr>
      <vt:lpstr>Language Family Trees</vt:lpstr>
      <vt:lpstr>Sino-Tibetan Family </vt:lpstr>
      <vt:lpstr>Sinitic Branch –  Chinese Languages</vt:lpstr>
      <vt:lpstr>Structure of Chinese Language</vt:lpstr>
      <vt:lpstr>Chinese Continued</vt:lpstr>
      <vt:lpstr>Chinese Ideograms</vt:lpstr>
      <vt:lpstr>Austro-Thai and Tibeto-Burman</vt:lpstr>
      <vt:lpstr>Distinctive Language Families - Japanese </vt:lpstr>
      <vt:lpstr>Distinctive Language Families - Korean</vt:lpstr>
      <vt:lpstr>Distinctive Language Families - Vietnamese</vt:lpstr>
      <vt:lpstr>Afro-Asiatic Language Family </vt:lpstr>
      <vt:lpstr>Altaic and Uralic language families</vt:lpstr>
      <vt:lpstr>Altaic Languages </vt:lpstr>
      <vt:lpstr>Uralic Languages </vt:lpstr>
      <vt:lpstr>Language Families of Africa</vt:lpstr>
      <vt:lpstr>Niger-Congo Language Family </vt:lpstr>
      <vt:lpstr>Swahili</vt:lpstr>
      <vt:lpstr>Nilo-Saharan Language Family</vt:lpstr>
      <vt:lpstr>Khoisan Language Family</vt:lpstr>
      <vt:lpstr>Austronesian Language Family </vt:lpstr>
      <vt:lpstr>Languages of Nigeria</vt:lpstr>
    </vt:vector>
  </TitlesOfParts>
  <Company>Brooklyn Technical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Languages</dc:title>
  <dc:creator>Joshua Fine</dc:creator>
  <cp:lastModifiedBy>Teacher</cp:lastModifiedBy>
  <cp:revision>35</cp:revision>
  <dcterms:created xsi:type="dcterms:W3CDTF">2011-10-30T19:32:11Z</dcterms:created>
  <dcterms:modified xsi:type="dcterms:W3CDTF">2017-11-27T13:39:20Z</dcterms:modified>
</cp:coreProperties>
</file>