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2"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pPr/>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pPr/>
              <a:t>11/16/14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pPr/>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pPr/>
              <a:t>11/16/14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pPr/>
              <a:t>11/16/14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pPr/>
              <a:t>11/16/14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pPr/>
              <a:t>11/16/14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pPr/>
              <a:t>11/16/14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1" Type="http://schemas.openxmlformats.org/officeDocument/2006/relationships/slideLayout" Target="../slideLayouts/slideLayout5.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Why do people preserve local languages?</a:t>
            </a:r>
            <a:endParaRPr lang="en-US" dirty="0"/>
          </a:p>
        </p:txBody>
      </p:sp>
      <p:sp>
        <p:nvSpPr>
          <p:cNvPr id="5" name="Subtitle 4"/>
          <p:cNvSpPr>
            <a:spLocks noGrp="1"/>
          </p:cNvSpPr>
          <p:nvPr>
            <p:ph type="subTitle" idx="1"/>
          </p:nvPr>
        </p:nvSpPr>
        <p:spPr/>
        <p:txBody>
          <a:bodyPr/>
          <a:lstStyle/>
          <a:p>
            <a:r>
              <a:rPr lang="en-US" sz="2400" dirty="0" smtClean="0"/>
              <a:t>Do </a:t>
            </a:r>
            <a:r>
              <a:rPr lang="en-US" sz="2400" dirty="0" smtClean="0"/>
              <a:t>Now: </a:t>
            </a:r>
            <a:r>
              <a:rPr lang="en-US" sz="2400" dirty="0" smtClean="0">
                <a:effectLst/>
              </a:rPr>
              <a:t>Write </a:t>
            </a:r>
            <a:r>
              <a:rPr lang="en-US" sz="2400" dirty="0">
                <a:effectLst/>
              </a:rPr>
              <a:t>down characteristics that you would use to describe yourself.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French-English Boundary in Canada </a:t>
            </a:r>
            <a:endParaRPr lang="en-US" dirty="0"/>
          </a:p>
        </p:txBody>
      </p:sp>
      <p:sp>
        <p:nvSpPr>
          <p:cNvPr id="3" name="Content Placeholder 2"/>
          <p:cNvSpPr>
            <a:spLocks noGrp="1"/>
          </p:cNvSpPr>
          <p:nvPr>
            <p:ph idx="1"/>
          </p:nvPr>
        </p:nvSpPr>
        <p:spPr>
          <a:xfrm>
            <a:off x="0" y="5715000"/>
            <a:ext cx="9144000" cy="1143000"/>
          </a:xfrm>
        </p:spPr>
        <p:txBody>
          <a:bodyPr>
            <a:normAutofit lnSpcReduction="10000"/>
          </a:bodyPr>
          <a:lstStyle/>
          <a:p>
            <a:r>
              <a:rPr lang="en-US" dirty="0" smtClean="0"/>
              <a:t>Although Canada is bilingual, French speakers are concentrated in the province of Québec, where 80% of the population speaks French.</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797050" y="1497106"/>
            <a:ext cx="5187950" cy="426366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Isolated Languages </a:t>
            </a:r>
            <a:endParaRPr lang="en-US" dirty="0"/>
          </a:p>
        </p:txBody>
      </p:sp>
      <p:sp>
        <p:nvSpPr>
          <p:cNvPr id="3" name="Content Placeholder 2"/>
          <p:cNvSpPr>
            <a:spLocks noGrp="1"/>
          </p:cNvSpPr>
          <p:nvPr>
            <p:ph idx="1"/>
          </p:nvPr>
        </p:nvSpPr>
        <p:spPr>
          <a:xfrm>
            <a:off x="1" y="2070846"/>
            <a:ext cx="5511800" cy="4787154"/>
          </a:xfrm>
        </p:spPr>
        <p:txBody>
          <a:bodyPr>
            <a:normAutofit/>
          </a:bodyPr>
          <a:lstStyle/>
          <a:p>
            <a:pPr>
              <a:spcBef>
                <a:spcPts val="0"/>
              </a:spcBef>
            </a:pPr>
            <a:r>
              <a:rPr lang="en-US" sz="3200" dirty="0" smtClean="0"/>
              <a:t>An isolated language is a language unrelated to any other and therefore not attached to any language family. </a:t>
            </a:r>
          </a:p>
          <a:p>
            <a:pPr>
              <a:spcBef>
                <a:spcPts val="0"/>
              </a:spcBef>
            </a:pPr>
            <a:r>
              <a:rPr lang="en-US" sz="3200" dirty="0" smtClean="0"/>
              <a:t>Isolated languages arise through lack of interaction with speakers of other languages.</a:t>
            </a:r>
            <a:endParaRPr lang="en-US" sz="3200" dirty="0"/>
          </a:p>
        </p:txBody>
      </p:sp>
      <p:pic>
        <p:nvPicPr>
          <p:cNvPr id="8194" name="Picture 2"/>
          <p:cNvPicPr>
            <a:picLocks noChangeAspect="1" noChangeArrowheads="1"/>
          </p:cNvPicPr>
          <p:nvPr/>
        </p:nvPicPr>
        <p:blipFill>
          <a:blip r:embed="rId2" cstate="print"/>
          <a:srcRect/>
          <a:stretch>
            <a:fillRect/>
          </a:stretch>
        </p:blipFill>
        <p:spPr bwMode="auto">
          <a:xfrm>
            <a:off x="5478538" y="3175000"/>
            <a:ext cx="3665462" cy="26543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Pre-Indo-European Survivor: Basque </a:t>
            </a:r>
            <a:endParaRPr lang="en-US" dirty="0"/>
          </a:p>
        </p:txBody>
      </p:sp>
      <p:sp>
        <p:nvSpPr>
          <p:cNvPr id="3" name="Content Placeholder 2"/>
          <p:cNvSpPr>
            <a:spLocks noGrp="1"/>
          </p:cNvSpPr>
          <p:nvPr>
            <p:ph idx="1"/>
          </p:nvPr>
        </p:nvSpPr>
        <p:spPr>
          <a:xfrm>
            <a:off x="1" y="1955800"/>
            <a:ext cx="4927599" cy="4902200"/>
          </a:xfrm>
        </p:spPr>
        <p:txBody>
          <a:bodyPr>
            <a:normAutofit/>
          </a:bodyPr>
          <a:lstStyle/>
          <a:p>
            <a:r>
              <a:rPr lang="en-US" sz="3200" dirty="0" smtClean="0"/>
              <a:t>The best example of an isolated language in Europe is Basque.</a:t>
            </a:r>
          </a:p>
          <a:p>
            <a:r>
              <a:rPr lang="en-US" sz="3200" dirty="0" smtClean="0"/>
              <a:t>Basque is spoken by 1 million people in the Pyrenees Mountains.</a:t>
            </a:r>
            <a:endParaRPr lang="en-US" sz="3200" dirty="0"/>
          </a:p>
        </p:txBody>
      </p:sp>
      <p:pic>
        <p:nvPicPr>
          <p:cNvPr id="9218" name="Picture 2"/>
          <p:cNvPicPr>
            <a:picLocks noChangeAspect="1" noChangeArrowheads="1"/>
          </p:cNvPicPr>
          <p:nvPr/>
        </p:nvPicPr>
        <p:blipFill>
          <a:blip r:embed="rId2" cstate="print"/>
          <a:srcRect/>
          <a:stretch>
            <a:fillRect/>
          </a:stretch>
        </p:blipFill>
        <p:spPr bwMode="auto">
          <a:xfrm>
            <a:off x="4927601" y="1598338"/>
            <a:ext cx="4216400" cy="498690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Unchanging Language: Icelandic</a:t>
            </a:r>
            <a:endParaRPr lang="en-US" dirty="0"/>
          </a:p>
        </p:txBody>
      </p:sp>
      <p:sp>
        <p:nvSpPr>
          <p:cNvPr id="3" name="Content Placeholder 2"/>
          <p:cNvSpPr>
            <a:spLocks noGrp="1"/>
          </p:cNvSpPr>
          <p:nvPr>
            <p:ph idx="1"/>
          </p:nvPr>
        </p:nvSpPr>
        <p:spPr>
          <a:xfrm>
            <a:off x="4597400" y="1497106"/>
            <a:ext cx="4546599" cy="5360894"/>
          </a:xfrm>
        </p:spPr>
        <p:txBody>
          <a:bodyPr/>
          <a:lstStyle/>
          <a:p>
            <a:r>
              <a:rPr lang="en-US" sz="3200" dirty="0" smtClean="0"/>
              <a:t>Unlike Basque, Icelandic is related to other languages. </a:t>
            </a:r>
          </a:p>
          <a:p>
            <a:r>
              <a:rPr lang="en-US" sz="3200" dirty="0" smtClean="0"/>
              <a:t>Icelandic’s significance is that over the past thousand years it has changed less than any other in the Germanic branch.</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0" y="1998663"/>
            <a:ext cx="4667991" cy="39195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Dominance of English </a:t>
            </a:r>
            <a:endParaRPr lang="en-US" dirty="0"/>
          </a:p>
        </p:txBody>
      </p:sp>
      <p:sp>
        <p:nvSpPr>
          <p:cNvPr id="3" name="Content Placeholder 2"/>
          <p:cNvSpPr>
            <a:spLocks noGrp="1"/>
          </p:cNvSpPr>
          <p:nvPr>
            <p:ph idx="1"/>
          </p:nvPr>
        </p:nvSpPr>
        <p:spPr>
          <a:xfrm>
            <a:off x="1" y="1803400"/>
            <a:ext cx="5511799" cy="5054600"/>
          </a:xfrm>
        </p:spPr>
        <p:txBody>
          <a:bodyPr/>
          <a:lstStyle/>
          <a:p>
            <a:pPr>
              <a:spcBef>
                <a:spcPts val="0"/>
              </a:spcBef>
            </a:pPr>
            <a:r>
              <a:rPr lang="en-US" dirty="0" smtClean="0"/>
              <a:t>One of the most fundamental needs in a global society is a common language for communication. </a:t>
            </a:r>
          </a:p>
          <a:p>
            <a:pPr>
              <a:spcBef>
                <a:spcPts val="0"/>
              </a:spcBef>
            </a:pPr>
            <a:r>
              <a:rPr lang="en-US" dirty="0" smtClean="0"/>
              <a:t>Increasingly in the modern world, the language of international communication is English. </a:t>
            </a:r>
          </a:p>
          <a:p>
            <a:pPr>
              <a:spcBef>
                <a:spcPts val="0"/>
              </a:spcBef>
            </a:pPr>
            <a:r>
              <a:rPr lang="en-US" dirty="0" smtClean="0"/>
              <a:t>When well-educated speakers of two different languages wish to communicate with each other in countries such as India or Nigeria, they frequently use English.</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5511800" y="2447924"/>
            <a:ext cx="3578117" cy="31908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955427"/>
          </a:xfrm>
        </p:spPr>
        <p:txBody>
          <a:bodyPr/>
          <a:lstStyle/>
          <a:p>
            <a:r>
              <a:rPr lang="en-US" dirty="0" smtClean="0"/>
              <a:t>Internet Hosts</a:t>
            </a:r>
            <a:endParaRPr lang="en-US" dirty="0"/>
          </a:p>
        </p:txBody>
      </p:sp>
      <p:sp>
        <p:nvSpPr>
          <p:cNvPr id="3" name="Content Placeholder 2"/>
          <p:cNvSpPr>
            <a:spLocks noGrp="1"/>
          </p:cNvSpPr>
          <p:nvPr>
            <p:ph idx="1"/>
          </p:nvPr>
        </p:nvSpPr>
        <p:spPr>
          <a:xfrm>
            <a:off x="0" y="5842000"/>
            <a:ext cx="9144000" cy="1016000"/>
          </a:xfrm>
        </p:spPr>
        <p:txBody>
          <a:bodyPr/>
          <a:lstStyle/>
          <a:p>
            <a:r>
              <a:rPr lang="en-US" dirty="0" smtClean="0"/>
              <a:t>A large proportion of the world’s internet users and hosts are in the developed countries of North America and western Europe.</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 y="927603"/>
            <a:ext cx="9144001" cy="491439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Hosts, by Language</a:t>
            </a:r>
            <a:endParaRPr lang="en-US" dirty="0"/>
          </a:p>
        </p:txBody>
      </p:sp>
      <p:sp>
        <p:nvSpPr>
          <p:cNvPr id="5" name="Content Placeholder 4"/>
          <p:cNvSpPr>
            <a:spLocks noGrp="1"/>
          </p:cNvSpPr>
          <p:nvPr>
            <p:ph sz="half" idx="1"/>
          </p:nvPr>
        </p:nvSpPr>
        <p:spPr/>
        <p:txBody>
          <a:bodyPr/>
          <a:lstStyle/>
          <a:p>
            <a:r>
              <a:rPr lang="en-US" sz="3200" dirty="0" smtClean="0"/>
              <a:t>The large majority of internet hosts in 1999 used English, Chinese, Japanese, or European languages.</a:t>
            </a:r>
          </a:p>
          <a:p>
            <a:endParaRPr lang="en-US"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6224588" y="2914588"/>
            <a:ext cx="2919412" cy="335286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468"/>
            <a:ext cx="4187826" cy="1417638"/>
          </a:xfrm>
        </p:spPr>
        <p:txBody>
          <a:bodyPr/>
          <a:lstStyle/>
          <a:p>
            <a:r>
              <a:rPr lang="en-US" dirty="0" smtClean="0"/>
              <a:t>Lingua Franca</a:t>
            </a:r>
            <a:endParaRPr lang="en-US" dirty="0"/>
          </a:p>
        </p:txBody>
      </p:sp>
      <p:sp>
        <p:nvSpPr>
          <p:cNvPr id="3" name="Content Placeholder 2"/>
          <p:cNvSpPr>
            <a:spLocks noGrp="1"/>
          </p:cNvSpPr>
          <p:nvPr>
            <p:ph sz="half" idx="1"/>
          </p:nvPr>
        </p:nvSpPr>
        <p:spPr>
          <a:xfrm>
            <a:off x="0" y="1828800"/>
            <a:ext cx="6991350" cy="5029199"/>
          </a:xfrm>
        </p:spPr>
        <p:txBody>
          <a:bodyPr>
            <a:normAutofit/>
          </a:bodyPr>
          <a:lstStyle/>
          <a:p>
            <a:pPr>
              <a:spcBef>
                <a:spcPts val="0"/>
              </a:spcBef>
            </a:pPr>
            <a:r>
              <a:rPr lang="en-US" dirty="0" smtClean="0"/>
              <a:t>English: An Example of a Lingua Franca </a:t>
            </a:r>
          </a:p>
          <a:p>
            <a:pPr>
              <a:spcBef>
                <a:spcPts val="0"/>
              </a:spcBef>
            </a:pPr>
            <a:r>
              <a:rPr lang="en-US" dirty="0" smtClean="0"/>
              <a:t>A language of international communication (internet) is known as a lingua franca. </a:t>
            </a:r>
          </a:p>
          <a:p>
            <a:pPr>
              <a:spcBef>
                <a:spcPts val="0"/>
              </a:spcBef>
            </a:pPr>
            <a:r>
              <a:rPr lang="en-US" dirty="0" smtClean="0"/>
              <a:t>The term, which means language of the Franks, was originally applied by Arab traders during the Middle Ages to describe the language they used to communicate with Europeans, whom they called Franks. </a:t>
            </a:r>
          </a:p>
          <a:p>
            <a:pPr>
              <a:spcBef>
                <a:spcPts val="0"/>
              </a:spcBef>
            </a:pPr>
            <a:r>
              <a:rPr lang="en-US" dirty="0" smtClean="0"/>
              <a:t>A group that learns English or another lingua franca may learn a simplified form, called a pidgin language. </a:t>
            </a:r>
          </a:p>
          <a:p>
            <a:pPr>
              <a:spcBef>
                <a:spcPts val="0"/>
              </a:spcBef>
            </a:pPr>
            <a:r>
              <a:rPr lang="en-US" dirty="0" smtClean="0"/>
              <a:t>Two groups construct a pidgin language by learning a few of the grammar rules and words of a lingua franca, while mixing in some elements of their own languages. </a:t>
            </a:r>
          </a:p>
          <a:p>
            <a:pPr>
              <a:spcBef>
                <a:spcPts val="0"/>
              </a:spcBef>
            </a:pPr>
            <a:r>
              <a:rPr lang="en-US" dirty="0" smtClean="0"/>
              <a:t>Other than English, modern lingua franca languages include Swahili in East Africa, Hindustani in South Asia, and Russian in the former Soviet Union.</a:t>
            </a:r>
          </a:p>
          <a:p>
            <a:endParaRPr lang="en-US"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6991350" y="3403601"/>
            <a:ext cx="2158206" cy="2158206"/>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6991350" y="0"/>
            <a:ext cx="2143125" cy="21431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African-American Lingua Franca </a:t>
            </a:r>
            <a:endParaRPr lang="en-US" dirty="0"/>
          </a:p>
        </p:txBody>
      </p:sp>
      <p:sp>
        <p:nvSpPr>
          <p:cNvPr id="3" name="Content Placeholder 2"/>
          <p:cNvSpPr>
            <a:spLocks noGrp="1"/>
          </p:cNvSpPr>
          <p:nvPr>
            <p:ph sz="half" idx="1"/>
          </p:nvPr>
        </p:nvSpPr>
        <p:spPr>
          <a:xfrm>
            <a:off x="0" y="1497106"/>
            <a:ext cx="7289800" cy="5360894"/>
          </a:xfrm>
        </p:spPr>
        <p:txBody>
          <a:bodyPr>
            <a:normAutofit/>
          </a:bodyPr>
          <a:lstStyle/>
          <a:p>
            <a:pPr>
              <a:lnSpc>
                <a:spcPct val="110000"/>
              </a:lnSpc>
              <a:spcBef>
                <a:spcPts val="0"/>
              </a:spcBef>
            </a:pPr>
            <a:r>
              <a:rPr lang="en-US" dirty="0" smtClean="0"/>
              <a:t>African-American Lingua Franca </a:t>
            </a:r>
          </a:p>
          <a:p>
            <a:pPr>
              <a:lnSpc>
                <a:spcPct val="110000"/>
              </a:lnSpc>
              <a:spcBef>
                <a:spcPts val="0"/>
              </a:spcBef>
            </a:pPr>
            <a:r>
              <a:rPr lang="en-US" dirty="0" smtClean="0"/>
              <a:t>Examples include dialects spoken by African-Americans and residents of Appalachia. </a:t>
            </a:r>
          </a:p>
          <a:p>
            <a:pPr>
              <a:lnSpc>
                <a:spcPct val="110000"/>
              </a:lnSpc>
              <a:spcBef>
                <a:spcPts val="0"/>
              </a:spcBef>
            </a:pPr>
            <a:r>
              <a:rPr lang="en-US" dirty="0" smtClean="0"/>
              <a:t>African-American slaves preserved a distinctive dialect in part to communicate in a code not understood by their white masters. </a:t>
            </a:r>
          </a:p>
          <a:p>
            <a:pPr>
              <a:lnSpc>
                <a:spcPct val="110000"/>
              </a:lnSpc>
              <a:spcBef>
                <a:spcPts val="0"/>
              </a:spcBef>
            </a:pPr>
            <a:r>
              <a:rPr lang="en-US" dirty="0" smtClean="0"/>
              <a:t>In the twentieth century living in racially segregated neighborhoods within northern cities and attending segregated schools, many blacks preserved their distinctive dialect. </a:t>
            </a:r>
          </a:p>
          <a:p>
            <a:pPr>
              <a:lnSpc>
                <a:spcPct val="110000"/>
              </a:lnSpc>
              <a:spcBef>
                <a:spcPts val="0"/>
              </a:spcBef>
            </a:pPr>
            <a:r>
              <a:rPr lang="en-US" dirty="0" smtClean="0"/>
              <a:t>That dialect has been termed Ebonics, a combination of ebony and phonics. </a:t>
            </a:r>
          </a:p>
          <a:p>
            <a:pPr>
              <a:lnSpc>
                <a:spcPct val="110000"/>
              </a:lnSpc>
              <a:spcBef>
                <a:spcPts val="0"/>
              </a:spcBef>
            </a:pPr>
            <a:r>
              <a:rPr lang="en-US" dirty="0" smtClean="0"/>
              <a:t>The American Speech, Language and Hearing Association has classified Ebonics as a distinct dialect, with a recognized vocabulary, grammar, and word meaning. </a:t>
            </a:r>
          </a:p>
          <a:p>
            <a:endParaRPr lang="en-US"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7086601" y="2590800"/>
            <a:ext cx="2057399" cy="205739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Franglais </a:t>
            </a:r>
            <a:br>
              <a:rPr lang="en-US" dirty="0" smtClean="0"/>
            </a:br>
            <a:endParaRPr lang="en-US" dirty="0"/>
          </a:p>
        </p:txBody>
      </p:sp>
      <p:sp>
        <p:nvSpPr>
          <p:cNvPr id="3" name="Content Placeholder 2"/>
          <p:cNvSpPr>
            <a:spLocks noGrp="1"/>
          </p:cNvSpPr>
          <p:nvPr>
            <p:ph sz="half" idx="1"/>
          </p:nvPr>
        </p:nvSpPr>
        <p:spPr>
          <a:xfrm>
            <a:off x="0" y="2084388"/>
            <a:ext cx="6121400" cy="4773612"/>
          </a:xfrm>
        </p:spPr>
        <p:txBody>
          <a:bodyPr>
            <a:normAutofit/>
          </a:bodyPr>
          <a:lstStyle/>
          <a:p>
            <a:pPr>
              <a:spcBef>
                <a:spcPts val="0"/>
              </a:spcBef>
            </a:pPr>
            <a:r>
              <a:rPr lang="en-US" sz="2400" dirty="0" smtClean="0"/>
              <a:t>The French are particularly upset with the increasing worldwide domination of English. </a:t>
            </a:r>
          </a:p>
          <a:p>
            <a:pPr>
              <a:spcBef>
                <a:spcPts val="0"/>
              </a:spcBef>
            </a:pPr>
            <a:r>
              <a:rPr lang="en-US" sz="2400" dirty="0" smtClean="0"/>
              <a:t>French is an official language in 26 countries and for hundreds of years served as the lingua franca for international diplomats. </a:t>
            </a:r>
          </a:p>
          <a:p>
            <a:pPr>
              <a:spcBef>
                <a:spcPts val="0"/>
              </a:spcBef>
            </a:pPr>
            <a:r>
              <a:rPr lang="en-US" sz="2400" dirty="0" smtClean="0"/>
              <a:t>The widespread use of English in the French language is called </a:t>
            </a:r>
            <a:r>
              <a:rPr lang="en-US" sz="2400" dirty="0" err="1" smtClean="0"/>
              <a:t>franglais</a:t>
            </a:r>
            <a:r>
              <a:rPr lang="en-US" sz="2400" dirty="0" smtClean="0"/>
              <a:t>, a combination of </a:t>
            </a:r>
            <a:r>
              <a:rPr lang="en-US" sz="2400" dirty="0" err="1" smtClean="0"/>
              <a:t>francais</a:t>
            </a:r>
            <a:r>
              <a:rPr lang="en-US" sz="2400" dirty="0" smtClean="0"/>
              <a:t> and </a:t>
            </a:r>
            <a:r>
              <a:rPr lang="en-US" sz="2400" dirty="0" err="1" smtClean="0"/>
              <a:t>anglais</a:t>
            </a:r>
            <a:r>
              <a:rPr lang="en-US" sz="2400" dirty="0" smtClean="0"/>
              <a:t>, the French words for French and English. </a:t>
            </a:r>
          </a:p>
          <a:p>
            <a:endParaRPr lang="en-US"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6548437" y="2084389"/>
            <a:ext cx="2607275" cy="410606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Language Diversity</a:t>
            </a:r>
            <a:endParaRPr lang="en-US" dirty="0"/>
          </a:p>
        </p:txBody>
      </p:sp>
      <p:sp>
        <p:nvSpPr>
          <p:cNvPr id="3" name="Content Placeholder 2"/>
          <p:cNvSpPr>
            <a:spLocks noGrp="1"/>
          </p:cNvSpPr>
          <p:nvPr>
            <p:ph idx="1"/>
          </p:nvPr>
        </p:nvSpPr>
        <p:spPr>
          <a:xfrm>
            <a:off x="1" y="1645920"/>
            <a:ext cx="5292089" cy="5212080"/>
          </a:xfrm>
        </p:spPr>
        <p:txBody>
          <a:bodyPr>
            <a:normAutofit fontScale="70000" lnSpcReduction="20000"/>
          </a:bodyPr>
          <a:lstStyle/>
          <a:p>
            <a:pPr>
              <a:lnSpc>
                <a:spcPct val="120000"/>
              </a:lnSpc>
              <a:spcBef>
                <a:spcPts val="0"/>
              </a:spcBef>
            </a:pPr>
            <a:r>
              <a:rPr lang="en-US" sz="2900" dirty="0" smtClean="0"/>
              <a:t>Thousands of languages are extinct languages, once in use—even in the recent past but no longer spoken or read in daily activities by anyone in the world. </a:t>
            </a:r>
          </a:p>
          <a:p>
            <a:pPr>
              <a:lnSpc>
                <a:spcPct val="120000"/>
              </a:lnSpc>
              <a:spcBef>
                <a:spcPts val="0"/>
              </a:spcBef>
            </a:pPr>
            <a:r>
              <a:rPr lang="en-US" sz="2900" dirty="0" smtClean="0"/>
              <a:t>The eastern Amazon region of Peru in the sixteenth century (had) more than 500 languages. </a:t>
            </a:r>
          </a:p>
          <a:p>
            <a:pPr>
              <a:lnSpc>
                <a:spcPct val="120000"/>
              </a:lnSpc>
              <a:spcBef>
                <a:spcPts val="0"/>
              </a:spcBef>
            </a:pPr>
            <a:r>
              <a:rPr lang="en-US" sz="2900" dirty="0" smtClean="0"/>
              <a:t>Only 57 survive today, half of which face extinction. </a:t>
            </a:r>
          </a:p>
          <a:p>
            <a:pPr>
              <a:lnSpc>
                <a:spcPct val="120000"/>
              </a:lnSpc>
              <a:spcBef>
                <a:spcPts val="0"/>
              </a:spcBef>
            </a:pPr>
            <a:r>
              <a:rPr lang="en-US" sz="2900" dirty="0" smtClean="0"/>
              <a:t>Gothic was widely spoken in Eastern and Northern Europe in the third century A.D. </a:t>
            </a:r>
          </a:p>
          <a:p>
            <a:pPr>
              <a:lnSpc>
                <a:spcPct val="120000"/>
              </a:lnSpc>
              <a:spcBef>
                <a:spcPts val="0"/>
              </a:spcBef>
            </a:pPr>
            <a:r>
              <a:rPr lang="en-US" sz="2900" dirty="0" smtClean="0"/>
              <a:t>The last speakers of Gothic lived in the Crimea in Russia in the sixteenth century. </a:t>
            </a:r>
          </a:p>
          <a:p>
            <a:pPr>
              <a:lnSpc>
                <a:spcPct val="120000"/>
              </a:lnSpc>
              <a:spcBef>
                <a:spcPts val="0"/>
              </a:spcBef>
            </a:pPr>
            <a:r>
              <a:rPr lang="en-US" sz="2900" dirty="0" smtClean="0"/>
              <a:t>Many Gothic people switched to speaking the Latin language after their conversion to Christianity.</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638800" y="2670175"/>
            <a:ext cx="3505200" cy="282125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Spanglish</a:t>
            </a:r>
            <a:endParaRPr lang="en-US" dirty="0"/>
          </a:p>
        </p:txBody>
      </p:sp>
      <p:sp>
        <p:nvSpPr>
          <p:cNvPr id="3" name="Content Placeholder 2"/>
          <p:cNvSpPr>
            <a:spLocks noGrp="1"/>
          </p:cNvSpPr>
          <p:nvPr>
            <p:ph sz="half" idx="1"/>
          </p:nvPr>
        </p:nvSpPr>
        <p:spPr>
          <a:xfrm>
            <a:off x="0" y="1497106"/>
            <a:ext cx="6324600" cy="5360894"/>
          </a:xfrm>
        </p:spPr>
        <p:txBody>
          <a:bodyPr>
            <a:normAutofit/>
          </a:bodyPr>
          <a:lstStyle/>
          <a:p>
            <a:pPr>
              <a:spcBef>
                <a:spcPts val="0"/>
              </a:spcBef>
              <a:buNone/>
            </a:pPr>
            <a:endParaRPr lang="en-US" sz="2400" dirty="0" smtClean="0"/>
          </a:p>
          <a:p>
            <a:pPr>
              <a:spcBef>
                <a:spcPts val="0"/>
              </a:spcBef>
            </a:pPr>
            <a:r>
              <a:rPr lang="en-US" sz="2400" dirty="0" err="1" smtClean="0"/>
              <a:t>Spanglish</a:t>
            </a:r>
            <a:r>
              <a:rPr lang="en-US" sz="2400" dirty="0" smtClean="0"/>
              <a:t> is a richer integration of English with Spanish than the mere borrowing of English words. </a:t>
            </a:r>
          </a:p>
          <a:p>
            <a:pPr>
              <a:spcBef>
                <a:spcPts val="0"/>
              </a:spcBef>
            </a:pPr>
            <a:r>
              <a:rPr lang="en-US" sz="2400" dirty="0" smtClean="0"/>
              <a:t>New words have been invented in </a:t>
            </a:r>
            <a:r>
              <a:rPr lang="en-US" sz="2400" dirty="0" err="1" smtClean="0"/>
              <a:t>Spanglish</a:t>
            </a:r>
            <a:r>
              <a:rPr lang="en-US" sz="2400" dirty="0" smtClean="0"/>
              <a:t> that do not exist in English but would be useful if they did. </a:t>
            </a:r>
          </a:p>
          <a:p>
            <a:pPr>
              <a:spcBef>
                <a:spcPts val="0"/>
              </a:spcBef>
            </a:pPr>
            <a:r>
              <a:rPr lang="en-US" sz="2400" dirty="0" err="1" smtClean="0"/>
              <a:t>Spanglish</a:t>
            </a:r>
            <a:r>
              <a:rPr lang="en-US" sz="2400" dirty="0" smtClean="0"/>
              <a:t> has become especially widespread in popular culture, such as song lyrics, television, and magazines aimed at young Hispanic women, but it has also been adopted by writers of serious literature.</a:t>
            </a:r>
          </a:p>
          <a:p>
            <a:endParaRPr lang="en-US" dirty="0"/>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6324601" y="2407618"/>
            <a:ext cx="2819400" cy="280652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468"/>
            <a:ext cx="4552950" cy="1417638"/>
          </a:xfrm>
        </p:spPr>
        <p:txBody>
          <a:bodyPr/>
          <a:lstStyle/>
          <a:p>
            <a:r>
              <a:rPr lang="en-US" dirty="0" err="1" smtClean="0"/>
              <a:t>Chinglish</a:t>
            </a:r>
            <a:endParaRPr lang="en-US" dirty="0"/>
          </a:p>
        </p:txBody>
      </p:sp>
      <p:sp>
        <p:nvSpPr>
          <p:cNvPr id="3" name="Content Placeholder 2"/>
          <p:cNvSpPr>
            <a:spLocks noGrp="1"/>
          </p:cNvSpPr>
          <p:nvPr>
            <p:ph sz="half" idx="1"/>
          </p:nvPr>
        </p:nvSpPr>
        <p:spPr>
          <a:xfrm>
            <a:off x="180975" y="1885950"/>
            <a:ext cx="3581583" cy="4381500"/>
          </a:xfrm>
        </p:spPr>
        <p:txBody>
          <a:bodyPr>
            <a:normAutofit/>
          </a:bodyPr>
          <a:lstStyle/>
          <a:p>
            <a:r>
              <a:rPr lang="en-US" sz="2800" dirty="0" smtClean="0"/>
              <a:t>Combination of English and Chinese</a:t>
            </a:r>
            <a:endParaRPr lang="en-US" sz="2800" dirty="0"/>
          </a:p>
        </p:txBody>
      </p:sp>
      <p:pic>
        <p:nvPicPr>
          <p:cNvPr id="125954" name="Picture 2" descr="http://upload.wikimedia.org/wikipedia/en/thumb/e/e9/GuilinChinglish2007.jpg/800px-GuilinChinglish2007.jpg"/>
          <p:cNvPicPr>
            <a:picLocks noChangeAspect="1" noChangeArrowheads="1"/>
          </p:cNvPicPr>
          <p:nvPr/>
        </p:nvPicPr>
        <p:blipFill>
          <a:blip r:embed="rId2" cstate="print"/>
          <a:srcRect/>
          <a:stretch>
            <a:fillRect/>
          </a:stretch>
        </p:blipFill>
        <p:spPr bwMode="auto">
          <a:xfrm>
            <a:off x="6470773" y="79468"/>
            <a:ext cx="2673227" cy="2004920"/>
          </a:xfrm>
          <a:prstGeom prst="rect">
            <a:avLst/>
          </a:prstGeom>
          <a:noFill/>
        </p:spPr>
      </p:pic>
      <p:pic>
        <p:nvPicPr>
          <p:cNvPr id="125956" name="Picture 4" descr="http://kyrio.files.wordpress.com/2008/09/nice_to_live.jpg?w=441&amp;h=372"/>
          <p:cNvPicPr>
            <a:picLocks noChangeAspect="1" noChangeArrowheads="1"/>
          </p:cNvPicPr>
          <p:nvPr/>
        </p:nvPicPr>
        <p:blipFill>
          <a:blip r:embed="rId3" cstate="print"/>
          <a:srcRect/>
          <a:stretch>
            <a:fillRect/>
          </a:stretch>
        </p:blipFill>
        <p:spPr bwMode="auto">
          <a:xfrm>
            <a:off x="6465977" y="2084389"/>
            <a:ext cx="2678023" cy="2259012"/>
          </a:xfrm>
          <a:prstGeom prst="rect">
            <a:avLst/>
          </a:prstGeom>
          <a:noFill/>
        </p:spPr>
      </p:pic>
      <p:pic>
        <p:nvPicPr>
          <p:cNvPr id="125958" name="Picture 6" descr="http://quest.laowaichinese.net/wp-content/uploads/2010/08/Chinglish-7.jpg"/>
          <p:cNvPicPr>
            <a:picLocks noChangeAspect="1" noChangeArrowheads="1"/>
          </p:cNvPicPr>
          <p:nvPr/>
        </p:nvPicPr>
        <p:blipFill>
          <a:blip r:embed="rId4" cstate="print"/>
          <a:srcRect/>
          <a:stretch>
            <a:fillRect/>
          </a:stretch>
        </p:blipFill>
        <p:spPr bwMode="auto">
          <a:xfrm>
            <a:off x="6470773" y="4343401"/>
            <a:ext cx="2673226" cy="2004919"/>
          </a:xfrm>
          <a:prstGeom prst="rect">
            <a:avLst/>
          </a:prstGeom>
          <a:noFill/>
        </p:spPr>
      </p:pic>
      <p:pic>
        <p:nvPicPr>
          <p:cNvPr id="125960" name="Picture 8" descr="http://api.ning.com/files/FTBM1U-*pbOwae4TW36j2DG6fVx0GbXPxEMIErfyy6tNCeIWNPi2GwtMgGNYqDLHOjbx7iEznljiMeq*h6sOkQOW2eDnGzYt/funnysticker.jpg"/>
          <p:cNvPicPr>
            <a:picLocks noChangeAspect="1" noChangeArrowheads="1"/>
          </p:cNvPicPr>
          <p:nvPr/>
        </p:nvPicPr>
        <p:blipFill>
          <a:blip r:embed="rId5" cstate="print"/>
          <a:srcRect/>
          <a:stretch>
            <a:fillRect/>
          </a:stretch>
        </p:blipFill>
        <p:spPr bwMode="auto">
          <a:xfrm>
            <a:off x="3785941" y="2138362"/>
            <a:ext cx="2684832" cy="1971674"/>
          </a:xfrm>
          <a:prstGeom prst="rect">
            <a:avLst/>
          </a:prstGeom>
          <a:noFill/>
        </p:spPr>
      </p:pic>
      <p:pic>
        <p:nvPicPr>
          <p:cNvPr id="125962" name="Picture 10" descr="http://api.ning.com/files/FTBM1U-*pbPsmVF83REc8pPi6n*vHgqKW214Czlk--0Ix1vTevLd1d3rsA1bK3E6jGqTeyNmrhcre-MDB9iXV8h58C*lqjWq/chinglish_2.jpg"/>
          <p:cNvPicPr>
            <a:picLocks noChangeAspect="1" noChangeArrowheads="1"/>
          </p:cNvPicPr>
          <p:nvPr/>
        </p:nvPicPr>
        <p:blipFill>
          <a:blip r:embed="rId6" cstate="print"/>
          <a:srcRect/>
          <a:stretch>
            <a:fillRect/>
          </a:stretch>
        </p:blipFill>
        <p:spPr bwMode="auto">
          <a:xfrm>
            <a:off x="3762558" y="0"/>
            <a:ext cx="2708215" cy="2138362"/>
          </a:xfrm>
          <a:prstGeom prst="rect">
            <a:avLst/>
          </a:prstGeom>
          <a:noFill/>
        </p:spPr>
      </p:pic>
      <p:pic>
        <p:nvPicPr>
          <p:cNvPr id="125964" name="Picture 12" descr="http://shanghaiist.com/attachments/shang_kenneth/toilet-chinglish.jpg"/>
          <p:cNvPicPr>
            <a:picLocks noChangeAspect="1" noChangeArrowheads="1"/>
          </p:cNvPicPr>
          <p:nvPr/>
        </p:nvPicPr>
        <p:blipFill>
          <a:blip r:embed="rId7" cstate="print"/>
          <a:srcRect/>
          <a:stretch>
            <a:fillRect/>
          </a:stretch>
        </p:blipFill>
        <p:spPr bwMode="auto">
          <a:xfrm>
            <a:off x="3781145" y="4110036"/>
            <a:ext cx="2684831" cy="2013624"/>
          </a:xfrm>
          <a:prstGeom prst="rect">
            <a:avLst/>
          </a:prstGeom>
          <a:noFill/>
        </p:spPr>
      </p:pic>
      <p:pic>
        <p:nvPicPr>
          <p:cNvPr id="125966" name="Picture 14" descr="http://www.applause-tickets.com/images/chinglish.jpg"/>
          <p:cNvPicPr>
            <a:picLocks noChangeAspect="1" noChangeArrowheads="1"/>
          </p:cNvPicPr>
          <p:nvPr/>
        </p:nvPicPr>
        <p:blipFill>
          <a:blip r:embed="rId8" cstate="print"/>
          <a:srcRect/>
          <a:stretch>
            <a:fillRect/>
          </a:stretch>
        </p:blipFill>
        <p:spPr bwMode="auto">
          <a:xfrm>
            <a:off x="555625" y="3316449"/>
            <a:ext cx="2292350" cy="354155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 Reviving Extinct Languages</a:t>
            </a:r>
            <a:endParaRPr lang="en-US" dirty="0"/>
          </a:p>
        </p:txBody>
      </p:sp>
      <p:sp>
        <p:nvSpPr>
          <p:cNvPr id="3" name="Content Placeholder 2"/>
          <p:cNvSpPr>
            <a:spLocks noGrp="1"/>
          </p:cNvSpPr>
          <p:nvPr>
            <p:ph idx="1"/>
          </p:nvPr>
        </p:nvSpPr>
        <p:spPr>
          <a:xfrm>
            <a:off x="2743199" y="1497106"/>
            <a:ext cx="6400801" cy="5360894"/>
          </a:xfrm>
        </p:spPr>
        <p:txBody>
          <a:bodyPr>
            <a:normAutofit/>
          </a:bodyPr>
          <a:lstStyle/>
          <a:p>
            <a:pPr>
              <a:spcBef>
                <a:spcPts val="0"/>
              </a:spcBef>
            </a:pPr>
            <a:r>
              <a:rPr lang="en-US" dirty="0" smtClean="0"/>
              <a:t>Hebrew is a rare case of an extinct language that has been revived. </a:t>
            </a:r>
          </a:p>
          <a:p>
            <a:pPr>
              <a:spcBef>
                <a:spcPts val="0"/>
              </a:spcBef>
            </a:pPr>
            <a:r>
              <a:rPr lang="en-US" dirty="0" smtClean="0"/>
              <a:t>Hebrew diminished in use in the fourth century B.C. and was thereafter retained only for Jewish religious services. </a:t>
            </a:r>
          </a:p>
          <a:p>
            <a:pPr>
              <a:spcBef>
                <a:spcPts val="0"/>
              </a:spcBef>
            </a:pPr>
            <a:r>
              <a:rPr lang="en-US" dirty="0" smtClean="0"/>
              <a:t>When Israel was established. in 1948, Hebrew became one of the new country’s two official languages, along with Arabic. </a:t>
            </a:r>
          </a:p>
          <a:p>
            <a:pPr>
              <a:spcBef>
                <a:spcPts val="0"/>
              </a:spcBef>
            </a:pPr>
            <a:r>
              <a:rPr lang="en-US" dirty="0" smtClean="0"/>
              <a:t>The effort was initiated by </a:t>
            </a:r>
            <a:r>
              <a:rPr lang="en-US" dirty="0" err="1" smtClean="0"/>
              <a:t>Eliezer</a:t>
            </a:r>
            <a:r>
              <a:rPr lang="en-US" dirty="0" smtClean="0"/>
              <a:t> Ben-</a:t>
            </a:r>
            <a:r>
              <a:rPr lang="en-US" dirty="0" err="1" smtClean="0"/>
              <a:t>Yehuda</a:t>
            </a:r>
            <a:r>
              <a:rPr lang="en-US" dirty="0" smtClean="0"/>
              <a:t>, credited with the invention of 4,000 new Hebrew words—related when possible to ancient ones—and the creation of the first modern Hebrew dictionary.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Celtic: Preserving Endangered Languages</a:t>
            </a:r>
            <a:endParaRPr lang="en-US" dirty="0"/>
          </a:p>
        </p:txBody>
      </p:sp>
      <p:sp>
        <p:nvSpPr>
          <p:cNvPr id="3" name="Content Placeholder 2"/>
          <p:cNvSpPr>
            <a:spLocks noGrp="1"/>
          </p:cNvSpPr>
          <p:nvPr>
            <p:ph idx="1"/>
          </p:nvPr>
        </p:nvSpPr>
        <p:spPr>
          <a:xfrm>
            <a:off x="1" y="1828800"/>
            <a:ext cx="4851399" cy="5029200"/>
          </a:xfrm>
        </p:spPr>
        <p:txBody>
          <a:bodyPr/>
          <a:lstStyle/>
          <a:p>
            <a:pPr>
              <a:spcBef>
                <a:spcPts val="0"/>
              </a:spcBef>
            </a:pPr>
            <a:r>
              <a:rPr lang="en-US" dirty="0" smtClean="0"/>
              <a:t>Two thousand years ago Celtic languages were spoken in much of present-day Germany, France, and northern Italy, as well as in the British Isles. </a:t>
            </a:r>
          </a:p>
          <a:p>
            <a:pPr>
              <a:spcBef>
                <a:spcPts val="0"/>
              </a:spcBef>
            </a:pPr>
            <a:r>
              <a:rPr lang="en-US" dirty="0" smtClean="0"/>
              <a:t>Today Celtic languages survive only in remoter parts of Scotland, Wales, and Ireland, and on the Brittany peninsula of France.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Celtic Groups </a:t>
            </a:r>
            <a:endParaRPr lang="en-US" dirty="0"/>
          </a:p>
        </p:txBody>
      </p:sp>
      <p:sp>
        <p:nvSpPr>
          <p:cNvPr id="3" name="Content Placeholder 2"/>
          <p:cNvSpPr>
            <a:spLocks noGrp="1"/>
          </p:cNvSpPr>
          <p:nvPr>
            <p:ph idx="1"/>
          </p:nvPr>
        </p:nvSpPr>
        <p:spPr>
          <a:xfrm>
            <a:off x="1" y="1497106"/>
            <a:ext cx="5842000" cy="5360894"/>
          </a:xfrm>
        </p:spPr>
        <p:txBody>
          <a:bodyPr>
            <a:normAutofit fontScale="92500" lnSpcReduction="10000"/>
          </a:bodyPr>
          <a:lstStyle/>
          <a:p>
            <a:pPr>
              <a:spcBef>
                <a:spcPts val="0"/>
              </a:spcBef>
            </a:pPr>
            <a:r>
              <a:rPr lang="en-US" dirty="0" smtClean="0"/>
              <a:t>The Celtic language branch is divided into </a:t>
            </a:r>
            <a:r>
              <a:rPr lang="en-US" dirty="0" err="1" smtClean="0"/>
              <a:t>Goidelic</a:t>
            </a:r>
            <a:r>
              <a:rPr lang="en-US" dirty="0" smtClean="0"/>
              <a:t> (Gaelic) and </a:t>
            </a:r>
            <a:r>
              <a:rPr lang="en-US" dirty="0" err="1" smtClean="0"/>
              <a:t>Brythonic</a:t>
            </a:r>
            <a:r>
              <a:rPr lang="en-US" dirty="0" smtClean="0"/>
              <a:t> groups. </a:t>
            </a:r>
          </a:p>
          <a:p>
            <a:pPr>
              <a:spcBef>
                <a:spcPts val="0"/>
              </a:spcBef>
            </a:pPr>
            <a:r>
              <a:rPr lang="en-US" dirty="0" smtClean="0"/>
              <a:t>Two </a:t>
            </a:r>
            <a:r>
              <a:rPr lang="en-US" dirty="0" err="1" smtClean="0"/>
              <a:t>Goidelic</a:t>
            </a:r>
            <a:r>
              <a:rPr lang="en-US" dirty="0" smtClean="0"/>
              <a:t> languages survive: Irish Gaelic and Scottish Gaelic. </a:t>
            </a:r>
          </a:p>
          <a:p>
            <a:pPr>
              <a:spcBef>
                <a:spcPts val="0"/>
              </a:spcBef>
            </a:pPr>
            <a:r>
              <a:rPr lang="en-US" dirty="0" smtClean="0"/>
              <a:t>Only 75,000 people speak Irish Gaelic exclusively. </a:t>
            </a:r>
          </a:p>
          <a:p>
            <a:pPr>
              <a:spcBef>
                <a:spcPts val="0"/>
              </a:spcBef>
            </a:pPr>
            <a:r>
              <a:rPr lang="en-US" dirty="0" smtClean="0"/>
              <a:t>In Scotland fewer than 80,000 of the people (2 percent) speak it. </a:t>
            </a:r>
          </a:p>
          <a:p>
            <a:pPr>
              <a:spcBef>
                <a:spcPts val="0"/>
              </a:spcBef>
            </a:pPr>
            <a:r>
              <a:rPr lang="en-US" dirty="0" smtClean="0"/>
              <a:t>Over time, speakers of </a:t>
            </a:r>
            <a:r>
              <a:rPr lang="en-US" dirty="0" err="1" smtClean="0"/>
              <a:t>Brythonic</a:t>
            </a:r>
            <a:r>
              <a:rPr lang="en-US" dirty="0" smtClean="0"/>
              <a:t> (also called </a:t>
            </a:r>
            <a:r>
              <a:rPr lang="en-US" dirty="0" err="1" smtClean="0"/>
              <a:t>Cymric</a:t>
            </a:r>
            <a:r>
              <a:rPr lang="en-US" dirty="0" smtClean="0"/>
              <a:t> or Britannic) fled westward to Wales, southwestward to Cornwall, or southward across the English Channel to the Brittany peninsula of France. </a:t>
            </a:r>
          </a:p>
          <a:p>
            <a:pPr>
              <a:spcBef>
                <a:spcPts val="0"/>
              </a:spcBef>
            </a:pPr>
            <a:r>
              <a:rPr lang="en-US" dirty="0" smtClean="0"/>
              <a:t>An estimated one-fourth of the people in Wales still use Welsh as their primary language, although all but a handful know English as well. </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57900" y="1497106"/>
            <a:ext cx="2971800" cy="47053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Revival of Celtic Languages</a:t>
            </a:r>
            <a:endParaRPr lang="en-US" dirty="0"/>
          </a:p>
        </p:txBody>
      </p:sp>
      <p:sp>
        <p:nvSpPr>
          <p:cNvPr id="3" name="Content Placeholder 2"/>
          <p:cNvSpPr>
            <a:spLocks noGrp="1"/>
          </p:cNvSpPr>
          <p:nvPr>
            <p:ph idx="1"/>
          </p:nvPr>
        </p:nvSpPr>
        <p:spPr>
          <a:xfrm>
            <a:off x="0" y="1497106"/>
            <a:ext cx="5762625" cy="5360894"/>
          </a:xfrm>
        </p:spPr>
        <p:txBody>
          <a:bodyPr>
            <a:normAutofit fontScale="92500" lnSpcReduction="10000"/>
          </a:bodyPr>
          <a:lstStyle/>
          <a:p>
            <a:pPr>
              <a:spcBef>
                <a:spcPts val="0"/>
              </a:spcBef>
            </a:pPr>
            <a:r>
              <a:rPr lang="en-US" dirty="0" smtClean="0"/>
              <a:t>Recent efforts have prevented the disappearance of Celtic languages. </a:t>
            </a:r>
          </a:p>
          <a:p>
            <a:pPr>
              <a:spcBef>
                <a:spcPts val="0"/>
              </a:spcBef>
            </a:pPr>
            <a:r>
              <a:rPr lang="en-US" dirty="0" smtClean="0"/>
              <a:t>Britain’s 1988 Education Act made Welsh language training a compulsory subject in all schools in Wales, and Welsh history and music have been added to the curriculum. </a:t>
            </a:r>
          </a:p>
          <a:p>
            <a:pPr>
              <a:spcBef>
                <a:spcPts val="0"/>
              </a:spcBef>
            </a:pPr>
            <a:r>
              <a:rPr lang="en-US" dirty="0" smtClean="0"/>
              <a:t>The number of people fluent in Irish Gaelic has grown in recent years as well, especially among younger people. </a:t>
            </a:r>
          </a:p>
          <a:p>
            <a:pPr>
              <a:spcBef>
                <a:spcPts val="0"/>
              </a:spcBef>
            </a:pPr>
            <a:r>
              <a:rPr lang="en-US" dirty="0" smtClean="0"/>
              <a:t>An Irish-language TV station began broadcasting in 1996. </a:t>
            </a:r>
          </a:p>
          <a:p>
            <a:pPr>
              <a:spcBef>
                <a:spcPts val="0"/>
              </a:spcBef>
            </a:pPr>
            <a:r>
              <a:rPr lang="en-US" dirty="0" smtClean="0"/>
              <a:t>A couple of hundred people have now become fluent in the formerly extinct Cornish language, which was revived in the 1920s.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762625" y="2070846"/>
            <a:ext cx="3381375" cy="47148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States</a:t>
            </a:r>
            <a:endParaRPr lang="en-US" dirty="0"/>
          </a:p>
        </p:txBody>
      </p:sp>
      <p:sp>
        <p:nvSpPr>
          <p:cNvPr id="3" name="Content Placeholder 2"/>
          <p:cNvSpPr>
            <a:spLocks noGrp="1"/>
          </p:cNvSpPr>
          <p:nvPr>
            <p:ph idx="1"/>
          </p:nvPr>
        </p:nvSpPr>
        <p:spPr>
          <a:xfrm>
            <a:off x="2905976" y="1930400"/>
            <a:ext cx="6238023" cy="4927600"/>
          </a:xfrm>
        </p:spPr>
        <p:txBody>
          <a:bodyPr/>
          <a:lstStyle/>
          <a:p>
            <a:pPr>
              <a:spcBef>
                <a:spcPts val="0"/>
              </a:spcBef>
            </a:pPr>
            <a:r>
              <a:rPr lang="en-US" sz="2800" dirty="0" smtClean="0"/>
              <a:t>Difficulties can arise at the boundary between two languages. </a:t>
            </a:r>
          </a:p>
          <a:p>
            <a:pPr>
              <a:spcBef>
                <a:spcPts val="0"/>
              </a:spcBef>
            </a:pPr>
            <a:r>
              <a:rPr lang="en-US" sz="2800" dirty="0" smtClean="0"/>
              <a:t>The boundary between the Romance and Germanic branches runs through the middle of Belgium and Switzerland. </a:t>
            </a:r>
          </a:p>
          <a:p>
            <a:pPr>
              <a:spcBef>
                <a:spcPts val="0"/>
              </a:spcBef>
            </a:pPr>
            <a:r>
              <a:rPr lang="en-US" sz="2800" dirty="0" smtClean="0"/>
              <a:t>Belgium has had more difficulty than Switzerland in reconciling the interests of the different language speakers.</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1497106"/>
            <a:ext cx="2905976" cy="444649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Divisions in Belgium</a:t>
            </a:r>
            <a:endParaRPr lang="en-US" dirty="0"/>
          </a:p>
        </p:txBody>
      </p:sp>
      <p:sp>
        <p:nvSpPr>
          <p:cNvPr id="3" name="Content Placeholder 2"/>
          <p:cNvSpPr>
            <a:spLocks noGrp="1"/>
          </p:cNvSpPr>
          <p:nvPr>
            <p:ph idx="1"/>
          </p:nvPr>
        </p:nvSpPr>
        <p:spPr>
          <a:xfrm>
            <a:off x="0" y="5614988"/>
            <a:ext cx="9144000" cy="1243012"/>
          </a:xfrm>
        </p:spPr>
        <p:txBody>
          <a:bodyPr/>
          <a:lstStyle/>
          <a:p>
            <a:r>
              <a:rPr lang="en-US" dirty="0" smtClean="0"/>
              <a:t>There has been much tension in Belgium between Flemings, who live in the north and speak Flemish, a Dutch dialect, and Walloons, who live in the south and speak French</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576512" y="1566639"/>
            <a:ext cx="4154487" cy="40483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Areas in Switzerland </a:t>
            </a:r>
            <a:endParaRPr lang="en-US" dirty="0"/>
          </a:p>
        </p:txBody>
      </p:sp>
      <p:sp>
        <p:nvSpPr>
          <p:cNvPr id="3" name="Content Placeholder 2"/>
          <p:cNvSpPr>
            <a:spLocks noGrp="1"/>
          </p:cNvSpPr>
          <p:nvPr>
            <p:ph idx="1"/>
          </p:nvPr>
        </p:nvSpPr>
        <p:spPr>
          <a:xfrm>
            <a:off x="0" y="5842000"/>
            <a:ext cx="9144000" cy="1016000"/>
          </a:xfrm>
        </p:spPr>
        <p:txBody>
          <a:bodyPr/>
          <a:lstStyle/>
          <a:p>
            <a:r>
              <a:rPr lang="en-US" dirty="0" smtClean="0"/>
              <a:t>Switzerland remains peaceful with four official languages and a decentralized government structure.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395537" y="1497105"/>
            <a:ext cx="4755077" cy="434489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391</TotalTime>
  <Words>1241</Words>
  <Application>Microsoft Macintosh PowerPoint</Application>
  <PresentationFormat>On-screen Show (4:3)</PresentationFormat>
  <Paragraphs>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Habitat</vt:lpstr>
      <vt:lpstr>AIM: Why do people preserve local languages?</vt:lpstr>
      <vt:lpstr>Preserving Language Diversity</vt:lpstr>
      <vt:lpstr>Hebrew: Reviving Extinct Languages</vt:lpstr>
      <vt:lpstr>Celtic: Preserving Endangered Languages</vt:lpstr>
      <vt:lpstr>Celtic Groups </vt:lpstr>
      <vt:lpstr>Revival of Celtic Languages</vt:lpstr>
      <vt:lpstr>Multilingual States</vt:lpstr>
      <vt:lpstr>Language Divisions in Belgium</vt:lpstr>
      <vt:lpstr>Language Areas in Switzerland </vt:lpstr>
      <vt:lpstr>French-English Boundary in Canada </vt:lpstr>
      <vt:lpstr>Isolated Languages </vt:lpstr>
      <vt:lpstr>A Pre-Indo-European Survivor: Basque </vt:lpstr>
      <vt:lpstr>An Unchanging Language: Icelandic</vt:lpstr>
      <vt:lpstr>Global Dominance of English </vt:lpstr>
      <vt:lpstr>Internet Hosts</vt:lpstr>
      <vt:lpstr>Internet Hosts, by Language</vt:lpstr>
      <vt:lpstr>Lingua Franca</vt:lpstr>
      <vt:lpstr>African-American Lingua Franca </vt:lpstr>
      <vt:lpstr>Franglais  </vt:lpstr>
      <vt:lpstr>Spanglish</vt:lpstr>
      <vt:lpstr>Chinglish</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Languages</dc:title>
  <dc:creator>Joshua Fine</dc:creator>
  <cp:lastModifiedBy>Joshua Fine</cp:lastModifiedBy>
  <cp:revision>34</cp:revision>
  <dcterms:created xsi:type="dcterms:W3CDTF">2011-10-30T19:32:11Z</dcterms:created>
  <dcterms:modified xsi:type="dcterms:W3CDTF">2014-11-17T03:34:22Z</dcterms:modified>
</cp:coreProperties>
</file>