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3" r:id="rId2"/>
    <p:sldId id="342" r:id="rId3"/>
    <p:sldId id="343" r:id="rId4"/>
    <p:sldId id="344" r:id="rId5"/>
    <p:sldId id="345" r:id="rId6"/>
    <p:sldId id="346" r:id="rId7"/>
    <p:sldId id="347" r:id="rId8"/>
    <p:sldId id="334" r:id="rId9"/>
    <p:sldId id="335" r:id="rId10"/>
    <p:sldId id="336" r:id="rId11"/>
    <p:sldId id="338" r:id="rId12"/>
    <p:sldId id="337" r:id="rId13"/>
    <p:sldId id="339" r:id="rId14"/>
    <p:sldId id="34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5663-21B1-4101-B591-D0BC334F45F5}" type="datetimeFigureOut">
              <a:rPr lang="en-US" smtClean="0"/>
              <a:pPr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E7D8-D16B-49AC-98B9-BE3CE32DF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5663-21B1-4101-B591-D0BC334F45F5}" type="datetimeFigureOut">
              <a:rPr lang="en-US" smtClean="0"/>
              <a:pPr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E7D8-D16B-49AC-98B9-BE3CE32DF2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CC055663-21B1-4101-B591-D0BC334F45F5}" type="datetimeFigureOut">
              <a:rPr lang="en-US" smtClean="0"/>
              <a:pPr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E7D8-D16B-49AC-98B9-BE3CE32DF20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5663-21B1-4101-B591-D0BC334F45F5}" type="datetimeFigureOut">
              <a:rPr lang="en-US" smtClean="0"/>
              <a:pPr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E7D8-D16B-49AC-98B9-BE3CE32DF20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5663-21B1-4101-B591-D0BC334F45F5}" type="datetimeFigureOut">
              <a:rPr lang="en-US" smtClean="0"/>
              <a:pPr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E7D8-D16B-49AC-98B9-BE3CE32DF20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5663-21B1-4101-B591-D0BC334F45F5}" type="datetimeFigureOut">
              <a:rPr lang="en-US" smtClean="0"/>
              <a:pPr/>
              <a:t>12/13/17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E7D8-D16B-49AC-98B9-BE3CE32DF2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5663-21B1-4101-B591-D0BC334F45F5}" type="datetimeFigureOut">
              <a:rPr lang="en-US" smtClean="0"/>
              <a:pPr/>
              <a:t>12/13/17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E7D8-D16B-49AC-98B9-BE3CE32DF2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5663-21B1-4101-B591-D0BC334F45F5}" type="datetimeFigureOut">
              <a:rPr lang="en-US" smtClean="0"/>
              <a:pPr/>
              <a:t>12/13/17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E7D8-D16B-49AC-98B9-BE3CE32DF2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5663-21B1-4101-B591-D0BC334F45F5}" type="datetimeFigureOut">
              <a:rPr lang="en-US" smtClean="0"/>
              <a:pPr/>
              <a:t>12/13/17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E7D8-D16B-49AC-98B9-BE3CE32DF20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5663-21B1-4101-B591-D0BC334F45F5}" type="datetimeFigureOut">
              <a:rPr lang="en-US" smtClean="0"/>
              <a:pPr/>
              <a:t>12/13/17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E7D8-D16B-49AC-98B9-BE3CE32DF20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5663-21B1-4101-B591-D0BC334F45F5}" type="datetimeFigureOut">
              <a:rPr lang="en-US" smtClean="0"/>
              <a:pPr/>
              <a:t>12/13/17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E7D8-D16B-49AC-98B9-BE3CE32DF20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CC055663-21B1-4101-B591-D0BC334F45F5}" type="datetimeFigureOut">
              <a:rPr lang="en-US" smtClean="0"/>
              <a:pPr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9404E7D8-D16B-49AC-98B9-BE3CE32DF2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do territorial conflicts arise among religious groups?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 Now: </a:t>
            </a:r>
            <a:r>
              <a:rPr lang="en-US" dirty="0"/>
              <a:t> </a:t>
            </a:r>
            <a:r>
              <a:rPr lang="en-US" dirty="0" smtClean="0"/>
              <a:t>Current Events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are the top 3 news stories that relate to this class from the last week?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3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99616"/>
            <a:ext cx="5791200" cy="535838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Hinduism has been strongly </a:t>
            </a:r>
            <a:r>
              <a:rPr lang="en-US" dirty="0" smtClean="0"/>
              <a:t>challenged since </a:t>
            </a:r>
            <a:r>
              <a:rPr lang="en-US" dirty="0"/>
              <a:t>the 1800s, when British </a:t>
            </a:r>
            <a:r>
              <a:rPr lang="en-US" dirty="0" smtClean="0"/>
              <a:t>colonial administrators </a:t>
            </a:r>
            <a:r>
              <a:rPr lang="en-US" dirty="0"/>
              <a:t>introduced their </a:t>
            </a:r>
            <a:r>
              <a:rPr lang="en-US" dirty="0" smtClean="0"/>
              <a:t>social and </a:t>
            </a:r>
            <a:r>
              <a:rPr lang="en-US" dirty="0"/>
              <a:t>moral concepts to India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most vulnerable aspect of </a:t>
            </a:r>
            <a:r>
              <a:rPr lang="en-US" dirty="0" smtClean="0"/>
              <a:t>the Hindu </a:t>
            </a:r>
            <a:r>
              <a:rPr lang="en-US" dirty="0"/>
              <a:t>religion was its rigid </a:t>
            </a:r>
            <a:r>
              <a:rPr lang="en-US" dirty="0" smtClean="0"/>
              <a:t>caste system.</a:t>
            </a:r>
            <a:endParaRPr lang="en-US" dirty="0"/>
          </a:p>
          <a:p>
            <a:r>
              <a:rPr lang="en-US" dirty="0"/>
              <a:t>British administrators and </a:t>
            </a:r>
            <a:r>
              <a:rPr lang="en-US" dirty="0" smtClean="0"/>
              <a:t>Christian missionaries </a:t>
            </a:r>
            <a:r>
              <a:rPr lang="en-US" dirty="0"/>
              <a:t>pointed out </a:t>
            </a:r>
            <a:r>
              <a:rPr lang="en-US" dirty="0" smtClean="0"/>
              <a:t>the shortcomings </a:t>
            </a:r>
            <a:r>
              <a:rPr lang="en-US" dirty="0"/>
              <a:t>of the caste system, </a:t>
            </a:r>
            <a:r>
              <a:rPr lang="en-US" dirty="0" smtClean="0"/>
              <a:t>such as </a:t>
            </a:r>
            <a:r>
              <a:rPr lang="en-US" dirty="0"/>
              <a:t>neglect of the untouchables’ </a:t>
            </a:r>
            <a:r>
              <a:rPr lang="en-US" dirty="0" smtClean="0"/>
              <a:t>health and </a:t>
            </a:r>
            <a:r>
              <a:rPr lang="en-US" dirty="0"/>
              <a:t>economic problems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Indian government </a:t>
            </a:r>
            <a:r>
              <a:rPr lang="en-US" dirty="0" smtClean="0"/>
              <a:t>legally abolished </a:t>
            </a:r>
            <a:r>
              <a:rPr lang="en-US" dirty="0"/>
              <a:t>the untouchable caste, </a:t>
            </a:r>
            <a:r>
              <a:rPr lang="en-US" dirty="0" smtClean="0"/>
              <a:t>and the </a:t>
            </a:r>
            <a:r>
              <a:rPr lang="en-US" dirty="0"/>
              <a:t>people formerly in that caste </a:t>
            </a:r>
            <a:r>
              <a:rPr lang="en-US" dirty="0" smtClean="0"/>
              <a:t>now have </a:t>
            </a:r>
            <a:r>
              <a:rPr lang="en-US" dirty="0"/>
              <a:t>equal rights with other Indians.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 vs. Social Equality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5067" y="1371600"/>
            <a:ext cx="3318933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95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99616"/>
            <a:ext cx="7010400" cy="535838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Organized religion was challenged in </a:t>
            </a:r>
            <a:r>
              <a:rPr lang="en-US" dirty="0" smtClean="0"/>
              <a:t>the twentieth </a:t>
            </a:r>
            <a:r>
              <a:rPr lang="en-US" dirty="0"/>
              <a:t>century by the rise of communism </a:t>
            </a:r>
            <a:r>
              <a:rPr lang="en-US" dirty="0" smtClean="0"/>
              <a:t>in Eastern </a:t>
            </a:r>
            <a:r>
              <a:rPr lang="en-US" dirty="0"/>
              <a:t>Europe and Asia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In 1721 Czar Peter the Great made </a:t>
            </a:r>
            <a:r>
              <a:rPr lang="en-US" dirty="0" smtClean="0"/>
              <a:t>the Russian </a:t>
            </a:r>
            <a:r>
              <a:rPr lang="en-US" dirty="0"/>
              <a:t>Orthodox Church a part of </a:t>
            </a:r>
            <a:r>
              <a:rPr lang="en-US" dirty="0" smtClean="0"/>
              <a:t>the Russian </a:t>
            </a:r>
            <a:r>
              <a:rPr lang="en-US" dirty="0"/>
              <a:t>government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Following the 1917 Bolshevik revolution</a:t>
            </a:r>
            <a:r>
              <a:rPr lang="en-US" dirty="0" smtClean="0"/>
              <a:t>, which </a:t>
            </a:r>
            <a:r>
              <a:rPr lang="en-US" dirty="0"/>
              <a:t>overthrew the czar, the </a:t>
            </a:r>
            <a:r>
              <a:rPr lang="en-US" dirty="0" smtClean="0"/>
              <a:t>Communist government </a:t>
            </a:r>
            <a:r>
              <a:rPr lang="en-US" dirty="0"/>
              <a:t>of the Soviet Union </a:t>
            </a:r>
            <a:r>
              <a:rPr lang="en-US" dirty="0" smtClean="0"/>
              <a:t>pursued antireligious </a:t>
            </a:r>
            <a:r>
              <a:rPr lang="en-US" dirty="0"/>
              <a:t>programs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People’s religious beliefs could not </a:t>
            </a:r>
            <a:r>
              <a:rPr lang="en-US" dirty="0" smtClean="0"/>
              <a:t>be destroyed </a:t>
            </a:r>
            <a:r>
              <a:rPr lang="en-US" dirty="0"/>
              <a:t>overnight, but the role of </a:t>
            </a:r>
            <a:r>
              <a:rPr lang="en-US" dirty="0" smtClean="0"/>
              <a:t>organized religion </a:t>
            </a:r>
            <a:r>
              <a:rPr lang="en-US" dirty="0"/>
              <a:t>in Soviet life was reduced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All church buildings and property </a:t>
            </a:r>
            <a:r>
              <a:rPr lang="en-US" dirty="0" smtClean="0"/>
              <a:t>were nationalized </a:t>
            </a:r>
            <a:r>
              <a:rPr lang="en-US" dirty="0"/>
              <a:t>and could be used only with </a:t>
            </a:r>
            <a:r>
              <a:rPr lang="en-US" dirty="0" smtClean="0"/>
              <a:t>local government </a:t>
            </a:r>
            <a:r>
              <a:rPr lang="en-US" dirty="0"/>
              <a:t>permission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With religious organizations prevented </a:t>
            </a:r>
            <a:r>
              <a:rPr lang="en-US" dirty="0" smtClean="0"/>
              <a:t>from conducting </a:t>
            </a:r>
            <a:r>
              <a:rPr lang="en-US" dirty="0"/>
              <a:t>social and cultural work, </a:t>
            </a:r>
            <a:r>
              <a:rPr lang="en-US" dirty="0" smtClean="0"/>
              <a:t>religion dwindled </a:t>
            </a:r>
            <a:r>
              <a:rPr lang="en-US" dirty="0"/>
              <a:t>in daily life.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Religion vs. Communism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0450" y="1422400"/>
            <a:ext cx="2076332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90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0" y="1499616"/>
            <a:ext cx="6096000" cy="535838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end of Communist rule in the </a:t>
            </a:r>
            <a:r>
              <a:rPr lang="en-US" dirty="0" smtClean="0"/>
              <a:t>late twentieth </a:t>
            </a:r>
            <a:r>
              <a:rPr lang="en-US" dirty="0"/>
              <a:t>century brought a </a:t>
            </a:r>
            <a:r>
              <a:rPr lang="en-US" dirty="0" smtClean="0"/>
              <a:t>religious revival </a:t>
            </a:r>
            <a:r>
              <a:rPr lang="en-US" dirty="0"/>
              <a:t>in Eastern Europe, </a:t>
            </a:r>
            <a:r>
              <a:rPr lang="en-US" dirty="0" smtClean="0"/>
              <a:t>especially where </a:t>
            </a:r>
            <a:r>
              <a:rPr lang="en-US" dirty="0"/>
              <a:t>Roman Catholicism is the </a:t>
            </a:r>
            <a:r>
              <a:rPr lang="en-US" dirty="0" smtClean="0"/>
              <a:t>most prevalent </a:t>
            </a:r>
            <a:r>
              <a:rPr lang="en-US" dirty="0"/>
              <a:t>branch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Property confiscated by </a:t>
            </a:r>
            <a:r>
              <a:rPr lang="en-US" dirty="0" smtClean="0"/>
              <a:t>the Communist </a:t>
            </a:r>
            <a:r>
              <a:rPr lang="en-US" dirty="0"/>
              <a:t>governments reverted </a:t>
            </a:r>
            <a:r>
              <a:rPr lang="en-US" dirty="0" smtClean="0"/>
              <a:t>to Church </a:t>
            </a:r>
            <a:r>
              <a:rPr lang="en-US" dirty="0"/>
              <a:t>ownership, and attendance </a:t>
            </a:r>
            <a:r>
              <a:rPr lang="en-US" dirty="0" smtClean="0"/>
              <a:t>at church </a:t>
            </a:r>
            <a:r>
              <a:rPr lang="en-US" dirty="0"/>
              <a:t>services increased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Central Asian countries that </a:t>
            </a:r>
            <a:r>
              <a:rPr lang="en-US" dirty="0" smtClean="0"/>
              <a:t>were former </a:t>
            </a:r>
            <a:r>
              <a:rPr lang="en-US" dirty="0"/>
              <a:t>parts of the Soviet Union </a:t>
            </a:r>
            <a:r>
              <a:rPr lang="en-US" dirty="0" smtClean="0"/>
              <a:t>are struggling </a:t>
            </a:r>
            <a:r>
              <a:rPr lang="en-US" dirty="0"/>
              <a:t>to determine the extent </a:t>
            </a:r>
            <a:r>
              <a:rPr lang="en-US" dirty="0" smtClean="0"/>
              <a:t>to which </a:t>
            </a:r>
            <a:r>
              <a:rPr lang="en-US" dirty="0"/>
              <a:t>laws should be rewritten </a:t>
            </a:r>
            <a:r>
              <a:rPr lang="en-US" dirty="0" smtClean="0"/>
              <a:t>to conform </a:t>
            </a:r>
            <a:r>
              <a:rPr lang="en-US" dirty="0"/>
              <a:t>to Islamic custom rather </a:t>
            </a:r>
            <a:r>
              <a:rPr lang="en-US" dirty="0" smtClean="0"/>
              <a:t>than to </a:t>
            </a:r>
            <a:r>
              <a:rPr lang="en-US" dirty="0"/>
              <a:t>the secular tradition inherited </a:t>
            </a:r>
            <a:r>
              <a:rPr lang="en-US" dirty="0" smtClean="0"/>
              <a:t>from the </a:t>
            </a:r>
            <a:r>
              <a:rPr lang="en-US" dirty="0"/>
              <a:t>Soviet Union.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Eastern Orthodox Christianity and Islam vs. the Soviet Union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11" y="2209800"/>
            <a:ext cx="3048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72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00" y="1499616"/>
            <a:ext cx="5486400" cy="535838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 southeast Asia, Buddhists were hurt by the long Vietnam War.</a:t>
            </a:r>
          </a:p>
          <a:p>
            <a:r>
              <a:rPr lang="en-US" dirty="0" smtClean="0"/>
              <a:t>Neither antagonist was particularly sympathetic to Buddhists.</a:t>
            </a:r>
          </a:p>
          <a:p>
            <a:r>
              <a:rPr lang="en-US" dirty="0" smtClean="0"/>
              <a:t>The current Communist governments in SE Asia have discouraged religious activities and permitted monuments to decay.</a:t>
            </a:r>
          </a:p>
          <a:p>
            <a:r>
              <a:rPr lang="en-US" dirty="0" smtClean="0"/>
              <a:t>These countries do not have the funds necessary to restore the structures.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Buddhism vs. Southeast Asian Countries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66" y="2865608"/>
            <a:ext cx="3749066" cy="286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02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99616"/>
            <a:ext cx="5486400" cy="5358384"/>
          </a:xfrm>
        </p:spPr>
        <p:txBody>
          <a:bodyPr/>
          <a:lstStyle/>
          <a:p>
            <a:r>
              <a:rPr lang="en-US" dirty="0" smtClean="0"/>
              <a:t>Conflicts are most likely to occur at a boundary between two religious groups.</a:t>
            </a:r>
          </a:p>
          <a:p>
            <a:r>
              <a:rPr lang="en-US" dirty="0" smtClean="0"/>
              <a:t>Two longstanding conflicts involving religious groups are in the Middle East and Northern Ireland.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vs. Religion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0266"/>
            <a:ext cx="3733800" cy="2800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895600"/>
            <a:ext cx="3629378" cy="399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0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Times Square Bombing</a:t>
            </a:r>
          </a:p>
          <a:p>
            <a:r>
              <a:rPr lang="en-US" sz="3600" dirty="0" smtClean="0"/>
              <a:t>President Trump recognizes Jerusalem as Israel’s capital city.</a:t>
            </a:r>
          </a:p>
          <a:p>
            <a:r>
              <a:rPr lang="en-US" sz="3600" dirty="0" smtClean="0"/>
              <a:t>Roy Moore loses to Doug Jones in the Alabama Special Senate Election.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47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99616"/>
            <a:ext cx="6019800" cy="5358384"/>
          </a:xfrm>
        </p:spPr>
        <p:txBody>
          <a:bodyPr>
            <a:normAutofit/>
          </a:bodyPr>
          <a:lstStyle/>
          <a:p>
            <a:r>
              <a:rPr lang="en-US" dirty="0" err="1"/>
              <a:t>Akayed</a:t>
            </a:r>
            <a:r>
              <a:rPr lang="en-US" dirty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– the suspect.  Says he perpetrated the bombing because he was unhappy with President Trump recognizing Jerusalem as Israel’s capital.</a:t>
            </a:r>
          </a:p>
          <a:p>
            <a:r>
              <a:rPr lang="en-US" dirty="0" smtClean="0"/>
              <a:t>He attempted to blow himself up with a pipe bomb.  Luckily, it did not explode properly and no one was killed.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 Square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790049"/>
            <a:ext cx="3124200" cy="4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9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 Square Bombing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99616"/>
            <a:ext cx="4648200" cy="5358384"/>
          </a:xfrm>
        </p:spPr>
        <p:txBody>
          <a:bodyPr/>
          <a:lstStyle/>
          <a:p>
            <a:r>
              <a:rPr lang="en-US" dirty="0" err="1" smtClean="0"/>
              <a:t>Ullah</a:t>
            </a:r>
            <a:r>
              <a:rPr lang="en-US" dirty="0" smtClean="0"/>
              <a:t> appears to have worked alone.</a:t>
            </a:r>
          </a:p>
          <a:p>
            <a:r>
              <a:rPr lang="en-US" dirty="0" smtClean="0"/>
              <a:t>He declared loyalty to ISIS.</a:t>
            </a:r>
          </a:p>
          <a:p>
            <a:r>
              <a:rPr lang="en-US" dirty="0" smtClean="0"/>
              <a:t>The title “extremist” seems appropriate.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569" y="1905000"/>
            <a:ext cx="492243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3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President Trump recognizes Jerusalem as Israel’s capital.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99616"/>
            <a:ext cx="4038600" cy="462654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Why is this a big deal?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0" y="762000"/>
            <a:ext cx="29845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90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Doug Jones defeats Roy Moore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774" y="1371600"/>
            <a:ext cx="4360226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2" y="1524000"/>
            <a:ext cx="3911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27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98% of African American women voted for Jones and 93% of African American men.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Results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009285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1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99616"/>
            <a:ext cx="5257800" cy="535838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role of religion in organizing Earth’s surface has diminished in some societies, due to political and economic change.</a:t>
            </a:r>
          </a:p>
          <a:p>
            <a:r>
              <a:rPr lang="en-US" dirty="0" smtClean="0"/>
              <a:t>Yet in recent years, religious principles have become increasingly important in the political organization of countries, especially where a branch of Christianity or Islam is the prevailing religion.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vs. Government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278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76600" y="1499616"/>
            <a:ext cx="5867400" cy="53583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Participation in the global economy and culture can expose local residents to values and beliefs originating in more developed countries.</a:t>
            </a:r>
          </a:p>
          <a:p>
            <a:r>
              <a:rPr lang="en-US" dirty="0" smtClean="0"/>
              <a:t>North Americans and Western Europeans may not view economic development as incompatible with religious values, but many religious followers in LDC’s do, especially where Christianity is not the predominant religion.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vs. Social Change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04" y="1748841"/>
            <a:ext cx="346930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42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</Template>
  <TotalTime>565</TotalTime>
  <Words>682</Words>
  <Application>Microsoft Macintosh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Mountain</vt:lpstr>
      <vt:lpstr>Why do territorial conflicts arise among religious groups?</vt:lpstr>
      <vt:lpstr>Current Events</vt:lpstr>
      <vt:lpstr>Times Square</vt:lpstr>
      <vt:lpstr>Times Square Bombing</vt:lpstr>
      <vt:lpstr>President Trump recognizes Jerusalem as Israel’s capital.</vt:lpstr>
      <vt:lpstr>Doug Jones defeats Roy Moore</vt:lpstr>
      <vt:lpstr>Election Results</vt:lpstr>
      <vt:lpstr>Religion vs. Government Policies</vt:lpstr>
      <vt:lpstr>Religion vs. Social Change</vt:lpstr>
      <vt:lpstr>Hinduism vs. Social Equality</vt:lpstr>
      <vt:lpstr>Religion vs. Communism</vt:lpstr>
      <vt:lpstr>Eastern Orthodox Christianity and Islam vs. the Soviet Union</vt:lpstr>
      <vt:lpstr>Buddhism vs. Southeast Asian Countries</vt:lpstr>
      <vt:lpstr>Religion vs. Religion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</dc:title>
  <dc:creator>SocialStudies</dc:creator>
  <cp:lastModifiedBy>Joshua Fine</cp:lastModifiedBy>
  <cp:revision>51</cp:revision>
  <dcterms:created xsi:type="dcterms:W3CDTF">2011-11-14T04:34:48Z</dcterms:created>
  <dcterms:modified xsi:type="dcterms:W3CDTF">2017-12-13T14:09:35Z</dcterms:modified>
</cp:coreProperties>
</file>