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4" r:id="rId2"/>
    <p:sldId id="356" r:id="rId3"/>
    <p:sldId id="341" r:id="rId4"/>
    <p:sldId id="395" r:id="rId5"/>
    <p:sldId id="396" r:id="rId6"/>
    <p:sldId id="397" r:id="rId7"/>
    <p:sldId id="342" r:id="rId8"/>
    <p:sldId id="409" r:id="rId9"/>
    <p:sldId id="400" r:id="rId10"/>
    <p:sldId id="401" r:id="rId11"/>
    <p:sldId id="402" r:id="rId12"/>
    <p:sldId id="403" r:id="rId13"/>
    <p:sldId id="404" r:id="rId14"/>
    <p:sldId id="405" r:id="rId15"/>
    <p:sldId id="343" r:id="rId16"/>
    <p:sldId id="406" r:id="rId17"/>
    <p:sldId id="344" r:id="rId18"/>
    <p:sldId id="345" r:id="rId19"/>
    <p:sldId id="346" r:id="rId20"/>
    <p:sldId id="408" r:id="rId21"/>
    <p:sldId id="407" r:id="rId22"/>
    <p:sldId id="347" r:id="rId23"/>
    <p:sldId id="348" r:id="rId24"/>
    <p:sldId id="41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7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CC055663-21B1-4101-B591-D0BC334F45F5}"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04E7D8-D16B-49AC-98B9-BE3CE32DF20D}"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04E7D8-D16B-49AC-98B9-BE3CE32DF20D}"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04E7D8-D16B-49AC-98B9-BE3CE32DF20D}" type="slidenum">
              <a:rPr lang="en-US" smtClean="0"/>
              <a:pPr/>
              <a:t>‹#›</a:t>
            </a:fld>
            <a:endParaRPr 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CC055663-21B1-4101-B591-D0BC334F45F5}" type="datetimeFigureOut">
              <a:rPr lang="en-US" smtClean="0"/>
              <a:pPr/>
              <a:t>12/20/2018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9404E7D8-D16B-49AC-98B9-BE3CE32DF20D}" type="slidenum">
              <a:rPr lang="en-US" smtClean="0"/>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file:///\\localhost\upload.wikimedia.org\wikipedia\commons\c\cd\Second_Temple.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file:///\\localhost\upload.wikimedia.org\wikipedia\commons\4\49\Alaksa1.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file:///\\localhost\upload.wikimedia.org\wikipedia\commons\9\97\DomeOfTheRock053011.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Why is there conflict in the Middle East?</a:t>
            </a:r>
            <a:endParaRPr lang="en-US" dirty="0"/>
          </a:p>
        </p:txBody>
      </p:sp>
      <p:sp>
        <p:nvSpPr>
          <p:cNvPr id="5" name="Subtitle 4"/>
          <p:cNvSpPr>
            <a:spLocks noGrp="1"/>
          </p:cNvSpPr>
          <p:nvPr>
            <p:ph type="subTitle" idx="1"/>
          </p:nvPr>
        </p:nvSpPr>
        <p:spPr/>
        <p:txBody>
          <a:bodyPr/>
          <a:lstStyle/>
          <a:p>
            <a:r>
              <a:rPr lang="en-US" dirty="0" smtClean="0"/>
              <a:t>Do Now: Which major religions consider Jerusalem to be a holy place?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is a form of nationalism of Jews and Jewish culture that supports a Jewish nation state in the territory defined as the Land of Israel</a:t>
            </a:r>
            <a:r>
              <a:rPr lang="en-US" dirty="0" smtClean="0"/>
              <a:t>.</a:t>
            </a:r>
            <a:r>
              <a:rPr lang="en-US" dirty="0"/>
              <a:t> Zionism supports Jews upholding their Jewish identity, opposes the assimilation of Jews into other societies and has advocated the return of Jews to Israel as a means for Jews to be a majority in their own nation, and to be liberated from </a:t>
            </a:r>
            <a:r>
              <a:rPr lang="en-US" dirty="0" err="1"/>
              <a:t>antisemitic</a:t>
            </a:r>
            <a:r>
              <a:rPr lang="en-US" dirty="0"/>
              <a:t> discrimination, exclusion, and </a:t>
            </a:r>
            <a:r>
              <a:rPr lang="en-US" dirty="0" smtClean="0"/>
              <a:t>persecution </a:t>
            </a:r>
            <a:r>
              <a:rPr lang="en-US" dirty="0" err="1" smtClean="0"/>
              <a:t>tha</a:t>
            </a:r>
            <a:r>
              <a:rPr lang="en-US" dirty="0" smtClean="0"/>
              <a:t> </a:t>
            </a:r>
            <a:r>
              <a:rPr lang="en-US" dirty="0"/>
              <a:t>had historically occurred in the diaspora.</a:t>
            </a:r>
          </a:p>
        </p:txBody>
      </p:sp>
      <p:sp>
        <p:nvSpPr>
          <p:cNvPr id="3" name="Title 2"/>
          <p:cNvSpPr>
            <a:spLocks noGrp="1"/>
          </p:cNvSpPr>
          <p:nvPr>
            <p:ph type="title"/>
          </p:nvPr>
        </p:nvSpPr>
        <p:spPr/>
        <p:txBody>
          <a:bodyPr/>
          <a:lstStyle/>
          <a:p>
            <a:r>
              <a:rPr lang="en-US" dirty="0" smtClean="0"/>
              <a:t>Zionism</a:t>
            </a:r>
            <a:endParaRPr lang="en-US" dirty="0"/>
          </a:p>
        </p:txBody>
      </p:sp>
    </p:spTree>
    <p:extLst>
      <p:ext uri="{BB962C8B-B14F-4D97-AF65-F5344CB8AC3E}">
        <p14:creationId xmlns:p14="http://schemas.microsoft.com/office/powerpoint/2010/main" val="1690019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Emerged in the late 19</a:t>
            </a:r>
            <a:r>
              <a:rPr lang="en-US" baseline="30000" dirty="0" smtClean="0"/>
              <a:t>th</a:t>
            </a:r>
            <a:r>
              <a:rPr lang="en-US" dirty="0" smtClean="0"/>
              <a:t> century.</a:t>
            </a:r>
          </a:p>
          <a:p>
            <a:r>
              <a:rPr lang="en-US" dirty="0" smtClean="0"/>
              <a:t>Some Jewish people started moving back to Palestine and bought up land.</a:t>
            </a:r>
          </a:p>
          <a:p>
            <a:r>
              <a:rPr lang="en-US" dirty="0" smtClean="0"/>
              <a:t>It was a secular movement.</a:t>
            </a:r>
            <a:endParaRPr lang="en-US" dirty="0"/>
          </a:p>
        </p:txBody>
      </p:sp>
      <p:sp>
        <p:nvSpPr>
          <p:cNvPr id="3" name="Title 2"/>
          <p:cNvSpPr>
            <a:spLocks noGrp="1"/>
          </p:cNvSpPr>
          <p:nvPr>
            <p:ph type="title"/>
          </p:nvPr>
        </p:nvSpPr>
        <p:spPr/>
        <p:txBody>
          <a:bodyPr/>
          <a:lstStyle/>
          <a:p>
            <a:r>
              <a:rPr lang="en-US" dirty="0" smtClean="0"/>
              <a:t>Zionism</a:t>
            </a:r>
            <a:endParaRPr lang="en-US" dirty="0"/>
          </a:p>
        </p:txBody>
      </p:sp>
    </p:spTree>
    <p:extLst>
      <p:ext uri="{BB962C8B-B14F-4D97-AF65-F5344CB8AC3E}">
        <p14:creationId xmlns:p14="http://schemas.microsoft.com/office/powerpoint/2010/main" val="434297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8686800" cy="5358384"/>
          </a:xfrm>
        </p:spPr>
        <p:txBody>
          <a:bodyPr>
            <a:normAutofit fontScale="92500"/>
          </a:bodyPr>
          <a:lstStyle/>
          <a:p>
            <a:r>
              <a:rPr lang="en-US" dirty="0" smtClean="0"/>
              <a:t>In 1917, the British issued the Balfour Declaration.</a:t>
            </a:r>
          </a:p>
          <a:p>
            <a:r>
              <a:rPr lang="en-US" dirty="0"/>
              <a:t> </a:t>
            </a:r>
            <a:r>
              <a:rPr lang="en-US" dirty="0" smtClean="0"/>
              <a:t>“His </a:t>
            </a:r>
            <a:r>
              <a:rPr lang="en-US" dirty="0"/>
              <a:t>Majesty's government view with </a:t>
            </a:r>
            <a:r>
              <a:rPr lang="en-US" dirty="0" err="1"/>
              <a:t>favour</a:t>
            </a:r>
            <a:r>
              <a:rPr lang="en-US" dirty="0"/>
              <a:t> the establishment in Palestine of a national home for the Jewish people, and will use their best </a:t>
            </a:r>
            <a:r>
              <a:rPr lang="en-US" dirty="0" err="1"/>
              <a:t>endeavours</a:t>
            </a:r>
            <a:r>
              <a:rPr lang="en-US" dirty="0"/>
              <a:t> to facilitate the achievement of this object, it being clearly understood that nothing shall be done which may prejudice the civil and religious rights of existing non-Jewish communities in Palestine, or the rights and political status enjoyed by Jews in any other country</a:t>
            </a:r>
            <a:r>
              <a:rPr lang="en-US" dirty="0" smtClean="0"/>
              <a:t>.”</a:t>
            </a:r>
          </a:p>
          <a:p>
            <a:r>
              <a:rPr lang="en-US" dirty="0" smtClean="0"/>
              <a:t>What have the British promised in this declaration?</a:t>
            </a:r>
            <a:endParaRPr lang="en-US" dirty="0"/>
          </a:p>
        </p:txBody>
      </p:sp>
      <p:sp>
        <p:nvSpPr>
          <p:cNvPr id="3" name="Title 2"/>
          <p:cNvSpPr>
            <a:spLocks noGrp="1"/>
          </p:cNvSpPr>
          <p:nvPr>
            <p:ph type="title"/>
          </p:nvPr>
        </p:nvSpPr>
        <p:spPr/>
        <p:txBody>
          <a:bodyPr/>
          <a:lstStyle/>
          <a:p>
            <a:r>
              <a:rPr lang="en-US" dirty="0" smtClean="0"/>
              <a:t>Balfour Declaration</a:t>
            </a:r>
            <a:endParaRPr lang="en-US" dirty="0"/>
          </a:p>
        </p:txBody>
      </p:sp>
    </p:spTree>
    <p:extLst>
      <p:ext uri="{BB962C8B-B14F-4D97-AF65-F5344CB8AC3E}">
        <p14:creationId xmlns:p14="http://schemas.microsoft.com/office/powerpoint/2010/main" val="4275970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9067800" cy="5358384"/>
          </a:xfrm>
        </p:spPr>
        <p:txBody>
          <a:bodyPr>
            <a:normAutofit fontScale="92500"/>
          </a:bodyPr>
          <a:lstStyle/>
          <a:p>
            <a:r>
              <a:rPr lang="en-US" dirty="0"/>
              <a:t>"The Palestine position is this. If we deal with our commitments, there is first the general pledge to Hussein in October 1915, under which Palestine was included in the areas as to which Great Britain pledged itself that they should be Arab and independent in the future ... Great Britain and France – Italy subsequently agreeing—committed themselves to an international administration of Palestine in consultation with Russia, who was an ally at that time </a:t>
            </a:r>
            <a:r>
              <a:rPr lang="en-US" dirty="0" smtClean="0"/>
              <a:t>...</a:t>
            </a:r>
          </a:p>
          <a:p>
            <a:r>
              <a:rPr lang="en-US" dirty="0" smtClean="0"/>
              <a:t>Who did Great Britain promised Palestine to in this agreement?</a:t>
            </a:r>
            <a:endParaRPr lang="en-US" dirty="0"/>
          </a:p>
        </p:txBody>
      </p:sp>
      <p:sp>
        <p:nvSpPr>
          <p:cNvPr id="3" name="Title 2"/>
          <p:cNvSpPr>
            <a:spLocks noGrp="1"/>
          </p:cNvSpPr>
          <p:nvPr>
            <p:ph type="title"/>
          </p:nvPr>
        </p:nvSpPr>
        <p:spPr/>
        <p:txBody>
          <a:bodyPr>
            <a:normAutofit fontScale="90000"/>
          </a:bodyPr>
          <a:lstStyle/>
          <a:p>
            <a:r>
              <a:rPr lang="en-US" dirty="0">
                <a:solidFill>
                  <a:schemeClr val="tx1"/>
                </a:solidFill>
                <a:effectLst/>
              </a:rPr>
              <a:t>Sykes–Picot Agreement</a:t>
            </a:r>
            <a:br>
              <a:rPr lang="en-US" dirty="0">
                <a:solidFill>
                  <a:schemeClr val="tx1"/>
                </a:solidFill>
                <a:effectLst/>
              </a:rPr>
            </a:br>
            <a:r>
              <a:rPr lang="en-US" dirty="0" smtClean="0">
                <a:solidFill>
                  <a:schemeClr val="tx1"/>
                </a:solidFill>
                <a:effectLst/>
              </a:rPr>
              <a:t>1916</a:t>
            </a:r>
            <a:endParaRPr lang="en-US" dirty="0">
              <a:solidFill>
                <a:schemeClr val="tx1"/>
              </a:solidFill>
            </a:endParaRPr>
          </a:p>
        </p:txBody>
      </p:sp>
    </p:spTree>
    <p:extLst>
      <p:ext uri="{BB962C8B-B14F-4D97-AF65-F5344CB8AC3E}">
        <p14:creationId xmlns:p14="http://schemas.microsoft.com/office/powerpoint/2010/main" val="2840513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Eighty-five years later, in a 2002 interview with The New Statesman, British Foreign Secretary Jack Straw observed "A lot of the problems we are having to deal with now, I have to deal with now, are a consequence of our colonial past. ... The Balfour Declaration and the contradictory assurances which were being given to Palestinians in private at the same time as they were being given to the Israelis—again, an interesting history for us but not an entirely </a:t>
            </a:r>
            <a:r>
              <a:rPr lang="en-US" dirty="0" err="1"/>
              <a:t>honourable</a:t>
            </a:r>
            <a:r>
              <a:rPr lang="en-US" dirty="0"/>
              <a:t> one."</a:t>
            </a:r>
          </a:p>
        </p:txBody>
      </p:sp>
      <p:sp>
        <p:nvSpPr>
          <p:cNvPr id="3" name="Title 2"/>
          <p:cNvSpPr>
            <a:spLocks noGrp="1"/>
          </p:cNvSpPr>
          <p:nvPr>
            <p:ph type="title"/>
          </p:nvPr>
        </p:nvSpPr>
        <p:spPr/>
        <p:txBody>
          <a:bodyPr/>
          <a:lstStyle/>
          <a:p>
            <a:r>
              <a:rPr lang="en-US" dirty="0" smtClean="0"/>
              <a:t>Legacy</a:t>
            </a:r>
            <a:endParaRPr lang="en-US" dirty="0"/>
          </a:p>
        </p:txBody>
      </p:sp>
    </p:spTree>
    <p:extLst>
      <p:ext uri="{BB962C8B-B14F-4D97-AF65-F5344CB8AC3E}">
        <p14:creationId xmlns:p14="http://schemas.microsoft.com/office/powerpoint/2010/main" val="3288971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410200"/>
            <a:ext cx="9144000" cy="1447800"/>
          </a:xfrm>
        </p:spPr>
        <p:txBody>
          <a:bodyPr>
            <a:normAutofit fontScale="85000" lnSpcReduction="10000"/>
          </a:bodyPr>
          <a:lstStyle/>
          <a:p>
            <a:r>
              <a:rPr lang="en-US" dirty="0" smtClean="0"/>
              <a:t>The UN partition plan for Palestine in 1947 contrasted with the boundaries that were established after the 1948-49 War. Major changes later resulted from the 1967 War.</a:t>
            </a:r>
            <a:endParaRPr lang="en-US" dirty="0"/>
          </a:p>
        </p:txBody>
      </p:sp>
      <p:sp>
        <p:nvSpPr>
          <p:cNvPr id="3" name="Title 2"/>
          <p:cNvSpPr>
            <a:spLocks noGrp="1"/>
          </p:cNvSpPr>
          <p:nvPr>
            <p:ph type="title"/>
          </p:nvPr>
        </p:nvSpPr>
        <p:spPr>
          <a:xfrm>
            <a:off x="457200" y="0"/>
            <a:ext cx="8229600" cy="533400"/>
          </a:xfrm>
        </p:spPr>
        <p:txBody>
          <a:bodyPr>
            <a:normAutofit fontScale="90000"/>
          </a:bodyPr>
          <a:lstStyle/>
          <a:p>
            <a:r>
              <a:rPr lang="en-US" dirty="0" smtClean="0"/>
              <a:t>Boundary Changes in Palestine/Israel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6172200" cy="491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96454"/>
            <a:ext cx="1882093" cy="494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348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Who is to blame for the Palestinian refugee crisis?</a:t>
            </a:r>
            <a:endParaRPr lang="en-US" dirty="0"/>
          </a:p>
        </p:txBody>
      </p:sp>
    </p:spTree>
    <p:extLst>
      <p:ext uri="{BB962C8B-B14F-4D97-AF65-F5344CB8AC3E}">
        <p14:creationId xmlns:p14="http://schemas.microsoft.com/office/powerpoint/2010/main" val="3404600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5715000" cy="5358384"/>
          </a:xfrm>
        </p:spPr>
        <p:txBody>
          <a:bodyPr>
            <a:normAutofit fontScale="92500"/>
          </a:bodyPr>
          <a:lstStyle/>
          <a:p>
            <a:r>
              <a:rPr lang="en-US" dirty="0" smtClean="0"/>
              <a:t>After the 1973 war, Egypt and Jordan eventually signed peace treaties with Israel, and Syria stopped actively plotting attacks on Israel.</a:t>
            </a:r>
          </a:p>
          <a:p>
            <a:r>
              <a:rPr lang="en-US" dirty="0" smtClean="0"/>
              <a:t>Despite movement toward peace among the neighboring nations in the Middle East, </a:t>
            </a:r>
            <a:r>
              <a:rPr lang="en-US" smtClean="0"/>
              <a:t>unrest persists.</a:t>
            </a:r>
          </a:p>
          <a:p>
            <a:r>
              <a:rPr lang="en-US" smtClean="0"/>
              <a:t>To </a:t>
            </a:r>
            <a:r>
              <a:rPr lang="en-US" dirty="0" smtClean="0"/>
              <a:t>complicate the situation, 5 groups of people consider themselves Palestinians.</a:t>
            </a:r>
            <a:endParaRPr lang="en-US" dirty="0"/>
          </a:p>
        </p:txBody>
      </p:sp>
      <p:sp>
        <p:nvSpPr>
          <p:cNvPr id="3" name="Title 2"/>
          <p:cNvSpPr>
            <a:spLocks noGrp="1"/>
          </p:cNvSpPr>
          <p:nvPr>
            <p:ph type="title"/>
          </p:nvPr>
        </p:nvSpPr>
        <p:spPr/>
        <p:txBody>
          <a:bodyPr/>
          <a:lstStyle/>
          <a:p>
            <a:r>
              <a:rPr lang="en-US" dirty="0" smtClean="0"/>
              <a:t>Camp David Accord</a:t>
            </a:r>
            <a:endParaRPr lang="en-US" dirty="0"/>
          </a:p>
        </p:txBody>
      </p:sp>
      <p:pic>
        <p:nvPicPr>
          <p:cNvPr id="4" name="Picture 3"/>
          <p:cNvPicPr>
            <a:picLocks noChangeAspect="1"/>
          </p:cNvPicPr>
          <p:nvPr/>
        </p:nvPicPr>
        <p:blipFill>
          <a:blip r:embed="rId2" cstate="print"/>
          <a:stretch>
            <a:fillRect/>
          </a:stretch>
        </p:blipFill>
        <p:spPr>
          <a:xfrm>
            <a:off x="5613400" y="2438400"/>
            <a:ext cx="3530600" cy="2959100"/>
          </a:xfrm>
          <a:prstGeom prst="rect">
            <a:avLst/>
          </a:prstGeom>
        </p:spPr>
      </p:pic>
    </p:spTree>
    <p:extLst>
      <p:ext uri="{BB962C8B-B14F-4D97-AF65-F5344CB8AC3E}">
        <p14:creationId xmlns:p14="http://schemas.microsoft.com/office/powerpoint/2010/main" val="170440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800600"/>
            <a:ext cx="9144000" cy="2057400"/>
          </a:xfrm>
        </p:spPr>
        <p:txBody>
          <a:bodyPr/>
          <a:lstStyle/>
          <a:p>
            <a:r>
              <a:rPr lang="en-US" dirty="0" smtClean="0"/>
              <a:t>Political control of the West Bank has been split between Palestinians and Israelis (though under overall Israeli control).  The West Bank includes many of the higher altitude areas of the region.</a:t>
            </a:r>
            <a:endParaRPr lang="en-US" dirty="0"/>
          </a:p>
        </p:txBody>
      </p:sp>
      <p:sp>
        <p:nvSpPr>
          <p:cNvPr id="3" name="Title 2"/>
          <p:cNvSpPr>
            <a:spLocks noGrp="1"/>
          </p:cNvSpPr>
          <p:nvPr>
            <p:ph type="title"/>
          </p:nvPr>
        </p:nvSpPr>
        <p:spPr/>
        <p:txBody>
          <a:bodyPr>
            <a:normAutofit fontScale="90000"/>
          </a:bodyPr>
          <a:lstStyle/>
          <a:p>
            <a:r>
              <a:rPr lang="en-US" dirty="0" smtClean="0"/>
              <a:t>The West Bank: Political and Physical Geography</a:t>
            </a:r>
            <a:endParaRPr lang="en-US" dirty="0"/>
          </a:p>
        </p:txBody>
      </p:sp>
      <p:pic>
        <p:nvPicPr>
          <p:cNvPr id="4" name="Picture 3"/>
          <p:cNvPicPr>
            <a:picLocks noChangeAspect="1"/>
          </p:cNvPicPr>
          <p:nvPr/>
        </p:nvPicPr>
        <p:blipFill>
          <a:blip r:embed="rId2" cstate="print"/>
          <a:stretch>
            <a:fillRect/>
          </a:stretch>
        </p:blipFill>
        <p:spPr>
          <a:xfrm>
            <a:off x="2971800" y="838199"/>
            <a:ext cx="5181600" cy="4089263"/>
          </a:xfrm>
          <a:prstGeom prst="rect">
            <a:avLst/>
          </a:prstGeom>
        </p:spPr>
      </p:pic>
    </p:spTree>
    <p:extLst>
      <p:ext uri="{BB962C8B-B14F-4D97-AF65-F5344CB8AC3E}">
        <p14:creationId xmlns:p14="http://schemas.microsoft.com/office/powerpoint/2010/main" val="1042626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0"/>
            <a:ext cx="9144000" cy="1524000"/>
          </a:xfrm>
        </p:spPr>
        <p:txBody>
          <a:bodyPr>
            <a:normAutofit fontScale="92500"/>
          </a:bodyPr>
          <a:lstStyle/>
          <a:p>
            <a:r>
              <a:rPr lang="en-US" dirty="0" smtClean="0"/>
              <a:t>Israel established a security zone in southern Lebanon in 1982, When Israel withdrew in 2000, the UN helped draw the boundary between the counties.</a:t>
            </a:r>
            <a:endParaRPr lang="en-US" dirty="0"/>
          </a:p>
        </p:txBody>
      </p:sp>
      <p:sp>
        <p:nvSpPr>
          <p:cNvPr id="3" name="Title 2"/>
          <p:cNvSpPr>
            <a:spLocks noGrp="1"/>
          </p:cNvSpPr>
          <p:nvPr>
            <p:ph type="title"/>
          </p:nvPr>
        </p:nvSpPr>
        <p:spPr/>
        <p:txBody>
          <a:bodyPr/>
          <a:lstStyle/>
          <a:p>
            <a:r>
              <a:rPr lang="en-US" dirty="0" smtClean="0"/>
              <a:t>Israel’s Security Zone in Lebanon</a:t>
            </a:r>
            <a:endParaRPr lang="en-US" dirty="0"/>
          </a:p>
        </p:txBody>
      </p:sp>
      <p:pic>
        <p:nvPicPr>
          <p:cNvPr id="4" name="Picture 3"/>
          <p:cNvPicPr>
            <a:picLocks noChangeAspect="1"/>
          </p:cNvPicPr>
          <p:nvPr/>
        </p:nvPicPr>
        <p:blipFill>
          <a:blip r:embed="rId2" cstate="print"/>
          <a:stretch>
            <a:fillRect/>
          </a:stretch>
        </p:blipFill>
        <p:spPr>
          <a:xfrm>
            <a:off x="2730500" y="1187143"/>
            <a:ext cx="3898900" cy="4248457"/>
          </a:xfrm>
          <a:prstGeom prst="rect">
            <a:avLst/>
          </a:prstGeom>
        </p:spPr>
      </p:pic>
    </p:spTree>
    <p:extLst>
      <p:ext uri="{BB962C8B-B14F-4D97-AF65-F5344CB8AC3E}">
        <p14:creationId xmlns:p14="http://schemas.microsoft.com/office/powerpoint/2010/main" val="3398522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2438400" cy="6858000"/>
          </a:xfrm>
        </p:spPr>
        <p:txBody>
          <a:bodyPr>
            <a:normAutofit fontScale="90000"/>
          </a:bodyPr>
          <a:lstStyle/>
          <a:p>
            <a:r>
              <a:rPr lang="en-US" sz="2800" dirty="0" smtClean="0">
                <a:solidFill>
                  <a:schemeClr val="bg1"/>
                </a:solidFill>
                <a:effectLst>
                  <a:glow rad="101600">
                    <a:schemeClr val="tx2"/>
                  </a:glow>
                  <a:outerShdw blurRad="38100" dist="38100" dir="2700000" algn="tl">
                    <a:srgbClr val="000000">
                      <a:alpha val="43137"/>
                    </a:srgbClr>
                  </a:outerShdw>
                </a:effectLst>
              </a:rPr>
              <a:t>Jerusalem contains sites sacred to Christians, Jews, and Muslims that are in very close proximity  and in some cases overlapping.  Each group thinks they should have exclusive rights to these areas.  </a:t>
            </a:r>
            <a:endParaRPr lang="en-US" sz="2800" dirty="0">
              <a:solidFill>
                <a:schemeClr val="bg1"/>
              </a:solidFill>
              <a:effectLst>
                <a:glow rad="101600">
                  <a:schemeClr val="tx2"/>
                </a:glow>
                <a:outerShdw blurRad="38100" dist="38100" dir="2700000" algn="tl">
                  <a:srgbClr val="000000">
                    <a:alpha val="43137"/>
                  </a:srgbClr>
                </a:outerShdw>
              </a:effectLst>
            </a:endParaRPr>
          </a:p>
        </p:txBody>
      </p:sp>
      <p:pic>
        <p:nvPicPr>
          <p:cNvPr id="113666" name="Picture 2"/>
          <p:cNvPicPr>
            <a:picLocks noGrp="1" noChangeAspect="1" noChangeArrowheads="1"/>
          </p:cNvPicPr>
          <p:nvPr>
            <p:ph idx="1"/>
          </p:nvPr>
        </p:nvPicPr>
        <p:blipFill>
          <a:blip r:embed="rId2" cstate="print"/>
          <a:srcRect/>
          <a:stretch>
            <a:fillRect/>
          </a:stretch>
        </p:blipFill>
        <p:spPr bwMode="auto">
          <a:xfrm>
            <a:off x="2438400" y="0"/>
            <a:ext cx="6705600" cy="687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8686800" cy="5358384"/>
          </a:xfrm>
        </p:spPr>
        <p:txBody>
          <a:bodyPr>
            <a:normAutofit fontScale="92500" lnSpcReduction="10000"/>
          </a:bodyPr>
          <a:lstStyle/>
          <a:p>
            <a:r>
              <a:rPr lang="en-US" dirty="0" smtClean="0"/>
              <a:t>Israeli Settlements in the West Bank</a:t>
            </a:r>
          </a:p>
          <a:p>
            <a:r>
              <a:rPr lang="en-US" dirty="0" smtClean="0"/>
              <a:t>Hamas controls the Gaza Strip.</a:t>
            </a:r>
          </a:p>
          <a:p>
            <a:r>
              <a:rPr lang="en-US" dirty="0" smtClean="0"/>
              <a:t>Benjamin Netanyahu does not seem interested in peace.</a:t>
            </a:r>
          </a:p>
          <a:p>
            <a:r>
              <a:rPr lang="en-US" dirty="0" smtClean="0"/>
              <a:t>The Palestinian Authority does not have a stable leader.</a:t>
            </a:r>
          </a:p>
          <a:p>
            <a:r>
              <a:rPr lang="en-US" dirty="0" smtClean="0"/>
              <a:t>Syria and Israel will not negotiate with each other.</a:t>
            </a:r>
          </a:p>
          <a:p>
            <a:r>
              <a:rPr lang="en-US" dirty="0" smtClean="0"/>
              <a:t>Lebanon is unstable, and Hezbollah (a leading militant group) is against peace.</a:t>
            </a:r>
          </a:p>
          <a:p>
            <a:r>
              <a:rPr lang="en-US" dirty="0" smtClean="0"/>
              <a:t>A wall</a:t>
            </a:r>
          </a:p>
          <a:p>
            <a:r>
              <a:rPr lang="en-US" dirty="0" smtClean="0"/>
              <a:t>Control of Jerusalem.</a:t>
            </a:r>
          </a:p>
          <a:p>
            <a:endParaRPr lang="en-US" dirty="0"/>
          </a:p>
        </p:txBody>
      </p:sp>
      <p:sp>
        <p:nvSpPr>
          <p:cNvPr id="3" name="Title 2"/>
          <p:cNvSpPr>
            <a:spLocks noGrp="1"/>
          </p:cNvSpPr>
          <p:nvPr>
            <p:ph type="title"/>
          </p:nvPr>
        </p:nvSpPr>
        <p:spPr/>
        <p:txBody>
          <a:bodyPr/>
          <a:lstStyle/>
          <a:p>
            <a:r>
              <a:rPr lang="en-US" dirty="0" smtClean="0"/>
              <a:t>Impeding Peace</a:t>
            </a:r>
            <a:endParaRPr lang="en-US" dirty="0"/>
          </a:p>
        </p:txBody>
      </p:sp>
    </p:spTree>
    <p:extLst>
      <p:ext uri="{BB962C8B-B14F-4D97-AF65-F5344CB8AC3E}">
        <p14:creationId xmlns:p14="http://schemas.microsoft.com/office/powerpoint/2010/main" val="175003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Settlements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1385"/>
            <a:ext cx="4881418" cy="684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900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029200"/>
            <a:ext cx="9144000" cy="1828800"/>
          </a:xfrm>
        </p:spPr>
        <p:txBody>
          <a:bodyPr>
            <a:normAutofit fontScale="92500" lnSpcReduction="10000"/>
          </a:bodyPr>
          <a:lstStyle/>
          <a:p>
            <a:r>
              <a:rPr lang="en-US" dirty="0" smtClean="0"/>
              <a:t>Percent Protestant population by district in Ireland, 1911. When Ireland became independent in 1937, 26 northern districts with large Protestant populations chose to remain part of the United Kingdom.</a:t>
            </a:r>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r>
              <a:rPr lang="en-US" dirty="0" smtClean="0"/>
              <a:t>Protestants in Northern Ireland</a:t>
            </a:r>
            <a:endParaRPr lang="en-US" dirty="0"/>
          </a:p>
        </p:txBody>
      </p:sp>
      <p:pic>
        <p:nvPicPr>
          <p:cNvPr id="4" name="Picture 3"/>
          <p:cNvPicPr>
            <a:picLocks noChangeAspect="1"/>
          </p:cNvPicPr>
          <p:nvPr/>
        </p:nvPicPr>
        <p:blipFill>
          <a:blip r:embed="rId2" cstate="print"/>
          <a:stretch>
            <a:fillRect/>
          </a:stretch>
        </p:blipFill>
        <p:spPr>
          <a:xfrm>
            <a:off x="3152076" y="761999"/>
            <a:ext cx="3096323" cy="4267201"/>
          </a:xfrm>
          <a:prstGeom prst="rect">
            <a:avLst/>
          </a:prstGeom>
        </p:spPr>
      </p:pic>
    </p:spTree>
    <p:extLst>
      <p:ext uri="{BB962C8B-B14F-4D97-AF65-F5344CB8AC3E}">
        <p14:creationId xmlns:p14="http://schemas.microsoft.com/office/powerpoint/2010/main" val="2845479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248400" cy="5358384"/>
          </a:xfrm>
        </p:spPr>
        <p:txBody>
          <a:bodyPr>
            <a:normAutofit fontScale="77500" lnSpcReduction="20000"/>
          </a:bodyPr>
          <a:lstStyle/>
          <a:p>
            <a:r>
              <a:rPr lang="en-US" dirty="0"/>
              <a:t>Since then, more than 3,000 </a:t>
            </a:r>
            <a:r>
              <a:rPr lang="en-US" dirty="0" smtClean="0"/>
              <a:t>have </a:t>
            </a:r>
            <a:r>
              <a:rPr lang="en-US" dirty="0"/>
              <a:t>been killed in Northern Ireland—</a:t>
            </a:r>
            <a:r>
              <a:rPr lang="en-US" dirty="0" smtClean="0"/>
              <a:t>both</a:t>
            </a:r>
            <a:r>
              <a:rPr lang="en-US" dirty="0"/>
              <a:t> </a:t>
            </a:r>
            <a:r>
              <a:rPr lang="en-US" dirty="0" smtClean="0"/>
              <a:t>Protestants and Roman Catholics.</a:t>
            </a:r>
          </a:p>
          <a:p>
            <a:r>
              <a:rPr lang="en-US" dirty="0"/>
              <a:t>A small number of Roman Catholics </a:t>
            </a:r>
            <a:r>
              <a:rPr lang="en-US" dirty="0" smtClean="0"/>
              <a:t>in</a:t>
            </a:r>
            <a:r>
              <a:rPr lang="en-US" dirty="0"/>
              <a:t> both Northern Ireland and the </a:t>
            </a:r>
            <a:r>
              <a:rPr lang="en-US" dirty="0" smtClean="0"/>
              <a:t>Republic</a:t>
            </a:r>
            <a:r>
              <a:rPr lang="en-US" dirty="0"/>
              <a:t> of Ireland joined the Irish </a:t>
            </a:r>
            <a:r>
              <a:rPr lang="en-US" dirty="0" smtClean="0"/>
              <a:t>Republican Army (IRA), a militant organization dedicated to achieving Irish national unity by whatever means available, including violence.</a:t>
            </a:r>
          </a:p>
          <a:p>
            <a:r>
              <a:rPr lang="en-US" dirty="0" smtClean="0"/>
              <a:t>Similarly,</a:t>
            </a:r>
            <a:r>
              <a:rPr lang="en-US" dirty="0"/>
              <a:t> </a:t>
            </a:r>
            <a:r>
              <a:rPr lang="en-US" dirty="0" smtClean="0"/>
              <a:t>a scattering of Protestants created extremist organizations to fight the IRA, including the Ulster Defense Force (UDF).  As long as most Protestants want to remain in the United Kingdom, and most Catholics want union, peaceful settlement appears difficult.</a:t>
            </a:r>
            <a:endParaRPr lang="en-US" dirty="0"/>
          </a:p>
        </p:txBody>
      </p:sp>
      <p:sp>
        <p:nvSpPr>
          <p:cNvPr id="3" name="Title 2"/>
          <p:cNvSpPr>
            <a:spLocks noGrp="1"/>
          </p:cNvSpPr>
          <p:nvPr>
            <p:ph type="title"/>
          </p:nvPr>
        </p:nvSpPr>
        <p:spPr/>
        <p:txBody>
          <a:bodyPr/>
          <a:lstStyle/>
          <a:p>
            <a:r>
              <a:rPr lang="en-US" dirty="0" smtClean="0"/>
              <a:t>The Irish Republican Army</a:t>
            </a:r>
            <a:endParaRPr lang="en-US" dirty="0"/>
          </a:p>
        </p:txBody>
      </p:sp>
      <p:pic>
        <p:nvPicPr>
          <p:cNvPr id="5" name="Picture 4"/>
          <p:cNvPicPr>
            <a:picLocks noChangeAspect="1"/>
          </p:cNvPicPr>
          <p:nvPr/>
        </p:nvPicPr>
        <p:blipFill>
          <a:blip r:embed="rId2" cstate="print"/>
          <a:stretch>
            <a:fillRect/>
          </a:stretch>
        </p:blipFill>
        <p:spPr>
          <a:xfrm>
            <a:off x="6248400" y="1905000"/>
            <a:ext cx="2895600" cy="3213548"/>
          </a:xfrm>
          <a:prstGeom prst="rect">
            <a:avLst/>
          </a:prstGeom>
        </p:spPr>
      </p:pic>
    </p:spTree>
    <p:extLst>
      <p:ext uri="{BB962C8B-B14F-4D97-AF65-F5344CB8AC3E}">
        <p14:creationId xmlns:p14="http://schemas.microsoft.com/office/powerpoint/2010/main" val="839276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Also influenced by religion.</a:t>
            </a:r>
          </a:p>
          <a:p>
            <a:r>
              <a:rPr lang="en-US" dirty="0" smtClean="0"/>
              <a:t>Muslim countries (Pakistan, Bangladesh)</a:t>
            </a:r>
          </a:p>
          <a:p>
            <a:r>
              <a:rPr lang="en-US" dirty="0" smtClean="0"/>
              <a:t>Hindu Country  (</a:t>
            </a:r>
            <a:r>
              <a:rPr lang="en-US" dirty="0" smtClean="0"/>
              <a:t>India</a:t>
            </a:r>
            <a:r>
              <a:rPr lang="en-US" smtClean="0"/>
              <a:t>, Nepal)</a:t>
            </a:r>
            <a:endParaRPr lang="en-US" dirty="0" smtClean="0"/>
          </a:p>
          <a:p>
            <a:r>
              <a:rPr lang="en-US" dirty="0" smtClean="0"/>
              <a:t>Buddhist Countries (Sri Lanka, Bhutan, </a:t>
            </a:r>
            <a:r>
              <a:rPr lang="en-US" dirty="0" smtClean="0"/>
              <a:t>)</a:t>
            </a: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The Partition of India</a:t>
            </a:r>
            <a:endParaRPr lang="en-US" dirty="0"/>
          </a:p>
        </p:txBody>
      </p:sp>
    </p:spTree>
    <p:extLst>
      <p:ext uri="{BB962C8B-B14F-4D97-AF65-F5344CB8AC3E}">
        <p14:creationId xmlns:p14="http://schemas.microsoft.com/office/powerpoint/2010/main" val="1882907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0"/>
            <a:ext cx="9144000" cy="1524000"/>
          </a:xfrm>
        </p:spPr>
        <p:txBody>
          <a:bodyPr/>
          <a:lstStyle/>
          <a:p>
            <a:r>
              <a:rPr lang="en-US" dirty="0"/>
              <a:t>The Old City of Jerusalem contains holy sites for Judaism, Christianity</a:t>
            </a:r>
            <a:r>
              <a:rPr lang="en-US" dirty="0" smtClean="0"/>
              <a:t>, </a:t>
            </a:r>
            <a:r>
              <a:rPr lang="da-DK" dirty="0" smtClean="0"/>
              <a:t>and </a:t>
            </a:r>
            <a:r>
              <a:rPr lang="da-DK" dirty="0"/>
              <a:t>Islam.</a:t>
            </a:r>
            <a:endParaRPr lang="en-US" dirty="0"/>
          </a:p>
        </p:txBody>
      </p:sp>
      <p:sp>
        <p:nvSpPr>
          <p:cNvPr id="3" name="Title 2"/>
          <p:cNvSpPr>
            <a:spLocks noGrp="1"/>
          </p:cNvSpPr>
          <p:nvPr>
            <p:ph type="title"/>
          </p:nvPr>
        </p:nvSpPr>
        <p:spPr/>
        <p:txBody>
          <a:bodyPr/>
          <a:lstStyle/>
          <a:p>
            <a:r>
              <a:rPr lang="en-US" dirty="0" smtClean="0"/>
              <a:t>Jerusalem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2000250"/>
            <a:ext cx="3886200" cy="2914650"/>
          </a:xfrm>
          <a:prstGeom prst="rect">
            <a:avLst/>
          </a:prstGeom>
          <a:noFill/>
          <a:ln w="9525">
            <a:noFill/>
            <a:miter lim="800000"/>
            <a:headEnd/>
            <a:tailEnd/>
          </a:ln>
        </p:spPr>
      </p:pic>
      <p:pic>
        <p:nvPicPr>
          <p:cNvPr id="1028" name="Picture 4" descr="http://www.bibleplaces.com/images/CHURCH_OF_HOLY_SEPULCHER_FROM_LUTHERAN_TOWER_TB_N123199.jpg"/>
          <p:cNvPicPr>
            <a:picLocks noChangeAspect="1" noChangeArrowheads="1"/>
          </p:cNvPicPr>
          <p:nvPr/>
        </p:nvPicPr>
        <p:blipFill>
          <a:blip r:embed="rId3" cstate="print"/>
          <a:srcRect/>
          <a:stretch>
            <a:fillRect/>
          </a:stretch>
        </p:blipFill>
        <p:spPr bwMode="auto">
          <a:xfrm>
            <a:off x="4902200" y="1905000"/>
            <a:ext cx="4114800" cy="3086100"/>
          </a:xfrm>
          <a:prstGeom prst="rect">
            <a:avLst/>
          </a:prstGeom>
          <a:noFill/>
        </p:spPr>
      </p:pic>
    </p:spTree>
    <p:extLst>
      <p:ext uri="{BB962C8B-B14F-4D97-AF65-F5344CB8AC3E}">
        <p14:creationId xmlns:p14="http://schemas.microsoft.com/office/powerpoint/2010/main" val="776566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99616"/>
            <a:ext cx="4800600" cy="5354343"/>
          </a:xfrm>
        </p:spPr>
        <p:txBody>
          <a:bodyPr/>
          <a:lstStyle/>
          <a:p>
            <a:r>
              <a:rPr lang="en-US" dirty="0" smtClean="0"/>
              <a:t>After kicking most of the Hebrews out, the Roman emperor Hadrian had Judea renamed Syria-Palestine.</a:t>
            </a:r>
          </a:p>
          <a:p>
            <a:r>
              <a:rPr lang="en-US" dirty="0" smtClean="0"/>
              <a:t>This was intended to destroy their connection to their land.</a:t>
            </a:r>
            <a:endParaRPr lang="en-US" dirty="0"/>
          </a:p>
        </p:txBody>
      </p:sp>
      <p:sp>
        <p:nvSpPr>
          <p:cNvPr id="3" name="Title 2"/>
          <p:cNvSpPr>
            <a:spLocks noGrp="1"/>
          </p:cNvSpPr>
          <p:nvPr>
            <p:ph type="title"/>
          </p:nvPr>
        </p:nvSpPr>
        <p:spPr>
          <a:xfrm>
            <a:off x="457200" y="228600"/>
            <a:ext cx="8229600" cy="1143000"/>
          </a:xfrm>
        </p:spPr>
        <p:txBody>
          <a:bodyPr>
            <a:normAutofit/>
          </a:bodyPr>
          <a:lstStyle/>
          <a:p>
            <a:r>
              <a:rPr lang="en-US" sz="3200" dirty="0" smtClean="0"/>
              <a:t>The Romans kicked the ancient Hebrews out after the Bar </a:t>
            </a:r>
            <a:r>
              <a:rPr lang="en-US" sz="3200" dirty="0" err="1" smtClean="0"/>
              <a:t>Kokhba</a:t>
            </a:r>
            <a:r>
              <a:rPr lang="en-US" sz="3200" dirty="0" smtClean="0"/>
              <a:t> rebellion</a:t>
            </a:r>
            <a:endParaRPr lang="en-US" sz="3200" dirty="0"/>
          </a:p>
        </p:txBody>
      </p:sp>
      <p:pic>
        <p:nvPicPr>
          <p:cNvPr id="2050" name="Picture 2" descr="File:Second Temple.jpg">
            <a:hlinkClick r:id="rId2"/>
          </p:cNvPr>
          <p:cNvPicPr>
            <a:picLocks noChangeAspect="1" noChangeArrowheads="1"/>
          </p:cNvPicPr>
          <p:nvPr/>
        </p:nvPicPr>
        <p:blipFill>
          <a:blip r:embed="rId3" cstate="print"/>
          <a:srcRect/>
          <a:stretch>
            <a:fillRect/>
          </a:stretch>
        </p:blipFill>
        <p:spPr bwMode="auto">
          <a:xfrm>
            <a:off x="5186988" y="2402319"/>
            <a:ext cx="3957012" cy="29677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4876800" cy="5205984"/>
          </a:xfrm>
        </p:spPr>
        <p:txBody>
          <a:bodyPr/>
          <a:lstStyle/>
          <a:p>
            <a:r>
              <a:rPr lang="en-US" dirty="0" smtClean="0"/>
              <a:t>Jerusalem came to be seen as the third holiest city in Islam, and the Muslims constructed a mosque on the spot of the old Jewish Temple Mount.</a:t>
            </a:r>
          </a:p>
          <a:p>
            <a:r>
              <a:rPr lang="en-US" dirty="0" smtClean="0"/>
              <a:t>It is believed that Muhammad ascended to heaven from that spot.</a:t>
            </a:r>
            <a:endParaRPr lang="en-US" dirty="0"/>
          </a:p>
        </p:txBody>
      </p:sp>
      <p:sp>
        <p:nvSpPr>
          <p:cNvPr id="3" name="Title 2"/>
          <p:cNvSpPr>
            <a:spLocks noGrp="1"/>
          </p:cNvSpPr>
          <p:nvPr>
            <p:ph type="title"/>
          </p:nvPr>
        </p:nvSpPr>
        <p:spPr/>
        <p:txBody>
          <a:bodyPr/>
          <a:lstStyle/>
          <a:p>
            <a:r>
              <a:rPr lang="en-US" dirty="0" smtClean="0"/>
              <a:t>After the spread of Islam</a:t>
            </a:r>
            <a:endParaRPr lang="en-US" dirty="0"/>
          </a:p>
        </p:txBody>
      </p:sp>
      <p:pic>
        <p:nvPicPr>
          <p:cNvPr id="1026" name="Picture 2" descr="File:Alaksa1.jpg">
            <a:hlinkClick r:id="rId2"/>
          </p:cNvPr>
          <p:cNvPicPr>
            <a:picLocks noChangeAspect="1" noChangeArrowheads="1"/>
          </p:cNvPicPr>
          <p:nvPr/>
        </p:nvPicPr>
        <p:blipFill>
          <a:blip r:embed="rId3" cstate="print"/>
          <a:srcRect/>
          <a:stretch>
            <a:fillRect/>
          </a:stretch>
        </p:blipFill>
        <p:spPr bwMode="auto">
          <a:xfrm>
            <a:off x="5029200" y="1676400"/>
            <a:ext cx="4144818" cy="310861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Dome of the Rock</a:t>
            </a:r>
            <a:endParaRPr lang="en-US" dirty="0"/>
          </a:p>
        </p:txBody>
      </p:sp>
      <p:pic>
        <p:nvPicPr>
          <p:cNvPr id="7" name="Picture 2" descr="File:DomeOfTheRock053011.jpg">
            <a:hlinkClick r:id="rId2"/>
          </p:cNvPr>
          <p:cNvPicPr>
            <a:picLocks noGrp="1" noChangeAspect="1" noChangeArrowheads="1"/>
          </p:cNvPicPr>
          <p:nvPr>
            <p:ph idx="1"/>
          </p:nvPr>
        </p:nvPicPr>
        <p:blipFill>
          <a:blip r:embed="rId3" cstate="print"/>
          <a:srcRect/>
          <a:stretch>
            <a:fillRect/>
          </a:stretch>
        </p:blipFill>
        <p:spPr bwMode="auto">
          <a:xfrm>
            <a:off x="1524000" y="1923415"/>
            <a:ext cx="5867400" cy="36377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1143000"/>
          </a:xfrm>
        </p:spPr>
        <p:txBody>
          <a:bodyPr>
            <a:normAutofit fontScale="90000"/>
          </a:bodyPr>
          <a:lstStyle/>
          <a:p>
            <a:r>
              <a:rPr lang="en-US" dirty="0" smtClean="0"/>
              <a:t>Crusades Between Christians and Muslims</a:t>
            </a:r>
            <a:endParaRPr lang="en-US" dirty="0"/>
          </a:p>
        </p:txBody>
      </p:sp>
      <p:pic>
        <p:nvPicPr>
          <p:cNvPr id="4" name="Picture 3"/>
          <p:cNvPicPr>
            <a:picLocks noChangeAspect="1"/>
          </p:cNvPicPr>
          <p:nvPr/>
        </p:nvPicPr>
        <p:blipFill>
          <a:blip r:embed="rId2" cstate="print"/>
          <a:stretch>
            <a:fillRect/>
          </a:stretch>
        </p:blipFill>
        <p:spPr>
          <a:xfrm>
            <a:off x="-348" y="1295400"/>
            <a:ext cx="4724747" cy="3129896"/>
          </a:xfrm>
          <a:prstGeom prst="rect">
            <a:avLst/>
          </a:prstGeom>
        </p:spPr>
      </p:pic>
      <p:pic>
        <p:nvPicPr>
          <p:cNvPr id="5" name="Picture 4"/>
          <p:cNvPicPr>
            <a:picLocks noChangeAspect="1"/>
          </p:cNvPicPr>
          <p:nvPr/>
        </p:nvPicPr>
        <p:blipFill>
          <a:blip r:embed="rId3" cstate="print"/>
          <a:stretch>
            <a:fillRect/>
          </a:stretch>
        </p:blipFill>
        <p:spPr>
          <a:xfrm>
            <a:off x="0" y="4076700"/>
            <a:ext cx="4279900" cy="2781300"/>
          </a:xfrm>
          <a:prstGeom prst="rect">
            <a:avLst/>
          </a:prstGeom>
        </p:spPr>
      </p:pic>
      <p:pic>
        <p:nvPicPr>
          <p:cNvPr id="6" name="Picture 5"/>
          <p:cNvPicPr>
            <a:picLocks noChangeAspect="1"/>
          </p:cNvPicPr>
          <p:nvPr/>
        </p:nvPicPr>
        <p:blipFill>
          <a:blip r:embed="rId4" cstate="print"/>
          <a:stretch>
            <a:fillRect/>
          </a:stretch>
        </p:blipFill>
        <p:spPr>
          <a:xfrm>
            <a:off x="4917820" y="1600200"/>
            <a:ext cx="4254500" cy="4445000"/>
          </a:xfrm>
          <a:prstGeom prst="rect">
            <a:avLst/>
          </a:prstGeom>
        </p:spPr>
      </p:pic>
    </p:spTree>
    <p:extLst>
      <p:ext uri="{BB962C8B-B14F-4D97-AF65-F5344CB8AC3E}">
        <p14:creationId xmlns:p14="http://schemas.microsoft.com/office/powerpoint/2010/main" val="3400544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Led to distrust between Muslim and Christian world that persists to this day.</a:t>
            </a:r>
            <a:endParaRPr lang="en-US" dirty="0"/>
          </a:p>
        </p:txBody>
      </p:sp>
      <p:sp>
        <p:nvSpPr>
          <p:cNvPr id="3" name="Title 2"/>
          <p:cNvSpPr>
            <a:spLocks noGrp="1"/>
          </p:cNvSpPr>
          <p:nvPr>
            <p:ph type="title"/>
          </p:nvPr>
        </p:nvSpPr>
        <p:spPr/>
        <p:txBody>
          <a:bodyPr/>
          <a:lstStyle/>
          <a:p>
            <a:r>
              <a:rPr lang="en-US" dirty="0" smtClean="0"/>
              <a:t>Crusades</a:t>
            </a:r>
            <a:endParaRPr lang="en-US" dirty="0"/>
          </a:p>
        </p:txBody>
      </p:sp>
    </p:spTree>
    <p:extLst>
      <p:ext uri="{BB962C8B-B14F-4D97-AF65-F5344CB8AC3E}">
        <p14:creationId xmlns:p14="http://schemas.microsoft.com/office/powerpoint/2010/main" val="3393802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area of Palestine was ruled by a series of large empires.  The most recent to groups to rule the area were the Ottomans, and the British.</a:t>
            </a:r>
            <a:endParaRPr lang="en-US" dirty="0"/>
          </a:p>
        </p:txBody>
      </p:sp>
      <p:sp>
        <p:nvSpPr>
          <p:cNvPr id="3" name="Title 2"/>
          <p:cNvSpPr>
            <a:spLocks noGrp="1"/>
          </p:cNvSpPr>
          <p:nvPr>
            <p:ph type="title"/>
          </p:nvPr>
        </p:nvSpPr>
        <p:spPr/>
        <p:txBody>
          <a:bodyPr/>
          <a:lstStyle/>
          <a:p>
            <a:r>
              <a:rPr lang="en-US" dirty="0" smtClean="0"/>
              <a:t>Controlled by…</a:t>
            </a:r>
            <a:endParaRPr lang="en-US" dirty="0"/>
          </a:p>
        </p:txBody>
      </p:sp>
    </p:spTree>
    <p:extLst>
      <p:ext uri="{BB962C8B-B14F-4D97-AF65-F5344CB8AC3E}">
        <p14:creationId xmlns:p14="http://schemas.microsoft.com/office/powerpoint/2010/main" val="3155935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662</TotalTime>
  <Words>871</Words>
  <Application>Microsoft Office PowerPoint</Application>
  <PresentationFormat>On-screen Show (4:3)</PresentationFormat>
  <Paragraphs>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Mountain</vt:lpstr>
      <vt:lpstr>AIM: Why is there conflict in the Middle East?</vt:lpstr>
      <vt:lpstr>Jerusalem contains sites sacred to Christians, Jews, and Muslims that are in very close proximity  and in some cases overlapping.  Each group thinks they should have exclusive rights to these areas.  </vt:lpstr>
      <vt:lpstr>Jerusalem</vt:lpstr>
      <vt:lpstr>The Romans kicked the ancient Hebrews out after the Bar Kokhba rebellion</vt:lpstr>
      <vt:lpstr>After the spread of Islam</vt:lpstr>
      <vt:lpstr>Dome of the Rock</vt:lpstr>
      <vt:lpstr>Crusades Between Christians and Muslims</vt:lpstr>
      <vt:lpstr>Crusades</vt:lpstr>
      <vt:lpstr>Controlled by…</vt:lpstr>
      <vt:lpstr>Zionism</vt:lpstr>
      <vt:lpstr>Zionism</vt:lpstr>
      <vt:lpstr>Balfour Declaration</vt:lpstr>
      <vt:lpstr>Sykes–Picot Agreement 1916</vt:lpstr>
      <vt:lpstr>Legacy</vt:lpstr>
      <vt:lpstr>Boundary Changes in Palestine/Israel</vt:lpstr>
      <vt:lpstr>Who is to blame for the Palestinian refugee crisis?</vt:lpstr>
      <vt:lpstr>Camp David Accord</vt:lpstr>
      <vt:lpstr>The West Bank: Political and Physical Geography</vt:lpstr>
      <vt:lpstr>Israel’s Security Zone in Lebanon</vt:lpstr>
      <vt:lpstr>Impeding Peace</vt:lpstr>
      <vt:lpstr>Settlements</vt:lpstr>
      <vt:lpstr>Protestants in Northern Ireland</vt:lpstr>
      <vt:lpstr>The Irish Republican Army</vt:lpstr>
      <vt:lpstr>The Partition of India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dc:title>
  <dc:creator>SocialStudies</dc:creator>
  <cp:lastModifiedBy>Student</cp:lastModifiedBy>
  <cp:revision>54</cp:revision>
  <dcterms:created xsi:type="dcterms:W3CDTF">2011-11-14T04:34:48Z</dcterms:created>
  <dcterms:modified xsi:type="dcterms:W3CDTF">2018-12-20T15:19:30Z</dcterms:modified>
</cp:coreProperties>
</file>