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9" r:id="rId3"/>
    <p:sldId id="350" r:id="rId4"/>
    <p:sldId id="351" r:id="rId5"/>
    <p:sldId id="352" r:id="rId6"/>
    <p:sldId id="353" r:id="rId7"/>
    <p:sldId id="404" r:id="rId8"/>
    <p:sldId id="257" r:id="rId9"/>
    <p:sldId id="258" r:id="rId10"/>
    <p:sldId id="405" r:id="rId11"/>
    <p:sldId id="406" r:id="rId12"/>
    <p:sldId id="259" r:id="rId13"/>
    <p:sldId id="401" r:id="rId14"/>
    <p:sldId id="400" r:id="rId15"/>
    <p:sldId id="402" r:id="rId16"/>
    <p:sldId id="403" r:id="rId17"/>
    <p:sldId id="407" r:id="rId18"/>
    <p:sldId id="408" r:id="rId19"/>
    <p:sldId id="40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5663-21B1-4101-B591-D0BC334F45F5}" type="datetimeFigureOut">
              <a:rPr lang="en-US" smtClean="0"/>
              <a:pPr/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E7D8-D16B-49AC-98B9-BE3CE32DF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5663-21B1-4101-B591-D0BC334F45F5}" type="datetimeFigureOut">
              <a:rPr lang="en-US" smtClean="0"/>
              <a:pPr/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E7D8-D16B-49AC-98B9-BE3CE32DF2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CC055663-21B1-4101-B591-D0BC334F45F5}" type="datetimeFigureOut">
              <a:rPr lang="en-US" smtClean="0"/>
              <a:pPr/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E7D8-D16B-49AC-98B9-BE3CE32DF20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5663-21B1-4101-B591-D0BC334F45F5}" type="datetimeFigureOut">
              <a:rPr lang="en-US" smtClean="0"/>
              <a:pPr/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E7D8-D16B-49AC-98B9-BE3CE32DF20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5663-21B1-4101-B591-D0BC334F45F5}" type="datetimeFigureOut">
              <a:rPr lang="en-US" smtClean="0"/>
              <a:pPr/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E7D8-D16B-49AC-98B9-BE3CE32DF20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5663-21B1-4101-B591-D0BC334F45F5}" type="datetimeFigureOut">
              <a:rPr lang="en-US" smtClean="0"/>
              <a:pPr/>
              <a:t>12/6/15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E7D8-D16B-49AC-98B9-BE3CE32DF2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5663-21B1-4101-B591-D0BC334F45F5}" type="datetimeFigureOut">
              <a:rPr lang="en-US" smtClean="0"/>
              <a:pPr/>
              <a:t>12/6/15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E7D8-D16B-49AC-98B9-BE3CE32DF2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5663-21B1-4101-B591-D0BC334F45F5}" type="datetimeFigureOut">
              <a:rPr lang="en-US" smtClean="0"/>
              <a:pPr/>
              <a:t>12/6/15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E7D8-D16B-49AC-98B9-BE3CE32DF2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5663-21B1-4101-B591-D0BC334F45F5}" type="datetimeFigureOut">
              <a:rPr lang="en-US" smtClean="0"/>
              <a:pPr/>
              <a:t>12/6/15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E7D8-D16B-49AC-98B9-BE3CE32DF20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5663-21B1-4101-B591-D0BC334F45F5}" type="datetimeFigureOut">
              <a:rPr lang="en-US" smtClean="0"/>
              <a:pPr/>
              <a:t>12/6/15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E7D8-D16B-49AC-98B9-BE3CE32DF20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5663-21B1-4101-B591-D0BC334F45F5}" type="datetimeFigureOut">
              <a:rPr lang="en-US" smtClean="0"/>
              <a:pPr/>
              <a:t>12/6/15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E7D8-D16B-49AC-98B9-BE3CE32DF20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CC055663-21B1-4101-B591-D0BC334F45F5}" type="datetimeFigureOut">
              <a:rPr lang="en-US" smtClean="0"/>
              <a:pPr/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9404E7D8-D16B-49AC-98B9-BE3CE32DF2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Religion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28601"/>
            <a:ext cx="7943088" cy="2667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AIM:  Why study religion?</a:t>
            </a:r>
          </a:p>
          <a:p>
            <a:endParaRPr lang="en-US" sz="3600" dirty="0"/>
          </a:p>
          <a:p>
            <a:r>
              <a:rPr lang="en-US" sz="3600" dirty="0" smtClean="0"/>
              <a:t>Do Now:  Why do we have religions?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600" dirty="0"/>
              <a:t>–the distinctive place of origin </a:t>
            </a:r>
          </a:p>
          <a:p>
            <a:pPr lvl="1"/>
            <a:r>
              <a:rPr lang="en-US" sz="3600" dirty="0"/>
              <a:t>–the extent of diffusion </a:t>
            </a:r>
          </a:p>
          <a:p>
            <a:pPr lvl="1"/>
            <a:r>
              <a:rPr lang="en-US" sz="3600" dirty="0"/>
              <a:t>–the processes by which religions diffused </a:t>
            </a:r>
          </a:p>
          <a:p>
            <a:pPr lvl="1"/>
            <a:r>
              <a:rPr lang="en-US" sz="3600" dirty="0"/>
              <a:t>–practices and beliefs that lead some to have more widespread distributions.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spatial connections will we study?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18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500"/>
            <a:ext cx="9144000" cy="444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62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99616"/>
            <a:ext cx="9144000" cy="5358384"/>
          </a:xfrm>
        </p:spPr>
        <p:txBody>
          <a:bodyPr>
            <a:normAutofit/>
          </a:bodyPr>
          <a:lstStyle/>
          <a:p>
            <a:r>
              <a:rPr lang="en-US" dirty="0" smtClean="0"/>
              <a:t>Geographers find the tension in scale between globalization and local diversity especially acute in religion for a number of reasons. </a:t>
            </a:r>
          </a:p>
          <a:p>
            <a:r>
              <a:rPr lang="en-US" dirty="0" smtClean="0"/>
              <a:t>Firstly,</a:t>
            </a:r>
          </a:p>
          <a:p>
            <a:r>
              <a:rPr lang="en-US" dirty="0" smtClean="0"/>
              <a:t>People care deeply about their religion.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Globalization and Local Diversity of Religion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/>
              <a:t>religions are designed to appeal to people throughout the world, whereas other religions appeal primarily in geographically limited </a:t>
            </a:r>
            <a:r>
              <a:rPr lang="en-US" dirty="0" smtClean="0"/>
              <a:t>areas.</a:t>
            </a:r>
          </a:p>
          <a:p>
            <a:endParaRPr lang="en-US" dirty="0"/>
          </a:p>
          <a:p>
            <a:r>
              <a:rPr lang="en-US" dirty="0" smtClean="0"/>
              <a:t>IE:  Christianity vs. Hinduism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64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"/>
            <a:ext cx="9144000" cy="1371600"/>
          </a:xfrm>
        </p:spPr>
        <p:txBody>
          <a:bodyPr>
            <a:noAutofit/>
          </a:bodyPr>
          <a:lstStyle/>
          <a:p>
            <a:r>
              <a:rPr lang="en-US" sz="3000" dirty="0"/>
              <a:t>R</a:t>
            </a:r>
            <a:r>
              <a:rPr lang="en-US" sz="3000" dirty="0" smtClean="0"/>
              <a:t>eligious </a:t>
            </a:r>
            <a:r>
              <a:rPr lang="en-US" sz="3000" dirty="0"/>
              <a:t>values are important in how people identify themselves, (and) the ways they organize the landscape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7848600" cy="553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41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1371601"/>
          </a:xfrm>
        </p:spPr>
        <p:txBody>
          <a:bodyPr/>
          <a:lstStyle/>
          <a:p>
            <a:pPr marL="342900" lvl="1" indent="-342900">
              <a:buClr>
                <a:schemeClr val="tx2"/>
              </a:buClr>
              <a:buSzPct val="70000"/>
            </a:pPr>
            <a:r>
              <a:rPr lang="en-US" sz="3600" dirty="0"/>
              <a:t>A</a:t>
            </a:r>
            <a:r>
              <a:rPr lang="en-US" sz="3600" dirty="0" smtClean="0"/>
              <a:t>dopting </a:t>
            </a:r>
            <a:r>
              <a:rPr lang="en-US" sz="3600" dirty="0"/>
              <a:t>a global religion usually requires turning away from a traditional local </a:t>
            </a:r>
            <a:r>
              <a:rPr lang="en-US" sz="3600" dirty="0" smtClean="0"/>
              <a:t>religion</a:t>
            </a:r>
            <a:r>
              <a:rPr lang="en-US" sz="3600" dirty="0"/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47800"/>
            <a:ext cx="6520460" cy="54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90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"/>
            <a:ext cx="9144000" cy="1295400"/>
          </a:xfrm>
        </p:spPr>
        <p:txBody>
          <a:bodyPr/>
          <a:lstStyle/>
          <a:p>
            <a:pPr marL="342900" lvl="1" indent="-342900">
              <a:buClr>
                <a:schemeClr val="tx2"/>
              </a:buClr>
              <a:buSzPct val="70000"/>
            </a:pPr>
            <a:r>
              <a:rPr lang="en-US" sz="3200" dirty="0"/>
              <a:t>W</a:t>
            </a:r>
            <a:r>
              <a:rPr lang="en-US" sz="3200" dirty="0" smtClean="0"/>
              <a:t>hile </a:t>
            </a:r>
            <a:r>
              <a:rPr lang="en-US" sz="3200" dirty="0"/>
              <a:t>migrants typically learn the language of the new location, they retain their religion.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793142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53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8766"/>
            <a:ext cx="7772400" cy="12879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AIM: What is religion, and what role does it play in culture?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712" y="3581400"/>
            <a:ext cx="3791742" cy="1828799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Do Now:  How does religion impact our daily lives in December?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538" y="2114364"/>
            <a:ext cx="4604908" cy="307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49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the religion manifest in the cultural landscape?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Houses of worship</a:t>
            </a:r>
          </a:p>
          <a:p>
            <a:r>
              <a:rPr lang="en-US" dirty="0" smtClean="0"/>
              <a:t>Styles of dress</a:t>
            </a:r>
          </a:p>
          <a:p>
            <a:r>
              <a:rPr lang="en-US" dirty="0" smtClean="0"/>
              <a:t>Burial practices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shouldness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0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Positive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Combat social ills</a:t>
            </a:r>
          </a:p>
          <a:p>
            <a:r>
              <a:rPr lang="en-US" dirty="0" smtClean="0"/>
              <a:t>Sustain the poor</a:t>
            </a:r>
          </a:p>
          <a:p>
            <a:r>
              <a:rPr lang="en-US" dirty="0" smtClean="0"/>
              <a:t>Promote the arts</a:t>
            </a:r>
          </a:p>
          <a:p>
            <a:r>
              <a:rPr lang="en-US" dirty="0" smtClean="0"/>
              <a:t>Educate the deprived</a:t>
            </a:r>
          </a:p>
          <a:p>
            <a:r>
              <a:rPr lang="en-US" dirty="0" smtClean="0"/>
              <a:t>Advance medical knowledge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Negative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Block scientific study</a:t>
            </a:r>
          </a:p>
          <a:p>
            <a:r>
              <a:rPr lang="en-US" dirty="0" smtClean="0"/>
              <a:t>Encourage oppression of dissidents</a:t>
            </a:r>
          </a:p>
          <a:p>
            <a:r>
              <a:rPr lang="en-US" dirty="0" smtClean="0"/>
              <a:t>Support colonialism</a:t>
            </a:r>
          </a:p>
          <a:p>
            <a:r>
              <a:rPr lang="en-US" dirty="0" smtClean="0"/>
              <a:t>Support exploitation</a:t>
            </a:r>
          </a:p>
          <a:p>
            <a:r>
              <a:rPr lang="en-US" dirty="0" smtClean="0"/>
              <a:t>Condemn women to inferior status.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organized religions affect human societies?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8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4572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A system of beliefs and practices that attempts to order life in terms of culturally perceived ultimate priorities.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What is our place in the universe?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pic>
        <p:nvPicPr>
          <p:cNvPr id="1026" name="Picture 2" descr="http://mccaule2.files.wordpress.com/2010/06/spiritual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8811" y="2133599"/>
            <a:ext cx="4535190" cy="4191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99617"/>
            <a:ext cx="8305800" cy="1624584"/>
          </a:xfrm>
        </p:spPr>
        <p:txBody>
          <a:bodyPr/>
          <a:lstStyle/>
          <a:p>
            <a:r>
              <a:rPr lang="en-US" dirty="0" smtClean="0"/>
              <a:t>A religion can be very personal, or it can be highly institutionalized. Religion may involve the worship of the divine or supernatural.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Continued</a:t>
            </a:r>
            <a:endParaRPr lang="en-US" dirty="0"/>
          </a:p>
        </p:txBody>
      </p:sp>
      <p:sp>
        <p:nvSpPr>
          <p:cNvPr id="110594" name="AutoShape 2" descr="data:image/jpeg;base64,/9j/4AAQSkZJRgABAQAAAQABAAD/2wCEAAkGBhAQEBAQEBAPDw8QDw8QDw8PEA8PDw8NFBAVFBQQEhQYHCYeFxkjGRQVHy8gIycpLCwsFR4xNTAqNSYrLCkBCQoKDgwOGg8PGikcHBwpKSkpKSksLCkpKSkpLCkpLCkpKSwpKSwpKSkpLCkpKSwpLCkpKSksKSksKSksLCkpKf/AABEIAK0BIwMBIgACEQEDEQH/xAAbAAACAwEBAQAAAAAAAAAAAAACAwABBAUGB//EADQQAAIBAwIDBQcEAwADAAAAAAABAgMRIQQSMUFRBRNhcYEGIjKRobHwFEJi4RXB0Qcjcv/EABkBAAMBAQEAAAAAAAAAAAAAAAECAwAEBf/EACkRAAICAgIBAgUFAQAAAAAAAAABAhESIQMxQQRREyJhsdEUcZHh8TL/2gAMAwEAAhEDEQA/APm1NGilEXKI2kdd0zm7HxpoN0gYyNNMe0wUwadAPZYag6lPgB9aChCQ6ECKAcUTUhqBlAkaY6xIxFb2OuioUw2HGBTiZukFIS4hKmMUA40ydj0JURiQTiFGIMqNiSMAu7DUQkg5o2IvYVKA9QL2Gcg4mNxLUDS6ZXdk8hqM/dE2GjaU4GtGoUoF7RmwiiPGYriJlErYOcC4xHyFaAjGyFyHSQDiWUyeIhpdBTiaJQFSgbIGImSM1SBqmhM4iuYVEx1IiXA2TgIaDkBoXsKDZCuSJ0ZAojKenuH3FjnaZRNF00aaYqER8EJlQ1WPpoda4mA+mPmDEpUwlAbEY4CtjJCYxDjANQDUSeQ9FxgD3WR8IjFAa7NQiMA+7wOcCpoDdBSMvdhqAzaTYQbKpIGwUUWolqIljUWohKASiWkHM2IPdk7oaok2gzRsRDogukatpNhnMOJk2E7s1OmV3YVIFGWUCthocCbB1PYriZ9oLpj3EFoupok4iFTAlA0WFzLRkqItOzFVgZ3A3VIiJRJSaspFGOcBE4GyaEyQmQcTI4FjXEg+YuIimxkULgx0WUctEkiKIyKImMjE5plohQQ+KAhEfFCZFEgoIdEGERsYgzDiRRGRgWkEbKxqIi0y1EJRDlQKspFpBKISiI5jYg7AXEcqYyOlk+ROU0OoszKBaga1on4Bx0i6ok5j4GRRCUTX+lXVE/S+KBkg4mZIuw/9M/Ap0WuRsl7mxYvaTaHtJYOSNTF7Qdo7aU0bIFCbAtDXEraFSo1CXEW4mmURUolYzEcREkKlE0SiJmiynRNwM8oiJo1SQmcTOdmUTJNCpRNM4ipIWzGdxIHtIawUc+BogsGaLH0mdCaOehtOmaYQFQHxZGUysYhwiOghcGPpog5FUhkEOiAlYNCZDUEkEkVFBpDKRqLig0gqVNvga4UFHjl9APkoZREU6DZohporjnyD3ETEdsdUi7pcEkTeyrEsI0GyELJYFhoolyFE3Iai0w4zYuwyIrYaGKz4r5ElpU+D9CkMiLYxlqUGuIpo6al1V0JqaZPMfkFcnubFPowOILQ+ULASiOp2I4iGU0FIG5TIWgJITKJpkriZobMXEzSiKnE0SQqSHUhXEyzgIlE1zQpxHUxXEyuJBzRDZgxOImMpyExGwOw5DbSHIzUZGimjln2XiOpo10kKo0xjbRBsskODSKpO6GqIt0NVkiaKGmcvBc2Ho9Juy8RXFmyS5LgvzJN8m6RRQrsBNJWj8+bKuE4k2gUqDREWWkWkHM1ERdi0EkDM2ICiXYOxTQHKxqFOJFEZYqwthBsEiMqIrYRyQSBTJuJNjB3KuC5FJsFhHSipKzw+pirUHHibI5G7VJbZejApYh77OHNC2jVq9O4NpmVs6YztaIyjT2ROwNVASkXTnyYbrYKsTMzyZqqxMtRFo7JyFyYqUgpyETZVRJtlSkQU2QfEWzlxiNjEZGkNjA7DkBpxN+npmaKNuneLkOTorDs1xjYvZcTCY6DycVNHVp6Lpqx0NHpHNrpzFU6Dk0ksnoIUO7gori1eT/0cvLyeF2zohDVszyVkor4V9fEGMMGpUwKrsSUvA9e5maBaJKqB3hRWLoLcXFlINIawBIJAoOAtjUEkU4jNpUhcg0JaKDkCg2CirEUSmynIBhkpWF7gHIKnEWhhsUMUSQQSYjGSCigxdyd4LsJqWnVaLg/iXwv/AEed1VFwk0+R39NUs7ldvaLvId7Fe8sSXj1DGThK/DNWSx/j8HlpsXusXNi5SPQUbORuh05XVzLNjKdTNhVYrBVoSb8meohEmPmzPULIkLbLAbIMAGCHRgAojYFHIgkFGkMrKySQVFZKqO7JuSbKxVKwaczRSrZEbRuloOUlFc3YSaSVsaFt0j1Xs/Rw6sliPDxZsnWu7jnp1SpwpLlFOXm0Y6jPHXzfN7/Y9GWtLpaCdUz1agTkZ6jHjEVsXORUYk2jqcC/gn2FCI1oFFyZFlEC5B0OIuwSlYz6MjVJiXIzwrt807PITnmxNbGegpSK3ASYCKihyZGUi2YxSQ6CEpjVIVhGphoSpBqYrCNZWwFSDUgBDpKxv0lRfDL4ZYf/AEwJhwq2Bp6NTPP9uaJ0aslyvg5UpnrvaSh3lBVFmUMS8uX0PFTmdvpp5Rp9rRHnW1Jefv5CdQZVldJmOVQdRneLXQ6XrZzraoXOQipIObETY6RNsByKAZClC2blARGb37evBfn5hnj9B29UjKTlNyTVrNmit7SzurWWHlfFnFmLJTuqGjCNXZ7mnHDfoZHUzbxONpvajMY4cZJvN003+M3R7ShJXj+5XfRdSLbTuh8KRvUjveyOnU6yk/hgnJ+h46nqlvS43t4Y5o9X2CrRqNuKtHLXxJccP84HN6mcnBxXnR0cEFGWXsj02r1qqOUk+f05GKUxThec/evG6aV1h8X/AKBVVOTV8r7HMmPVaQxsCSyDCd21nAaQ9mJGIwDcA6htmHoGUhPeAuoGgWNk78GCpPKfvKyw1bovnd/YzVpy5ZvySucyPbSimpy22ltWVv6brXuuHnnyujg3tDxkkdWerhFqN3n4U2luk3a1wYdoR3NbrvjlZ4HmdR2lKp3kfinHNNpxbc1ubaT433L4c/Iz6HWTc5zUt3vP3Evjl7sXHGcywhoenklZpciPUz16almysmpcVl8/O/1G6TUbspc7PHBnnZ+9NR40oOMJ7lbdUWYpc0sx8r25426HW3twSxFZumrt+71WFzC+Oti5nf3AyqCnMBzAaxykMjMyqYSqCtBRpcyRqGV1QoyBQbNsZjIzMUKgzvRaCa+8AdUzOqUphUTNnY08lOE6b/dF281lHgNXBxnKL5No9nodRtlFt2z9DyXtTUhDUVLTha9/iRb09R5Wn5X2E5Llxv6P7mCQ3TTzY5k+0qeffirK7zyFf5ujF37xO1uF3xPUkk1o4YWns6ladrmLU6pRV5OyOZqvamjd7VJ+NsHD7T7ZlWsktsV6t+Y0YtgejuPtam8qrFeD4kPJEK4E8voVctsLYid2NYKY/T6pJpNcE0nxy+YUNW7ySdrrF/BGXY+gLFxTGXJJGyhr5wluu3bld2ydzQ+2dWMdrjFrbGLxxSm5L6NrFsHly9zBLijLtBjyyifV5e10Zaa91Gpb3p+7JKTu9rXJcV4I52h9oUot4e5t8cxW5rPRO3yPniry6h09bOMdqdle/icn6NJPZ0fqVZ9Tp+2EY025R/8AYnlcFmWc+tytP7bRbanBq7xtawvI+Yz7Sm735pJrwRce0ZWV+TEfoh16iB9bo+0VKfB+d00aXrobdyafRc2fI6fbUlfLV1b63N+h9qpQW2bck7u/O5CXpOWP/LssubifZ9Hp9pwbs/du7Lo+mTXGSd7NO2Hbkz5jqfaiMpLamlfi8cuJt0/tL3dmp33ZfDrJZt5C/B5EtoGUG9M9xqaMpcXdK/upccc+vlzucSvp3Nq99qatKnFNbnnKxaVuqFaP2rhVspvdK+G7et7cg6nauXHa5RsnDbhRks88K2PqLCUoupIMoJrTOJrNPbZPY6TxKE4rdKU0vicI5y078bX8bgdidsQdWpKXu5hVaTbvKNOW/Ly/eUWrvj5nq9DtnRp7rObi8WtFybafHDypLHTgjgdm9j0Za/W70u7pTlOME5RW5zxba+V/qdC9RBqSfj8k3wzTX1NcqU6vvQUnDfUc5bVOMakm21TiruXHLaw+WbKtFCClGOU4tqKV4zspPM1bh53+p3f8hTilFOMbRVo322ilZK3Lh9DPU7UhKVrpNram0pcU2r44f9OWXqbVJMvHgbe2dPTz3xvFp+oTi/xo4se06kVnEpPp9BU9bUk1bi1jx8fPgcufJfijo+FCvJ2nUs7EdQ50Kc/58fG/HkO2T2u7fC6vtj6O4y5/dCPgfg1KYyNY87U1tRL9krc++g36KLbM9fU6hxunRUc3vubt43SKpt/6ScKPVfq4LjKPzQiv27Qh8VRI8TXqyau9RbrGnGMW10Tu/sZZUdLa8o1asue7U2XF3taHD1Lx4b7f8f3QlnqtZ7faWGE5TfgsfM4er/8AI9R4pwS+/wDs5W7Tu7VCnHb+1yqTUv8A6d/sIWpgrXUbK90la+P7OmPDx+U3+5Jyl7pE1Pb2rqyvukrvC970y+Jkq6etJtybx1f50NL7Q3XwsfDfl+WCWui+LXDnfrfJ0xWPUUidJ9yZzo6V83fjwHR00V1d7ccZ4g1dS5Ywly8BMp+OSu2T+VDKtOKeLcPP0YplObBdRjJCOSL2kA3EDQmRAkyibvAxgt4SkAi7Aoew7rp9i9segC9Q0vy4rCqJ3Uej+pO5j4r5Ft+hal5gthpexS00esvoT9KuUn8g7/iJvXTPqa2HGIK0X8kvT+yfov5L5f2M77yt5ASd+QLkbCJf+O/kvkwl2Z/NfL+yov8Alb5lqXi36sFy9zYRCjoUv358MDt0llTm3n93G/oJVvD5Bppcvm7Cu32OqXRqo62pF4lPjfNRpXu+nmJq1Jbpykk1N3d5SXO/XIiVZq9sL1M++7zk0YbsMp6N9PWpft8/em7/AF8TVHt+osK1vFLw/wCHH3EbM+KL7E+LJdHcftPWdldJRSUcXslwsXDt/Uy4VZRXg3/04SmMhVaynb/Yj4IeEhlzS8s7ktdWl8VWpLzk19hE9TJfubf8rP5NmGOuvh/NF9/fmvXiIuKvA3xL8jqmrfOV/Vgy1btZylbpdiKl+n2FOo+iKKCNmP71Pn82A5r+xPvE2+o+KEyJUSfBv6C1T8/UNxt0Az4fQohGVsJs8yncpsYXQdl0Bl5MDcyNmoWy36+RLoG5QaFsLcWAQNGyLuS5RDAsItMAiBQbGXRFPxYstGoZMYp9COTBTCQA2RIOwKJJAGDvb+it1+YEX4Bx6cAUEtY4lqfggKmCoyNRrHKXl5F/ju/uDSfF9EXTeGxRkStVxa+PoIiypzbBHSonKVsYyrkuUw0JZdyXBuWajBbyrgspmo1jFUa5sZHVPwfmZ7k3GcUwqTNX6rw+rI60OjMxTFwQc2ad0OTZHCL/AHGW5QcTZmh0ej+wPdeIklw0xckM7pkdMDc+pNz6sOzWi3AraS5RgWi7EKIEFn//2Q=="/>
          <p:cNvSpPr>
            <a:spLocks noChangeAspect="1" noChangeArrowheads="1"/>
          </p:cNvSpPr>
          <p:nvPr/>
        </p:nvSpPr>
        <p:spPr bwMode="auto">
          <a:xfrm>
            <a:off x="63500" y="-795338"/>
            <a:ext cx="2771775" cy="1647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0596" name="AutoShape 4" descr="data:image/jpeg;base64,/9j/4AAQSkZJRgABAQAAAQABAAD/2wCEAAkGBhAQEBAQEBAPDw8QDw8QDw8PEA8PDw8NFBAVFBQQEhQYHCYeFxkjGRQVHy8gIycpLCwsFR4xNTAqNSYrLCkBCQoKDgwOGg8PGikcHBwpKSkpKSksLCkpKSkpLCkpLCkpKSwpKSwpKSkpLCkpKSwpLCkpKSksKSksKSksLCkpKf/AABEIAK0BIwMBIgACEQEDEQH/xAAbAAACAwEBAQAAAAAAAAAAAAACAwABBAUGB//EADQQAAIBAwIDBQcEAwADAAAAAAABAgMRIQQSMUFRBRNhcYEGIjKRobHwFEJi4RXB0Qcjcv/EABkBAAMBAQEAAAAAAAAAAAAAAAECAwAEBf/EACkRAAICAgIBAgUFAQAAAAAAAAABAhESIQMxQQRREyJhsdEUcZHh8TL/2gAMAwEAAhEDEQA/APm1NGilEXKI2kdd0zm7HxpoN0gYyNNMe0wUwadAPZYag6lPgB9aChCQ6ECKAcUTUhqBlAkaY6xIxFb2OuioUw2HGBTiZukFIS4hKmMUA40ydj0JURiQTiFGIMqNiSMAu7DUQkg5o2IvYVKA9QL2Gcg4mNxLUDS6ZXdk8hqM/dE2GjaU4GtGoUoF7RmwiiPGYriJlErYOcC4xHyFaAjGyFyHSQDiWUyeIhpdBTiaJQFSgbIGImSM1SBqmhM4iuYVEx1IiXA2TgIaDkBoXsKDZCuSJ0ZAojKenuH3FjnaZRNF00aaYqER8EJlQ1WPpoda4mA+mPmDEpUwlAbEY4CtjJCYxDjANQDUSeQ9FxgD3WR8IjFAa7NQiMA+7wOcCpoDdBSMvdhqAzaTYQbKpIGwUUWolqIljUWohKASiWkHM2IPdk7oaok2gzRsRDogukatpNhnMOJk2E7s1OmV3YVIFGWUCthocCbB1PYriZ9oLpj3EFoupok4iFTAlA0WFzLRkqItOzFVgZ3A3VIiJRJSaspFGOcBE4GyaEyQmQcTI4FjXEg+YuIimxkULgx0WUctEkiKIyKImMjE5plohQQ+KAhEfFCZFEgoIdEGERsYgzDiRRGRgWkEbKxqIi0y1EJRDlQKspFpBKISiI5jYg7AXEcqYyOlk+ROU0OoszKBaga1on4Bx0i6ok5j4GRRCUTX+lXVE/S+KBkg4mZIuw/9M/Ap0WuRsl7mxYvaTaHtJYOSNTF7Qdo7aU0bIFCbAtDXEraFSo1CXEW4mmURUolYzEcREkKlE0SiJmiynRNwM8oiJo1SQmcTOdmUTJNCpRNM4ipIWzGdxIHtIawUc+BogsGaLH0mdCaOehtOmaYQFQHxZGUysYhwiOghcGPpog5FUhkEOiAlYNCZDUEkEkVFBpDKRqLig0gqVNvga4UFHjl9APkoZREU6DZohporjnyD3ETEdsdUi7pcEkTeyrEsI0GyELJYFhoolyFE3Iai0w4zYuwyIrYaGKz4r5ElpU+D9CkMiLYxlqUGuIpo6al1V0JqaZPMfkFcnubFPowOILQ+ULASiOp2I4iGU0FIG5TIWgJITKJpkriZobMXEzSiKnE0SQqSHUhXEyzgIlE1zQpxHUxXEyuJBzRDZgxOImMpyExGwOw5DbSHIzUZGimjln2XiOpo10kKo0xjbRBsskODSKpO6GqIt0NVkiaKGmcvBc2Ho9Juy8RXFmyS5LgvzJN8m6RRQrsBNJWj8+bKuE4k2gUqDREWWkWkHM1ERdi0EkDM2ICiXYOxTQHKxqFOJFEZYqwthBsEiMqIrYRyQSBTJuJNjB3KuC5FJsFhHSipKzw+pirUHHibI5G7VJbZejApYh77OHNC2jVq9O4NpmVs6YztaIyjT2ROwNVASkXTnyYbrYKsTMzyZqqxMtRFo7JyFyYqUgpyETZVRJtlSkQU2QfEWzlxiNjEZGkNjA7DkBpxN+npmaKNuneLkOTorDs1xjYvZcTCY6DycVNHVp6Lpqx0NHpHNrpzFU6Dk0ksnoIUO7gori1eT/0cvLyeF2zohDVszyVkor4V9fEGMMGpUwKrsSUvA9e5maBaJKqB3hRWLoLcXFlINIawBIJAoOAtjUEkU4jNpUhcg0JaKDkCg2CirEUSmynIBhkpWF7gHIKnEWhhsUMUSQQSYjGSCigxdyd4LsJqWnVaLg/iXwv/AEed1VFwk0+R39NUs7ldvaLvId7Fe8sSXj1DGThK/DNWSx/j8HlpsXusXNi5SPQUbORuh05XVzLNjKdTNhVYrBVoSb8meohEmPmzPULIkLbLAbIMAGCHRgAojYFHIgkFGkMrKySQVFZKqO7JuSbKxVKwaczRSrZEbRuloOUlFc3YSaSVsaFt0j1Xs/Rw6sliPDxZsnWu7jnp1SpwpLlFOXm0Y6jPHXzfN7/Y9GWtLpaCdUz1agTkZ6jHjEVsXORUYk2jqcC/gn2FCI1oFFyZFlEC5B0OIuwSlYz6MjVJiXIzwrt807PITnmxNbGegpSK3ASYCKihyZGUi2YxSQ6CEpjVIVhGphoSpBqYrCNZWwFSDUgBDpKxv0lRfDL4ZYf/AEwJhwq2Bp6NTPP9uaJ0aslyvg5UpnrvaSh3lBVFmUMS8uX0PFTmdvpp5Rp9rRHnW1Jefv5CdQZVldJmOVQdRneLXQ6XrZzraoXOQipIObETY6RNsByKAZClC2blARGb37evBfn5hnj9B29UjKTlNyTVrNmit7SzurWWHlfFnFmLJTuqGjCNXZ7mnHDfoZHUzbxONpvajMY4cZJvN003+M3R7ShJXj+5XfRdSLbTuh8KRvUjveyOnU6yk/hgnJ+h46nqlvS43t4Y5o9X2CrRqNuKtHLXxJccP84HN6mcnBxXnR0cEFGWXsj02r1qqOUk+f05GKUxThec/evG6aV1h8X/AKBVVOTV8r7HMmPVaQxsCSyDCd21nAaQ9mJGIwDcA6htmHoGUhPeAuoGgWNk78GCpPKfvKyw1bovnd/YzVpy5ZvySucyPbSimpy22ltWVv6brXuuHnnyujg3tDxkkdWerhFqN3n4U2luk3a1wYdoR3NbrvjlZ4HmdR2lKp3kfinHNNpxbc1ubaT433L4c/Iz6HWTc5zUt3vP3Evjl7sXHGcywhoenklZpciPUz16almysmpcVl8/O/1G6TUbspc7PHBnnZ+9NR40oOMJ7lbdUWYpc0sx8r25426HW3twSxFZumrt+71WFzC+Oti5nf3AyqCnMBzAaxykMjMyqYSqCtBRpcyRqGV1QoyBQbNsZjIzMUKgzvRaCa+8AdUzOqUphUTNnY08lOE6b/dF281lHgNXBxnKL5No9nodRtlFt2z9DyXtTUhDUVLTha9/iRb09R5Wn5X2E5Llxv6P7mCQ3TTzY5k+0qeffirK7zyFf5ujF37xO1uF3xPUkk1o4YWns6ladrmLU6pRV5OyOZqvamjd7VJ+NsHD7T7ZlWsktsV6t+Y0YtgejuPtam8qrFeD4kPJEK4E8voVctsLYid2NYKY/T6pJpNcE0nxy+YUNW7ySdrrF/BGXY+gLFxTGXJJGyhr5wluu3bld2ydzQ+2dWMdrjFrbGLxxSm5L6NrFsHly9zBLijLtBjyyifV5e10Zaa91Gpb3p+7JKTu9rXJcV4I52h9oUot4e5t8cxW5rPRO3yPniry6h09bOMdqdle/icn6NJPZ0fqVZ9Tp+2EY025R/8AYnlcFmWc+tytP7bRbanBq7xtawvI+Yz7Sm735pJrwRce0ZWV+TEfoh16iB9bo+0VKfB+d00aXrobdyafRc2fI6fbUlfLV1b63N+h9qpQW2bck7u/O5CXpOWP/LssubifZ9Hp9pwbs/du7Lo+mTXGSd7NO2Hbkz5jqfaiMpLamlfi8cuJt0/tL3dmp33ZfDrJZt5C/B5EtoGUG9M9xqaMpcXdK/upccc+vlzucSvp3Nq99qatKnFNbnnKxaVuqFaP2rhVspvdK+G7et7cg6nauXHa5RsnDbhRks88K2PqLCUoupIMoJrTOJrNPbZPY6TxKE4rdKU0vicI5y078bX8bgdidsQdWpKXu5hVaTbvKNOW/Ly/eUWrvj5nq9DtnRp7rObi8WtFybafHDypLHTgjgdm9j0Za/W70u7pTlOME5RW5zxba+V/qdC9RBqSfj8k3wzTX1NcqU6vvQUnDfUc5bVOMakm21TiruXHLaw+WbKtFCClGOU4tqKV4zspPM1bh53+p3f8hTilFOMbRVo322ilZK3Lh9DPU7UhKVrpNram0pcU2r44f9OWXqbVJMvHgbe2dPTz3xvFp+oTi/xo4se06kVnEpPp9BU9bUk1bi1jx8fPgcufJfijo+FCvJ2nUs7EdQ50Kc/58fG/HkO2T2u7fC6vtj6O4y5/dCPgfg1KYyNY87U1tRL9krc++g36KLbM9fU6hxunRUc3vubt43SKpt/6ScKPVfq4LjKPzQiv27Qh8VRI8TXqyau9RbrGnGMW10Tu/sZZUdLa8o1asue7U2XF3taHD1Lx4b7f8f3QlnqtZ7faWGE5TfgsfM4er/8AI9R4pwS+/wDs5W7Tu7VCnHb+1yqTUv8A6d/sIWpgrXUbK90la+P7OmPDx+U3+5Jyl7pE1Pb2rqyvukrvC970y+Jkq6etJtybx1f50NL7Q3XwsfDfl+WCWui+LXDnfrfJ0xWPUUidJ9yZzo6V83fjwHR00V1d7ccZ4g1dS5Ywly8BMp+OSu2T+VDKtOKeLcPP0YplObBdRjJCOSL2kA3EDQmRAkyibvAxgt4SkAi7Aoew7rp9i9segC9Q0vy4rCqJ3Uej+pO5j4r5Ft+hal5gthpexS00esvoT9KuUn8g7/iJvXTPqa2HGIK0X8kvT+yfov5L5f2M77yt5ASd+QLkbCJf+O/kvkwl2Z/NfL+yov8Alb5lqXi36sFy9zYRCjoUv358MDt0llTm3n93G/oJVvD5Bppcvm7Cu32OqXRqo62pF4lPjfNRpXu+nmJq1Jbpykk1N3d5SXO/XIiVZq9sL1M++7zk0YbsMp6N9PWpft8/em7/AF8TVHt+osK1vFLw/wCHH3EbM+KL7E+LJdHcftPWdldJRSUcXslwsXDt/Uy4VZRXg3/04SmMhVaynb/Yj4IeEhlzS8s7ktdWl8VWpLzk19hE9TJfubf8rP5NmGOuvh/NF9/fmvXiIuKvA3xL8jqmrfOV/Vgy1btZylbpdiKl+n2FOo+iKKCNmP71Pn82A5r+xPvE2+o+KEyJUSfBv6C1T8/UNxt0Az4fQohGVsJs8yncpsYXQdl0Bl5MDcyNmoWy36+RLoG5QaFsLcWAQNGyLuS5RDAsItMAiBQbGXRFPxYstGoZMYp9COTBTCQA2RIOwKJJAGDvb+it1+YEX4Bx6cAUEtY4lqfggKmCoyNRrHKXl5F/ju/uDSfF9EXTeGxRkStVxa+PoIiypzbBHSonKVsYyrkuUw0JZdyXBuWajBbyrgspmo1jFUa5sZHVPwfmZ7k3GcUwqTNX6rw+rI60OjMxTFwQc2ad0OTZHCL/AHGW5QcTZmh0ej+wPdeIklw0xckM7pkdMDc+pNz6sOzWi3AraS5RgWi7EKIEFn//2Q=="/>
          <p:cNvSpPr>
            <a:spLocks noChangeAspect="1" noChangeArrowheads="1"/>
          </p:cNvSpPr>
          <p:nvPr/>
        </p:nvSpPr>
        <p:spPr bwMode="auto">
          <a:xfrm>
            <a:off x="63500" y="-795338"/>
            <a:ext cx="2771775" cy="1647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0598" name="AutoShape 6" descr="data:image/jpeg;base64,/9j/4AAQSkZJRgABAQAAAQABAAD/2wCEAAkGBhAQEBAQEBAPDw8QDw8QDw8PEA8PDw8NFBAVFBQQEhQYHCYeFxkjGRQVHy8gIycpLCwsFR4xNTAqNSYrLCkBCQoKDgwOGg8PGikcHBwpKSkpKSksLCkpKSkpLCkpLCkpKSwpKSwpKSkpLCkpKSwpLCkpKSksKSksKSksLCkpKf/AABEIAK0BIwMBIgACEQEDEQH/xAAbAAACAwEBAQAAAAAAAAAAAAACAwABBAUGB//EADQQAAIBAwIDBQcEAwADAAAAAAABAgMRIQQSMUFRBRNhcYEGIjKRobHwFEJi4RXB0Qcjcv/EABkBAAMBAQEAAAAAAAAAAAAAAAECAwAEBf/EACkRAAICAgIBAgUFAQAAAAAAAAABAhESIQMxQQRREyJhsdEUcZHh8TL/2gAMAwEAAhEDEQA/APm1NGilEXKI2kdd0zm7HxpoN0gYyNNMe0wUwadAPZYag6lPgB9aChCQ6ECKAcUTUhqBlAkaY6xIxFb2OuioUw2HGBTiZukFIS4hKmMUA40ydj0JURiQTiFGIMqNiSMAu7DUQkg5o2IvYVKA9QL2Gcg4mNxLUDS6ZXdk8hqM/dE2GjaU4GtGoUoF7RmwiiPGYriJlErYOcC4xHyFaAjGyFyHSQDiWUyeIhpdBTiaJQFSgbIGImSM1SBqmhM4iuYVEx1IiXA2TgIaDkBoXsKDZCuSJ0ZAojKenuH3FjnaZRNF00aaYqER8EJlQ1WPpoda4mA+mPmDEpUwlAbEY4CtjJCYxDjANQDUSeQ9FxgD3WR8IjFAa7NQiMA+7wOcCpoDdBSMvdhqAzaTYQbKpIGwUUWolqIljUWohKASiWkHM2IPdk7oaok2gzRsRDogukatpNhnMOJk2E7s1OmV3YVIFGWUCthocCbB1PYriZ9oLpj3EFoupok4iFTAlA0WFzLRkqItOzFVgZ3A3VIiJRJSaspFGOcBE4GyaEyQmQcTI4FjXEg+YuIimxkULgx0WUctEkiKIyKImMjE5plohQQ+KAhEfFCZFEgoIdEGERsYgzDiRRGRgWkEbKxqIi0y1EJRDlQKspFpBKISiI5jYg7AXEcqYyOlk+ROU0OoszKBaga1on4Bx0i6ok5j4GRRCUTX+lXVE/S+KBkg4mZIuw/9M/Ap0WuRsl7mxYvaTaHtJYOSNTF7Qdo7aU0bIFCbAtDXEraFSo1CXEW4mmURUolYzEcREkKlE0SiJmiynRNwM8oiJo1SQmcTOdmUTJNCpRNM4ipIWzGdxIHtIawUc+BogsGaLH0mdCaOehtOmaYQFQHxZGUysYhwiOghcGPpog5FUhkEOiAlYNCZDUEkEkVFBpDKRqLig0gqVNvga4UFHjl9APkoZREU6DZohporjnyD3ETEdsdUi7pcEkTeyrEsI0GyELJYFhoolyFE3Iai0w4zYuwyIrYaGKz4r5ElpU+D9CkMiLYxlqUGuIpo6al1V0JqaZPMfkFcnubFPowOILQ+ULASiOp2I4iGU0FIG5TIWgJITKJpkriZobMXEzSiKnE0SQqSHUhXEyzgIlE1zQpxHUxXEyuJBzRDZgxOImMpyExGwOw5DbSHIzUZGimjln2XiOpo10kKo0xjbRBsskODSKpO6GqIt0NVkiaKGmcvBc2Ho9Juy8RXFmyS5LgvzJN8m6RRQrsBNJWj8+bKuE4k2gUqDREWWkWkHM1ERdi0EkDM2ICiXYOxTQHKxqFOJFEZYqwthBsEiMqIrYRyQSBTJuJNjB3KuC5FJsFhHSipKzw+pirUHHibI5G7VJbZejApYh77OHNC2jVq9O4NpmVs6YztaIyjT2ROwNVASkXTnyYbrYKsTMzyZqqxMtRFo7JyFyYqUgpyETZVRJtlSkQU2QfEWzlxiNjEZGkNjA7DkBpxN+npmaKNuneLkOTorDs1xjYvZcTCY6DycVNHVp6Lpqx0NHpHNrpzFU6Dk0ksnoIUO7gori1eT/0cvLyeF2zohDVszyVkor4V9fEGMMGpUwKrsSUvA9e5maBaJKqB3hRWLoLcXFlINIawBIJAoOAtjUEkU4jNpUhcg0JaKDkCg2CirEUSmynIBhkpWF7gHIKnEWhhsUMUSQQSYjGSCigxdyd4LsJqWnVaLg/iXwv/AEed1VFwk0+R39NUs7ldvaLvId7Fe8sSXj1DGThK/DNWSx/j8HlpsXusXNi5SPQUbORuh05XVzLNjKdTNhVYrBVoSb8meohEmPmzPULIkLbLAbIMAGCHRgAojYFHIgkFGkMrKySQVFZKqO7JuSbKxVKwaczRSrZEbRuloOUlFc3YSaSVsaFt0j1Xs/Rw6sliPDxZsnWu7jnp1SpwpLlFOXm0Y6jPHXzfN7/Y9GWtLpaCdUz1agTkZ6jHjEVsXORUYk2jqcC/gn2FCI1oFFyZFlEC5B0OIuwSlYz6MjVJiXIzwrt807PITnmxNbGegpSK3ASYCKihyZGUi2YxSQ6CEpjVIVhGphoSpBqYrCNZWwFSDUgBDpKxv0lRfDL4ZYf/AEwJhwq2Bp6NTPP9uaJ0aslyvg5UpnrvaSh3lBVFmUMS8uX0PFTmdvpp5Rp9rRHnW1Jefv5CdQZVldJmOVQdRneLXQ6XrZzraoXOQipIObETY6RNsByKAZClC2blARGb37evBfn5hnj9B29UjKTlNyTVrNmit7SzurWWHlfFnFmLJTuqGjCNXZ7mnHDfoZHUzbxONpvajMY4cZJvN003+M3R7ShJXj+5XfRdSLbTuh8KRvUjveyOnU6yk/hgnJ+h46nqlvS43t4Y5o9X2CrRqNuKtHLXxJccP84HN6mcnBxXnR0cEFGWXsj02r1qqOUk+f05GKUxThec/evG6aV1h8X/AKBVVOTV8r7HMmPVaQxsCSyDCd21nAaQ9mJGIwDcA6htmHoGUhPeAuoGgWNk78GCpPKfvKyw1bovnd/YzVpy5ZvySucyPbSimpy22ltWVv6brXuuHnnyujg3tDxkkdWerhFqN3n4U2luk3a1wYdoR3NbrvjlZ4HmdR2lKp3kfinHNNpxbc1ubaT433L4c/Iz6HWTc5zUt3vP3Evjl7sXHGcywhoenklZpciPUz16almysmpcVl8/O/1G6TUbspc7PHBnnZ+9NR40oOMJ7lbdUWYpc0sx8r25426HW3twSxFZumrt+71WFzC+Oti5nf3AyqCnMBzAaxykMjMyqYSqCtBRpcyRqGV1QoyBQbNsZjIzMUKgzvRaCa+8AdUzOqUphUTNnY08lOE6b/dF281lHgNXBxnKL5No9nodRtlFt2z9DyXtTUhDUVLTha9/iRb09R5Wn5X2E5Llxv6P7mCQ3TTzY5k+0qeffirK7zyFf5ujF37xO1uF3xPUkk1o4YWns6ladrmLU6pRV5OyOZqvamjd7VJ+NsHD7T7ZlWsktsV6t+Y0YtgejuPtam8qrFeD4kPJEK4E8voVctsLYid2NYKY/T6pJpNcE0nxy+YUNW7ySdrrF/BGXY+gLFxTGXJJGyhr5wluu3bld2ydzQ+2dWMdrjFrbGLxxSm5L6NrFsHly9zBLijLtBjyyifV5e10Zaa91Gpb3p+7JKTu9rXJcV4I52h9oUot4e5t8cxW5rPRO3yPniry6h09bOMdqdle/icn6NJPZ0fqVZ9Tp+2EY025R/8AYnlcFmWc+tytP7bRbanBq7xtawvI+Yz7Sm735pJrwRce0ZWV+TEfoh16iB9bo+0VKfB+d00aXrobdyafRc2fI6fbUlfLV1b63N+h9qpQW2bck7u/O5CXpOWP/LssubifZ9Hp9pwbs/du7Lo+mTXGSd7NO2Hbkz5jqfaiMpLamlfi8cuJt0/tL3dmp33ZfDrJZt5C/B5EtoGUG9M9xqaMpcXdK/upccc+vlzucSvp3Nq99qatKnFNbnnKxaVuqFaP2rhVspvdK+G7et7cg6nauXHa5RsnDbhRks88K2PqLCUoupIMoJrTOJrNPbZPY6TxKE4rdKU0vicI5y078bX8bgdidsQdWpKXu5hVaTbvKNOW/Ly/eUWrvj5nq9DtnRp7rObi8WtFybafHDypLHTgjgdm9j0Za/W70u7pTlOME5RW5zxba+V/qdC9RBqSfj8k3wzTX1NcqU6vvQUnDfUc5bVOMakm21TiruXHLaw+WbKtFCClGOU4tqKV4zspPM1bh53+p3f8hTilFOMbRVo322ilZK3Lh9DPU7UhKVrpNram0pcU2r44f9OWXqbVJMvHgbe2dPTz3xvFp+oTi/xo4se06kVnEpPp9BU9bUk1bi1jx8fPgcufJfijo+FCvJ2nUs7EdQ50Kc/58fG/HkO2T2u7fC6vtj6O4y5/dCPgfg1KYyNY87U1tRL9krc++g36KLbM9fU6hxunRUc3vubt43SKpt/6ScKPVfq4LjKPzQiv27Qh8VRI8TXqyau9RbrGnGMW10Tu/sZZUdLa8o1asue7U2XF3taHD1Lx4b7f8f3QlnqtZ7faWGE5TfgsfM4er/8AI9R4pwS+/wDs5W7Tu7VCnHb+1yqTUv8A6d/sIWpgrXUbK90la+P7OmPDx+U3+5Jyl7pE1Pb2rqyvukrvC970y+Jkq6etJtybx1f50NL7Q3XwsfDfl+WCWui+LXDnfrfJ0xWPUUidJ9yZzo6V83fjwHR00V1d7ccZ4g1dS5Ywly8BMp+OSu2T+VDKtOKeLcPP0YplObBdRjJCOSL2kA3EDQmRAkyibvAxgt4SkAi7Aoew7rp9i9segC9Q0vy4rCqJ3Uej+pO5j4r5Ft+hal5gthpexS00esvoT9KuUn8g7/iJvXTPqa2HGIK0X8kvT+yfov5L5f2M77yt5ASd+QLkbCJf+O/kvkwl2Z/NfL+yov8Alb5lqXi36sFy9zYRCjoUv358MDt0llTm3n93G/oJVvD5Bppcvm7Cu32OqXRqo62pF4lPjfNRpXu+nmJq1Jbpykk1N3d5SXO/XIiVZq9sL1M++7zk0YbsMp6N9PWpft8/em7/AF8TVHt+osK1vFLw/wCHH3EbM+KL7E+LJdHcftPWdldJRSUcXslwsXDt/Uy4VZRXg3/04SmMhVaynb/Yj4IeEhlzS8s7ktdWl8VWpLzk19hE9TJfubf8rP5NmGOuvh/NF9/fmvXiIuKvA3xL8jqmrfOV/Vgy1btZylbpdiKl+n2FOo+iKKCNmP71Pn82A5r+xPvE2+o+KEyJUSfBv6C1T8/UNxt0Az4fQohGVsJs8yncpsYXQdl0Bl5MDcyNmoWy36+RLoG5QaFsLcWAQNGyLuS5RDAsItMAiBQbGXRFPxYstGoZMYp9COTBTCQA2RIOwKJJAGDvb+it1+YEX4Bx6cAUEtY4lqfggKmCoyNRrHKXl5F/ju/uDSfF9EXTeGxRkStVxa+PoIiypzbBHSonKVsYyrkuUw0JZdyXBuWajBbyrgspmo1jFUa5sZHVPwfmZ7k3GcUwqTNX6rw+rI60OjMxTFwQc2ad0OTZHCL/AHGW5QcTZmh0ej+wPdeIklw0xckM7pkdMDc+pNz6sOzWi3AraS5RgWi7EKIEFn//2Q=="/>
          <p:cNvSpPr>
            <a:spLocks noChangeAspect="1" noChangeArrowheads="1"/>
          </p:cNvSpPr>
          <p:nvPr/>
        </p:nvSpPr>
        <p:spPr bwMode="auto">
          <a:xfrm>
            <a:off x="63500" y="-795338"/>
            <a:ext cx="2771775" cy="1647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0600" name="AutoShape 8" descr="data:image/jpeg;base64,/9j/4AAQSkZJRgABAQAAAQABAAD/2wCEAAkGBhAQEBAQEBAPDw8QDw8QDw8PEA8PDw8NFBAVFBQQEhQYHCYeFxkjGRQVHy8gIycpLCwsFR4xNTAqNSYrLCkBCQoKDgwOGg8PGikcHBwpKSkpKSksLCkpKSkpLCkpLCkpKSwpKSwpKSkpLCkpKSwpLCkpKSksKSksKSksLCkpKf/AABEIAK0BIwMBIgACEQEDEQH/xAAbAAACAwEBAQAAAAAAAAAAAAACAwABBAUGB//EADQQAAIBAwIDBQcEAwADAAAAAAABAgMRIQQSMUFRBRNhcYEGIjKRobHwFEJi4RXB0Qcjcv/EABkBAAMBAQEAAAAAAAAAAAAAAAECAwAEBf/EACkRAAICAgIBAgUFAQAAAAAAAAABAhESIQMxQQRREyJhsdEUcZHh8TL/2gAMAwEAAhEDEQA/APm1NGilEXKI2kdd0zm7HxpoN0gYyNNMe0wUwadAPZYag6lPgB9aChCQ6ECKAcUTUhqBlAkaY6xIxFb2OuioUw2HGBTiZukFIS4hKmMUA40ydj0JURiQTiFGIMqNiSMAu7DUQkg5o2IvYVKA9QL2Gcg4mNxLUDS6ZXdk8hqM/dE2GjaU4GtGoUoF7RmwiiPGYriJlErYOcC4xHyFaAjGyFyHSQDiWUyeIhpdBTiaJQFSgbIGImSM1SBqmhM4iuYVEx1IiXA2TgIaDkBoXsKDZCuSJ0ZAojKenuH3FjnaZRNF00aaYqER8EJlQ1WPpoda4mA+mPmDEpUwlAbEY4CtjJCYxDjANQDUSeQ9FxgD3WR8IjFAa7NQiMA+7wOcCpoDdBSMvdhqAzaTYQbKpIGwUUWolqIljUWohKASiWkHM2IPdk7oaok2gzRsRDogukatpNhnMOJk2E7s1OmV3YVIFGWUCthocCbB1PYriZ9oLpj3EFoupok4iFTAlA0WFzLRkqItOzFVgZ3A3VIiJRJSaspFGOcBE4GyaEyQmQcTI4FjXEg+YuIimxkULgx0WUctEkiKIyKImMjE5plohQQ+KAhEfFCZFEgoIdEGERsYgzDiRRGRgWkEbKxqIi0y1EJRDlQKspFpBKISiI5jYg7AXEcqYyOlk+ROU0OoszKBaga1on4Bx0i6ok5j4GRRCUTX+lXVE/S+KBkg4mZIuw/9M/Ap0WuRsl7mxYvaTaHtJYOSNTF7Qdo7aU0bIFCbAtDXEraFSo1CXEW4mmURUolYzEcREkKlE0SiJmiynRNwM8oiJo1SQmcTOdmUTJNCpRNM4ipIWzGdxIHtIawUc+BogsGaLH0mdCaOehtOmaYQFQHxZGUysYhwiOghcGPpog5FUhkEOiAlYNCZDUEkEkVFBpDKRqLig0gqVNvga4UFHjl9APkoZREU6DZohporjnyD3ETEdsdUi7pcEkTeyrEsI0GyELJYFhoolyFE3Iai0w4zYuwyIrYaGKz4r5ElpU+D9CkMiLYxlqUGuIpo6al1V0JqaZPMfkFcnubFPowOILQ+ULASiOp2I4iGU0FIG5TIWgJITKJpkriZobMXEzSiKnE0SQqSHUhXEyzgIlE1zQpxHUxXEyuJBzRDZgxOImMpyExGwOw5DbSHIzUZGimjln2XiOpo10kKo0xjbRBsskODSKpO6GqIt0NVkiaKGmcvBc2Ho9Juy8RXFmyS5LgvzJN8m6RRQrsBNJWj8+bKuE4k2gUqDREWWkWkHM1ERdi0EkDM2ICiXYOxTQHKxqFOJFEZYqwthBsEiMqIrYRyQSBTJuJNjB3KuC5FJsFhHSipKzw+pirUHHibI5G7VJbZejApYh77OHNC2jVq9O4NpmVs6YztaIyjT2ROwNVASkXTnyYbrYKsTMzyZqqxMtRFo7JyFyYqUgpyETZVRJtlSkQU2QfEWzlxiNjEZGkNjA7DkBpxN+npmaKNuneLkOTorDs1xjYvZcTCY6DycVNHVp6Lpqx0NHpHNrpzFU6Dk0ksnoIUO7gori1eT/0cvLyeF2zohDVszyVkor4V9fEGMMGpUwKrsSUvA9e5maBaJKqB3hRWLoLcXFlINIawBIJAoOAtjUEkU4jNpUhcg0JaKDkCg2CirEUSmynIBhkpWF7gHIKnEWhhsUMUSQQSYjGSCigxdyd4LsJqWnVaLg/iXwv/AEed1VFwk0+R39NUs7ldvaLvId7Fe8sSXj1DGThK/DNWSx/j8HlpsXusXNi5SPQUbORuh05XVzLNjKdTNhVYrBVoSb8meohEmPmzPULIkLbLAbIMAGCHRgAojYFHIgkFGkMrKySQVFZKqO7JuSbKxVKwaczRSrZEbRuloOUlFc3YSaSVsaFt0j1Xs/Rw6sliPDxZsnWu7jnp1SpwpLlFOXm0Y6jPHXzfN7/Y9GWtLpaCdUz1agTkZ6jHjEVsXORUYk2jqcC/gn2FCI1oFFyZFlEC5B0OIuwSlYz6MjVJiXIzwrt807PITnmxNbGegpSK3ASYCKihyZGUi2YxSQ6CEpjVIVhGphoSpBqYrCNZWwFSDUgBDpKxv0lRfDL4ZYf/AEwJhwq2Bp6NTPP9uaJ0aslyvg5UpnrvaSh3lBVFmUMS8uX0PFTmdvpp5Rp9rRHnW1Jefv5CdQZVldJmOVQdRneLXQ6XrZzraoXOQipIObETY6RNsByKAZClC2blARGb37evBfn5hnj9B29UjKTlNyTVrNmit7SzurWWHlfFnFmLJTuqGjCNXZ7mnHDfoZHUzbxONpvajMY4cZJvN003+M3R7ShJXj+5XfRdSLbTuh8KRvUjveyOnU6yk/hgnJ+h46nqlvS43t4Y5o9X2CrRqNuKtHLXxJccP84HN6mcnBxXnR0cEFGWXsj02r1qqOUk+f05GKUxThec/evG6aV1h8X/AKBVVOTV8r7HMmPVaQxsCSyDCd21nAaQ9mJGIwDcA6htmHoGUhPeAuoGgWNk78GCpPKfvKyw1bovnd/YzVpy5ZvySucyPbSimpy22ltWVv6brXuuHnnyujg3tDxkkdWerhFqN3n4U2luk3a1wYdoR3NbrvjlZ4HmdR2lKp3kfinHNNpxbc1ubaT433L4c/Iz6HWTc5zUt3vP3Evjl7sXHGcywhoenklZpciPUz16almysmpcVl8/O/1G6TUbspc7PHBnnZ+9NR40oOMJ7lbdUWYpc0sx8r25426HW3twSxFZumrt+71WFzC+Oti5nf3AyqCnMBzAaxykMjMyqYSqCtBRpcyRqGV1QoyBQbNsZjIzMUKgzvRaCa+8AdUzOqUphUTNnY08lOE6b/dF281lHgNXBxnKL5No9nodRtlFt2z9DyXtTUhDUVLTha9/iRb09R5Wn5X2E5Llxv6P7mCQ3TTzY5k+0qeffirK7zyFf5ujF37xO1uF3xPUkk1o4YWns6ladrmLU6pRV5OyOZqvamjd7VJ+NsHD7T7ZlWsktsV6t+Y0YtgejuPtam8qrFeD4kPJEK4E8voVctsLYid2NYKY/T6pJpNcE0nxy+YUNW7ySdrrF/BGXY+gLFxTGXJJGyhr5wluu3bld2ydzQ+2dWMdrjFrbGLxxSm5L6NrFsHly9zBLijLtBjyyifV5e10Zaa91Gpb3p+7JKTu9rXJcV4I52h9oUot4e5t8cxW5rPRO3yPniry6h09bOMdqdle/icn6NJPZ0fqVZ9Tp+2EY025R/8AYnlcFmWc+tytP7bRbanBq7xtawvI+Yz7Sm735pJrwRce0ZWV+TEfoh16iB9bo+0VKfB+d00aXrobdyafRc2fI6fbUlfLV1b63N+h9qpQW2bck7u/O5CXpOWP/LssubifZ9Hp9pwbs/du7Lo+mTXGSd7NO2Hbkz5jqfaiMpLamlfi8cuJt0/tL3dmp33ZfDrJZt5C/B5EtoGUG9M9xqaMpcXdK/upccc+vlzucSvp3Nq99qatKnFNbnnKxaVuqFaP2rhVspvdK+G7et7cg6nauXHa5RsnDbhRks88K2PqLCUoupIMoJrTOJrNPbZPY6TxKE4rdKU0vicI5y078bX8bgdidsQdWpKXu5hVaTbvKNOW/Ly/eUWrvj5nq9DtnRp7rObi8WtFybafHDypLHTgjgdm9j0Za/W70u7pTlOME5RW5zxba+V/qdC9RBqSfj8k3wzTX1NcqU6vvQUnDfUc5bVOMakm21TiruXHLaw+WbKtFCClGOU4tqKV4zspPM1bh53+p3f8hTilFOMbRVo322ilZK3Lh9DPU7UhKVrpNram0pcU2r44f9OWXqbVJMvHgbe2dPTz3xvFp+oTi/xo4se06kVnEpPp9BU9bUk1bi1jx8fPgcufJfijo+FCvJ2nUs7EdQ50Kc/58fG/HkO2T2u7fC6vtj6O4y5/dCPgfg1KYyNY87U1tRL9krc++g36KLbM9fU6hxunRUc3vubt43SKpt/6ScKPVfq4LjKPzQiv27Qh8VRI8TXqyau9RbrGnGMW10Tu/sZZUdLa8o1asue7U2XF3taHD1Lx4b7f8f3QlnqtZ7faWGE5TfgsfM4er/8AI9R4pwS+/wDs5W7Tu7VCnHb+1yqTUv8A6d/sIWpgrXUbK90la+P7OmPDx+U3+5Jyl7pE1Pb2rqyvukrvC970y+Jkq6etJtybx1f50NL7Q3XwsfDfl+WCWui+LXDnfrfJ0xWPUUidJ9yZzo6V83fjwHR00V1d7ccZ4g1dS5Ywly8BMp+OSu2T+VDKtOKeLcPP0YplObBdRjJCOSL2kA3EDQmRAkyibvAxgt4SkAi7Aoew7rp9i9segC9Q0vy4rCqJ3Uej+pO5j4r5Ft+hal5gthpexS00esvoT9KuUn8g7/iJvXTPqa2HGIK0X8kvT+yfov5L5f2M77yt5ASd+QLkbCJf+O/kvkwl2Z/NfL+yov8Alb5lqXi36sFy9zYRCjoUv358MDt0llTm3n93G/oJVvD5Bppcvm7Cu32OqXRqo62pF4lPjfNRpXu+nmJq1Jbpykk1N3d5SXO/XIiVZq9sL1M++7zk0YbsMp6N9PWpft8/em7/AF8TVHt+osK1vFLw/wCHH3EbM+KL7E+LJdHcftPWdldJRSUcXslwsXDt/Uy4VZRXg3/04SmMhVaynb/Yj4IeEhlzS8s7ktdWl8VWpLzk19hE9TJfubf8rP5NmGOuvh/NF9/fmvXiIuKvA3xL8jqmrfOV/Vgy1btZylbpdiKl+n2FOo+iKKCNmP71Pn82A5r+xPvE2+o+KEyJUSfBv6C1T8/UNxt0Az4fQohGVsJs8yncpsYXQdl0Bl5MDcyNmoWy36+RLoG5QaFsLcWAQNGyLuS5RDAsItMAiBQbGXRFPxYstGoZMYp9COTBTCQA2RIOwKJJAGDvb+it1+YEX4Bx6cAUEtY4lqfggKmCoyNRrHKXl5F/ju/uDSfF9EXTeGxRkStVxa+PoIiypzbBHSonKVsYyrkuUw0JZdyXBuWajBbyrgspmo1jFUa5sZHVPwfmZ7k3GcUwqTNX6rw+rI60OjMxTFwQc2ad0OTZHCL/AHGW5QcTZmh0ej+wPdeIklw0xckM7pkdMDc+pNz6sOzWi3AraS5RgWi7EKIEFn//2Q=="/>
          <p:cNvSpPr>
            <a:spLocks noChangeAspect="1" noChangeArrowheads="1"/>
          </p:cNvSpPr>
          <p:nvPr/>
        </p:nvSpPr>
        <p:spPr bwMode="auto">
          <a:xfrm>
            <a:off x="63500" y="-795338"/>
            <a:ext cx="2771775" cy="1647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0602" name="Picture 10" descr="http://www.dreamyoga.com/wp-content/uploads/2011/01/spiritual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5621993" cy="3352800"/>
          </a:xfrm>
          <a:prstGeom prst="rect">
            <a:avLst/>
          </a:prstGeom>
          <a:noFill/>
        </p:spPr>
      </p:pic>
      <p:pic>
        <p:nvPicPr>
          <p:cNvPr id="110604" name="Picture 12" descr="http://i45.tinypic.com/14vgzr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235960"/>
            <a:ext cx="3505200" cy="3622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99616"/>
            <a:ext cx="3657600" cy="5205984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0000"/>
                </a:solidFill>
              </a:rPr>
              <a:t>religion may be monotheistic, polytheistic, or atheistic. However, it is important that we keep in mind </a:t>
            </a:r>
            <a:r>
              <a:rPr lang="en-US" dirty="0" smtClean="0"/>
              <a:t>that these are simplistic labels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Oversimplification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017" y="1600200"/>
            <a:ext cx="5489274" cy="52843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religions are also </a:t>
            </a:r>
            <a:r>
              <a:rPr lang="en-US" b="1" dirty="0"/>
              <a:t>s</a:t>
            </a:r>
            <a:r>
              <a:rPr lang="en-US" b="1" dirty="0" smtClean="0"/>
              <a:t>yncretic </a:t>
            </a:r>
            <a:r>
              <a:rPr lang="en-US" dirty="0" smtClean="0"/>
              <a:t>—that is, they demonstrate a notable blending of beliefs and practices, usually as a result of contact between people who practice different religions.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Syncretic Religions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Cosmogony – explanation for the origin of the earth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Awesome Vocabulary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8194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the earth begin?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Cosmonogy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0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99616"/>
            <a:ext cx="9144000" cy="535838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Religion, like language, is a symbol of group identity and a rallying point.</a:t>
            </a:r>
          </a:p>
          <a:p>
            <a:r>
              <a:rPr lang="en-US" dirty="0" smtClean="0"/>
              <a:t>It often leads to conflict between different religious groups, even when all claim they want peace.</a:t>
            </a:r>
          </a:p>
          <a:p>
            <a:r>
              <a:rPr lang="en-US" dirty="0" smtClean="0"/>
              <a:t>”The geographer’s approach to religion [is an interest] in religions’ patterns and processes of diffusion with the spatial distributions they have achieved, and with the impact and imprint of different religious systems on the landscape.”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867400" cy="1143000"/>
          </a:xfrm>
        </p:spPr>
        <p:txBody>
          <a:bodyPr/>
          <a:lstStyle/>
          <a:p>
            <a:r>
              <a:rPr lang="en-US" dirty="0" smtClean="0"/>
              <a:t>Geography of Religion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4275" y="0"/>
            <a:ext cx="16097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99616"/>
            <a:ext cx="7010400" cy="5358384"/>
          </a:xfrm>
        </p:spPr>
        <p:txBody>
          <a:bodyPr>
            <a:normAutofit/>
          </a:bodyPr>
          <a:lstStyle/>
          <a:p>
            <a:r>
              <a:rPr lang="en-US" dirty="0" smtClean="0"/>
              <a:t>Religion interests geographers because it is essential for understanding how humans occupy Earth. </a:t>
            </a:r>
          </a:p>
          <a:p>
            <a:r>
              <a:rPr lang="en-US" dirty="0" smtClean="0"/>
              <a:t>We’re not theologians though, so we will focus on the elements that are geographically significant.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Geographers and Religion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296" y="1295400"/>
            <a:ext cx="211870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</Template>
  <TotalTime>560</TotalTime>
  <Words>505</Words>
  <Application>Microsoft Macintosh PowerPoint</Application>
  <PresentationFormat>On-screen Show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Mountain</vt:lpstr>
      <vt:lpstr>Religion</vt:lpstr>
      <vt:lpstr>Religion</vt:lpstr>
      <vt:lpstr>Religion Continued</vt:lpstr>
      <vt:lpstr>Oversimplification</vt:lpstr>
      <vt:lpstr>Syncretic Religions</vt:lpstr>
      <vt:lpstr>Awesome Vocabulary</vt:lpstr>
      <vt:lpstr>Cosmonogy</vt:lpstr>
      <vt:lpstr>Geography of Religion</vt:lpstr>
      <vt:lpstr>Geographers and Religion</vt:lpstr>
      <vt:lpstr>Which spatial connections will we study?</vt:lpstr>
      <vt:lpstr>PowerPoint Presentation</vt:lpstr>
      <vt:lpstr>Globalization and Local Diversity of Religion</vt:lpstr>
      <vt:lpstr>PowerPoint Presentation</vt:lpstr>
      <vt:lpstr>PowerPoint Presentation</vt:lpstr>
      <vt:lpstr>PowerPoint Presentation</vt:lpstr>
      <vt:lpstr>PowerPoint Presentation</vt:lpstr>
      <vt:lpstr>AIM: What is religion, and what role does it play in culture?</vt:lpstr>
      <vt:lpstr>How does the religion manifest in the cultural landscape?</vt:lpstr>
      <vt:lpstr>How do organized religions affect human societies?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</dc:title>
  <dc:creator> </dc:creator>
  <cp:lastModifiedBy>Joshua Fine</cp:lastModifiedBy>
  <cp:revision>51</cp:revision>
  <dcterms:created xsi:type="dcterms:W3CDTF">2011-11-14T04:34:48Z</dcterms:created>
  <dcterms:modified xsi:type="dcterms:W3CDTF">2015-12-07T01:28:04Z</dcterms:modified>
</cp:coreProperties>
</file>