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1" r:id="rId3"/>
    <p:sldId id="289" r:id="rId4"/>
    <p:sldId id="291" r:id="rId5"/>
    <p:sldId id="290" r:id="rId6"/>
    <p:sldId id="271" r:id="rId7"/>
    <p:sldId id="270" r:id="rId8"/>
    <p:sldId id="257" r:id="rId9"/>
    <p:sldId id="258"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CE602-E27F-407E-A955-180E93C2F87B}" type="datetimeFigureOut">
              <a:rPr lang="en-US" smtClean="0"/>
              <a:pPr/>
              <a:t>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FCC60-EA7A-4E57-8016-D5D25AD5DB9F}" type="slidenum">
              <a:rPr lang="en-US" smtClean="0"/>
              <a:pPr/>
              <a:t>‹#›</a:t>
            </a:fld>
            <a:endParaRPr lang="en-US"/>
          </a:p>
        </p:txBody>
      </p:sp>
    </p:spTree>
    <p:extLst>
      <p:ext uri="{BB962C8B-B14F-4D97-AF65-F5344CB8AC3E}">
        <p14:creationId xmlns:p14="http://schemas.microsoft.com/office/powerpoint/2010/main" val="138920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2631F8E-1622-455C-A99B-758D7969EDEB}" type="datetimeFigureOut">
              <a:rPr lang="en-US" smtClean="0"/>
              <a:pPr/>
              <a:t>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2631F8E-1622-455C-A99B-758D7969EDEB}" type="datetimeFigureOut">
              <a:rPr lang="en-US" smtClean="0"/>
              <a:pPr/>
              <a:t>12/20/17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A014FD-FEBF-404D-888A-54D8D9F36C8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6498102"/>
          </a:xfrm>
        </p:spPr>
        <p:txBody>
          <a:bodyPr>
            <a:noAutofit/>
          </a:bodyPr>
          <a:lstStyle/>
          <a:p>
            <a:r>
              <a:rPr lang="en-US" sz="3200" dirty="0" smtClean="0"/>
              <a:t/>
            </a:r>
            <a:br>
              <a:rPr lang="en-US" sz="3200" dirty="0" smtClean="0"/>
            </a:br>
            <a:r>
              <a:rPr lang="en-US" sz="6000" b="1" dirty="0" smtClean="0"/>
              <a:t>Ethnicity</a:t>
            </a: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AIM: How do we differentiate between ethnicity and race?</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dirty="0" smtClean="0"/>
              <a:t/>
            </a:r>
            <a:br>
              <a:rPr lang="en-US" sz="3200" dirty="0" smtClean="0"/>
            </a:b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Study of Ethnicity</a:t>
            </a:r>
            <a:endParaRPr lang="en-US" dirty="0"/>
          </a:p>
        </p:txBody>
      </p:sp>
      <p:sp>
        <p:nvSpPr>
          <p:cNvPr id="3" name="Content Placeholder 2"/>
          <p:cNvSpPr>
            <a:spLocks noGrp="1"/>
          </p:cNvSpPr>
          <p:nvPr>
            <p:ph idx="1"/>
          </p:nvPr>
        </p:nvSpPr>
        <p:spPr>
          <a:xfrm>
            <a:off x="1676400" y="1447800"/>
            <a:ext cx="7467600" cy="5410200"/>
          </a:xfrm>
        </p:spPr>
        <p:txBody>
          <a:bodyPr>
            <a:normAutofit fontScale="92500" lnSpcReduction="20000"/>
          </a:bodyPr>
          <a:lstStyle/>
          <a:p>
            <a:r>
              <a:rPr lang="en-US" b="1" dirty="0" smtClean="0"/>
              <a:t>Ethnicity is an especially important cultural element of local diversity because our ethnic identity is immutable. </a:t>
            </a:r>
            <a:endParaRPr lang="en-US" dirty="0" smtClean="0"/>
          </a:p>
          <a:p>
            <a:r>
              <a:rPr lang="en-US" b="1" dirty="0" smtClean="0"/>
              <a:t>The study of ethnicity lacks the tension in scale between preservation of local diversity and globalization observed in other cultural elements. </a:t>
            </a:r>
            <a:endParaRPr lang="en-US" dirty="0" smtClean="0"/>
          </a:p>
          <a:p>
            <a:r>
              <a:rPr lang="en-US" b="1" dirty="0" smtClean="0"/>
              <a:t>No ethnicity is attempting or even aspiring to achieve global dominance. </a:t>
            </a:r>
            <a:endParaRPr lang="en-US" dirty="0" smtClean="0"/>
          </a:p>
          <a:p>
            <a:r>
              <a:rPr lang="en-US" b="1" dirty="0" smtClean="0"/>
              <a:t>In the face of globalization. . . ethnicity stands as the strongest barricade for the preservation of local diversity.</a:t>
            </a:r>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2743200"/>
            <a:ext cx="1666875" cy="23336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5562600"/>
            <a:ext cx="3962400" cy="1295400"/>
          </a:xfrm>
        </p:spPr>
        <p:txBody>
          <a:bodyPr>
            <a:normAutofit fontScale="90000"/>
          </a:bodyPr>
          <a:lstStyle/>
          <a:p>
            <a:r>
              <a:rPr lang="en-US" dirty="0" smtClean="0"/>
              <a:t>Race vs. Ethnicity</a:t>
            </a:r>
            <a:endParaRPr lang="en-US" dirty="0"/>
          </a:p>
        </p:txBody>
      </p:sp>
      <p:sp>
        <p:nvSpPr>
          <p:cNvPr id="7" name="Text Placeholder 6"/>
          <p:cNvSpPr>
            <a:spLocks noGrp="1"/>
          </p:cNvSpPr>
          <p:nvPr>
            <p:ph type="body" idx="1"/>
          </p:nvPr>
        </p:nvSpPr>
        <p:spPr/>
        <p:txBody>
          <a:bodyPr/>
          <a:lstStyle/>
          <a:p>
            <a:r>
              <a:rPr lang="en-US" dirty="0" smtClean="0"/>
              <a:t>Race</a:t>
            </a:r>
            <a:endParaRPr lang="en-US" dirty="0"/>
          </a:p>
        </p:txBody>
      </p:sp>
      <p:sp>
        <p:nvSpPr>
          <p:cNvPr id="8" name="Text Placeholder 7"/>
          <p:cNvSpPr>
            <a:spLocks noGrp="1"/>
          </p:cNvSpPr>
          <p:nvPr>
            <p:ph type="body" sz="half" idx="3"/>
          </p:nvPr>
        </p:nvSpPr>
        <p:spPr/>
        <p:txBody>
          <a:bodyPr/>
          <a:lstStyle/>
          <a:p>
            <a:r>
              <a:rPr lang="en-US" dirty="0" smtClean="0"/>
              <a:t>Ethnicity</a:t>
            </a:r>
            <a:endParaRPr lang="en-US" dirty="0"/>
          </a:p>
        </p:txBody>
      </p:sp>
      <p:sp>
        <p:nvSpPr>
          <p:cNvPr id="5" name="Content Placeholder 4"/>
          <p:cNvSpPr>
            <a:spLocks noGrp="1"/>
          </p:cNvSpPr>
          <p:nvPr>
            <p:ph sz="quarter" idx="2"/>
          </p:nvPr>
        </p:nvSpPr>
        <p:spPr>
          <a:xfrm>
            <a:off x="381000" y="969336"/>
            <a:ext cx="4099560" cy="5583864"/>
          </a:xfrm>
        </p:spPr>
        <p:txBody>
          <a:bodyPr>
            <a:normAutofit/>
          </a:bodyPr>
          <a:lstStyle/>
          <a:p>
            <a:r>
              <a:rPr lang="en-US" dirty="0" smtClean="0"/>
              <a:t>Race refers to the highly influential but mistaken idea that one or more genetic traits can be used to identify distinctive and exclusive categories of people.</a:t>
            </a:r>
          </a:p>
          <a:p>
            <a:r>
              <a:rPr lang="en-US" dirty="0" smtClean="0"/>
              <a:t>The prevailing view among academics is that race is best thought of as a </a:t>
            </a:r>
            <a:r>
              <a:rPr lang="en-US" b="1" dirty="0" smtClean="0"/>
              <a:t>social construction—an idea or a </a:t>
            </a:r>
            <a:r>
              <a:rPr lang="en-US" dirty="0" smtClean="0"/>
              <a:t>phenomenon that does not exist in nature but is created and given meaning by people</a:t>
            </a:r>
          </a:p>
          <a:p>
            <a:endParaRPr lang="en-US" dirty="0"/>
          </a:p>
        </p:txBody>
      </p:sp>
      <p:sp>
        <p:nvSpPr>
          <p:cNvPr id="9" name="Content Placeholder 8"/>
          <p:cNvSpPr>
            <a:spLocks noGrp="1"/>
          </p:cNvSpPr>
          <p:nvPr>
            <p:ph sz="quarter" idx="4"/>
          </p:nvPr>
        </p:nvSpPr>
        <p:spPr>
          <a:xfrm>
            <a:off x="4663440" y="969336"/>
            <a:ext cx="4480560" cy="4669464"/>
          </a:xfrm>
        </p:spPr>
        <p:txBody>
          <a:bodyPr>
            <a:normAutofit/>
          </a:bodyPr>
          <a:lstStyle/>
          <a:p>
            <a:r>
              <a:rPr lang="en-US" dirty="0" smtClean="0"/>
              <a:t>The personal and behavioral basis of an individual’s identity that generates a sense of social belonging.</a:t>
            </a:r>
          </a:p>
          <a:p>
            <a:r>
              <a:rPr lang="en-US" b="1" dirty="0" smtClean="0"/>
              <a:t>ethnic group -</a:t>
            </a:r>
            <a:r>
              <a:rPr lang="en-US" dirty="0" smtClean="0"/>
              <a:t>People who share a collective identity that may derive from common ancestry, history, language, or religion, and who have a conscious sense of belonging to that group.</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5608" y="274638"/>
            <a:ext cx="7498080" cy="563562"/>
          </a:xfrm>
        </p:spPr>
        <p:txBody>
          <a:bodyPr>
            <a:normAutofit fontScale="90000"/>
          </a:bodyPr>
          <a:lstStyle/>
          <a:p>
            <a:r>
              <a:rPr lang="en-US" dirty="0" smtClean="0"/>
              <a:t>Differentiating Ethnicity and Race</a:t>
            </a:r>
            <a:br>
              <a:rPr lang="en-US" dirty="0" smtClean="0"/>
            </a:br>
            <a:endParaRPr lang="en-US" dirty="0"/>
          </a:p>
        </p:txBody>
      </p:sp>
      <p:sp>
        <p:nvSpPr>
          <p:cNvPr id="8" name="Content Placeholder 7"/>
          <p:cNvSpPr>
            <a:spLocks noGrp="1"/>
          </p:cNvSpPr>
          <p:nvPr>
            <p:ph idx="1"/>
          </p:nvPr>
        </p:nvSpPr>
        <p:spPr>
          <a:xfrm>
            <a:off x="990600" y="609600"/>
            <a:ext cx="8153400" cy="6248400"/>
          </a:xfrm>
        </p:spPr>
        <p:txBody>
          <a:bodyPr>
            <a:normAutofit/>
          </a:bodyPr>
          <a:lstStyle/>
          <a:p>
            <a:r>
              <a:rPr lang="en-US" dirty="0" smtClean="0"/>
              <a:t>Ethnicity is distinct from race, which is an identity with a group of people who share a biological ancestor. </a:t>
            </a:r>
          </a:p>
          <a:p>
            <a:r>
              <a:rPr lang="en-US" dirty="0" smtClean="0"/>
              <a:t>Race comes from a middle-French word for generation. </a:t>
            </a:r>
          </a:p>
          <a:p>
            <a:r>
              <a:rPr lang="en-US" dirty="0" smtClean="0"/>
              <a:t>Race and ethnicity are often confused.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Difference</a:t>
            </a:r>
            <a:endParaRPr lang="en-US" dirty="0"/>
          </a:p>
        </p:txBody>
      </p:sp>
      <p:sp>
        <p:nvSpPr>
          <p:cNvPr id="3" name="Content Placeholder 2"/>
          <p:cNvSpPr>
            <a:spLocks noGrp="1"/>
          </p:cNvSpPr>
          <p:nvPr>
            <p:ph idx="1"/>
          </p:nvPr>
        </p:nvSpPr>
        <p:spPr>
          <a:xfrm>
            <a:off x="1066800" y="1442688"/>
            <a:ext cx="7866888" cy="5410200"/>
          </a:xfrm>
        </p:spPr>
        <p:txBody>
          <a:bodyPr>
            <a:normAutofit fontScale="85000" lnSpcReduction="10000"/>
          </a:bodyPr>
          <a:lstStyle/>
          <a:p>
            <a:r>
              <a:rPr lang="en-US" dirty="0"/>
              <a:t>In the United States, consider the three prominent ethnic groups—Asian-Americans, African- Americans, and Hispanic-Americans. </a:t>
            </a:r>
          </a:p>
          <a:p>
            <a:r>
              <a:rPr lang="en-US" dirty="0"/>
              <a:t>Asian is considered a race and Asian-American is considered an ethnicity. </a:t>
            </a:r>
          </a:p>
          <a:p>
            <a:r>
              <a:rPr lang="en-US" dirty="0"/>
              <a:t>However, both encompass basically the same group. </a:t>
            </a:r>
          </a:p>
          <a:p>
            <a:r>
              <a:rPr lang="en-US" dirty="0"/>
              <a:t>African-American and black are sometimes considered different groups. </a:t>
            </a:r>
          </a:p>
          <a:p>
            <a:r>
              <a:rPr lang="en-US" dirty="0"/>
              <a:t>Some American blacks trace their cultural heritage to regions other than Africa, including Latin America, Asia, or Pacific islands. </a:t>
            </a:r>
          </a:p>
          <a:p>
            <a:r>
              <a:rPr lang="en-US" dirty="0"/>
              <a:t>Hispanic or Latino is not usually considered a race.</a:t>
            </a:r>
          </a:p>
          <a:p>
            <a:endParaRPr lang="en-US" dirty="0"/>
          </a:p>
          <a:p>
            <a:endParaRPr lang="en-US" dirty="0"/>
          </a:p>
        </p:txBody>
      </p:sp>
    </p:spTree>
    <p:extLst>
      <p:ext uri="{BB962C8B-B14F-4D97-AF65-F5344CB8AC3E}">
        <p14:creationId xmlns:p14="http://schemas.microsoft.com/office/powerpoint/2010/main" val="1179074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normAutofit/>
          </a:bodyPr>
          <a:lstStyle/>
          <a:p>
            <a:r>
              <a:rPr lang="en-US" dirty="0" smtClean="0"/>
              <a:t>Ethnicity and Geography</a:t>
            </a:r>
            <a:endParaRPr lang="en-US" dirty="0"/>
          </a:p>
        </p:txBody>
      </p:sp>
      <p:sp>
        <p:nvSpPr>
          <p:cNvPr id="3" name="Content Placeholder 2"/>
          <p:cNvSpPr>
            <a:spLocks noGrp="1"/>
          </p:cNvSpPr>
          <p:nvPr>
            <p:ph idx="1"/>
          </p:nvPr>
        </p:nvSpPr>
        <p:spPr>
          <a:xfrm>
            <a:off x="1066800" y="914400"/>
            <a:ext cx="8077200" cy="5943600"/>
          </a:xfrm>
        </p:spPr>
        <p:txBody>
          <a:bodyPr>
            <a:normAutofit fontScale="85000" lnSpcReduction="20000"/>
          </a:bodyPr>
          <a:lstStyle/>
          <a:p>
            <a:r>
              <a:rPr lang="en-US" dirty="0" smtClean="0"/>
              <a:t>Ethnicity is important to geographers because its characteristics derive from the distinctive features of particular places on Earth. </a:t>
            </a:r>
          </a:p>
          <a:p>
            <a:r>
              <a:rPr lang="en-US" dirty="0" smtClean="0"/>
              <a:t>In contrast, contemporary geographers reject the entire biological basis of classifying humans because these features are not rooted in specific places. </a:t>
            </a:r>
          </a:p>
          <a:p>
            <a:r>
              <a:rPr lang="en-US" dirty="0" smtClean="0"/>
              <a:t>One feature of race does matter to geographers—the color of skin. </a:t>
            </a:r>
          </a:p>
          <a:p>
            <a:r>
              <a:rPr lang="en-US" dirty="0" smtClean="0"/>
              <a:t>The distribution of persons of color matters because it is the most fundamental basis by which people in many societies sort out where they reside, attend school, recreate, and perform many other activities of daily life. </a:t>
            </a:r>
          </a:p>
          <a:p>
            <a:r>
              <a:rPr lang="en-US" dirty="0" smtClean="0"/>
              <a:t>The term African-American identifies a group with an extensive cultural tradition, whereas the term black in principle denotes nothing more than a dark skin.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is imaginary</a:t>
            </a:r>
            <a:endParaRPr lang="en-US" dirty="0"/>
          </a:p>
        </p:txBody>
      </p:sp>
      <p:sp>
        <p:nvSpPr>
          <p:cNvPr id="3" name="Content Placeholder 2"/>
          <p:cNvSpPr>
            <a:spLocks noGrp="1"/>
          </p:cNvSpPr>
          <p:nvPr>
            <p:ph idx="1"/>
          </p:nvPr>
        </p:nvSpPr>
        <p:spPr/>
        <p:txBody>
          <a:bodyPr/>
          <a:lstStyle/>
          <a:p>
            <a:r>
              <a:rPr lang="en-US" dirty="0" smtClean="0"/>
              <a:t>How would you describe this woman?</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2133600" y="2514600"/>
            <a:ext cx="4876800" cy="32480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Race is imaginary</a:t>
            </a:r>
            <a:endParaRPr lang="en-US" dirty="0"/>
          </a:p>
        </p:txBody>
      </p:sp>
      <p:sp>
        <p:nvSpPr>
          <p:cNvPr id="8" name="Content Placeholder 7"/>
          <p:cNvSpPr>
            <a:spLocks noGrp="1"/>
          </p:cNvSpPr>
          <p:nvPr>
            <p:ph idx="1"/>
          </p:nvPr>
        </p:nvSpPr>
        <p:spPr/>
        <p:txBody>
          <a:bodyPr/>
          <a:lstStyle/>
          <a:p>
            <a:r>
              <a:rPr lang="en-US" dirty="0" smtClean="0"/>
              <a:t>And how would you describe her son?</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2514600" y="2743200"/>
            <a:ext cx="2854002" cy="3886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Ethnicity</a:t>
            </a:r>
            <a:endParaRPr lang="en-US" dirty="0"/>
          </a:p>
        </p:txBody>
      </p:sp>
      <p:sp>
        <p:nvSpPr>
          <p:cNvPr id="3" name="Content Placeholder 2"/>
          <p:cNvSpPr>
            <a:spLocks noGrp="1"/>
          </p:cNvSpPr>
          <p:nvPr>
            <p:ph idx="1"/>
          </p:nvPr>
        </p:nvSpPr>
        <p:spPr>
          <a:xfrm>
            <a:off x="2286000" y="1447800"/>
            <a:ext cx="6858000" cy="5410200"/>
          </a:xfrm>
        </p:spPr>
        <p:txBody>
          <a:bodyPr>
            <a:normAutofit lnSpcReduction="10000"/>
          </a:bodyPr>
          <a:lstStyle/>
          <a:p>
            <a:r>
              <a:rPr lang="en-US" b="1" dirty="0" smtClean="0"/>
              <a:t>Ethnicity is a source of pride to people, a link to the experiences of ancestors and to cultural traditions. </a:t>
            </a:r>
            <a:endParaRPr lang="en-US" dirty="0" smtClean="0"/>
          </a:p>
          <a:p>
            <a:r>
              <a:rPr lang="en-US" b="1" dirty="0" smtClean="0"/>
              <a:t>The ethnic group to which one belongs has important measurable differences. </a:t>
            </a:r>
            <a:endParaRPr lang="en-US" dirty="0" smtClean="0"/>
          </a:p>
          <a:p>
            <a:r>
              <a:rPr lang="en-US" b="1" dirty="0" smtClean="0"/>
              <a:t>Ethnicity also matters in places with a history of discrimination by one ethnic group against another.</a:t>
            </a:r>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1828800"/>
            <a:ext cx="2085975" cy="1752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Controversy and Ethnicity</a:t>
            </a:r>
            <a:endParaRPr lang="en-US" dirty="0"/>
          </a:p>
        </p:txBody>
      </p:sp>
      <p:sp>
        <p:nvSpPr>
          <p:cNvPr id="3" name="Content Placeholder 2"/>
          <p:cNvSpPr>
            <a:spLocks noGrp="1"/>
          </p:cNvSpPr>
          <p:nvPr>
            <p:ph idx="1"/>
          </p:nvPr>
        </p:nvSpPr>
        <p:spPr>
          <a:xfrm>
            <a:off x="2286000" y="1447800"/>
            <a:ext cx="6858000" cy="5410200"/>
          </a:xfrm>
        </p:spPr>
        <p:txBody>
          <a:bodyPr>
            <a:normAutofit/>
          </a:bodyPr>
          <a:lstStyle/>
          <a:p>
            <a:r>
              <a:rPr lang="en-US" b="1" dirty="0" smtClean="0"/>
              <a:t>The significance of ethnic diversity is controversial in the United States: </a:t>
            </a:r>
            <a:endParaRPr lang="en-US" dirty="0" smtClean="0"/>
          </a:p>
          <a:p>
            <a:pPr lvl="1"/>
            <a:r>
              <a:rPr lang="en-US" b="1" dirty="0" smtClean="0"/>
              <a:t>To what extent does discrimination persist against minority ethnicities? </a:t>
            </a:r>
            <a:endParaRPr lang="en-US" dirty="0" smtClean="0"/>
          </a:p>
          <a:p>
            <a:pPr lvl="1"/>
            <a:r>
              <a:rPr lang="en-US" b="1" dirty="0" smtClean="0"/>
              <a:t>Should preferences be given to minority ethnicities to correct past patterns of discrimination. </a:t>
            </a:r>
            <a:endParaRPr lang="en-US" dirty="0" smtClean="0"/>
          </a:p>
          <a:p>
            <a:pPr lvl="1"/>
            <a:r>
              <a:rPr lang="en-US" b="1" dirty="0" smtClean="0"/>
              <a:t>To what extent should the distinct cultural identity of ethnicities be encouraged or protected?</a:t>
            </a:r>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2743200"/>
            <a:ext cx="2494102" cy="2209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329</TotalTime>
  <Words>588</Words>
  <Application>Microsoft Macintosh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Solstice</vt:lpstr>
      <vt:lpstr> Ethnicity   AIM: How do we differentiate between ethnicity and race?     </vt:lpstr>
      <vt:lpstr>Race vs. Ethnicity</vt:lpstr>
      <vt:lpstr>Differentiating Ethnicity and Race </vt:lpstr>
      <vt:lpstr>Consider the Difference</vt:lpstr>
      <vt:lpstr>Ethnicity and Geography</vt:lpstr>
      <vt:lpstr>Race is imaginary</vt:lpstr>
      <vt:lpstr>Race is imaginary</vt:lpstr>
      <vt:lpstr>Ethnicity</vt:lpstr>
      <vt:lpstr>Controversy and Ethnicity</vt:lpstr>
      <vt:lpstr>The Study of Ethnicity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Ethnicity </dc:title>
  <dc:creator> </dc:creator>
  <cp:lastModifiedBy>Joshua Fine</cp:lastModifiedBy>
  <cp:revision>17</cp:revision>
  <dcterms:created xsi:type="dcterms:W3CDTF">2011-12-05T04:36:47Z</dcterms:created>
  <dcterms:modified xsi:type="dcterms:W3CDTF">2017-12-20T12:50:45Z</dcterms:modified>
</cp:coreProperties>
</file>