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62" r:id="rId2"/>
    <p:sldId id="385" r:id="rId3"/>
    <p:sldId id="259" r:id="rId4"/>
    <p:sldId id="386" r:id="rId5"/>
    <p:sldId id="387" r:id="rId6"/>
    <p:sldId id="260" r:id="rId7"/>
    <p:sldId id="261" r:id="rId8"/>
    <p:sldId id="263" r:id="rId9"/>
    <p:sldId id="279" r:id="rId10"/>
    <p:sldId id="264" r:id="rId11"/>
    <p:sldId id="265" r:id="rId12"/>
    <p:sldId id="266" r:id="rId13"/>
    <p:sldId id="267" r:id="rId14"/>
    <p:sldId id="383" r:id="rId15"/>
    <p:sldId id="384" r:id="rId16"/>
    <p:sldId id="268" r:id="rId17"/>
    <p:sldId id="269" r:id="rId18"/>
    <p:sldId id="270" r:id="rId19"/>
    <p:sldId id="312" r:id="rId20"/>
    <p:sldId id="280" r:id="rId21"/>
    <p:sldId id="271" r:id="rId22"/>
    <p:sldId id="281" r:id="rId23"/>
    <p:sldId id="272" r:id="rId24"/>
    <p:sldId id="273" r:id="rId25"/>
    <p:sldId id="274" r:id="rId26"/>
    <p:sldId id="275" r:id="rId27"/>
    <p:sldId id="313" r:id="rId28"/>
    <p:sldId id="276" r:id="rId29"/>
    <p:sldId id="277" r:id="rId30"/>
    <p:sldId id="278" r:id="rId31"/>
    <p:sldId id="314" r:id="rId32"/>
    <p:sldId id="31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77" autoAdjust="0"/>
  </p:normalViewPr>
  <p:slideViewPr>
    <p:cSldViewPr snapToGrid="0" snapToObjects="1">
      <p:cViewPr varScale="1">
        <p:scale>
          <a:sx n="67" d="100"/>
          <a:sy n="67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1/11/16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4705" y="4648200"/>
            <a:ext cx="6629400" cy="4572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Do Now: Where </a:t>
            </a:r>
            <a:r>
              <a:rPr lang="en-US" sz="2000" b="1" dirty="0" smtClean="0"/>
              <a:t>is Hip Hop’s hearth?</a:t>
            </a:r>
            <a:endParaRPr lang="en-US" sz="20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local and popular cultures?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Folk Music</a:t>
            </a:r>
            <a:br>
              <a:rPr lang="da-DK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Music exemplifies the differences in the origins of folk and popular culture.</a:t>
            </a:r>
          </a:p>
          <a:p>
            <a:r>
              <a:rPr lang="en-US" dirty="0" smtClean="0"/>
              <a:t>Folk songs tell a story or convey information about daily activities such as farming, life-cycle events, and mysterious natural events.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090" y="4000500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0" y="387116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 of Country </a:t>
            </a:r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41960"/>
            <a:ext cx="9144000" cy="1816039"/>
          </a:xfrm>
        </p:spPr>
        <p:txBody>
          <a:bodyPr/>
          <a:lstStyle/>
          <a:p>
            <a:r>
              <a:rPr lang="en-US" dirty="0"/>
              <a:t>U.S. country music has four main hearths, or regions of origin: </a:t>
            </a:r>
            <a:r>
              <a:rPr lang="en-US" dirty="0" smtClean="0"/>
              <a:t>southern Appalachia</a:t>
            </a:r>
            <a:r>
              <a:rPr lang="en-US" dirty="0"/>
              <a:t>, central Tennessee and Kentucky, the Ozark-</a:t>
            </a:r>
            <a:r>
              <a:rPr lang="en-US" dirty="0" smtClean="0"/>
              <a:t>Ouachita uplands</a:t>
            </a:r>
            <a:r>
              <a:rPr lang="en-US" dirty="0"/>
              <a:t>, and north-central Texas.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6200" y="1193241"/>
            <a:ext cx="4648576" cy="384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1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Tin Pan Alley and Popular Music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7284"/>
            <a:ext cx="5005040" cy="5270716"/>
          </a:xfrm>
        </p:spPr>
        <p:txBody>
          <a:bodyPr>
            <a:normAutofit/>
          </a:bodyPr>
          <a:lstStyle/>
          <a:p>
            <a:r>
              <a:rPr lang="en-US" sz="3200" dirty="0"/>
              <a:t>Writers and publishers of popular music were clustered in Tin Pan Alley in </a:t>
            </a:r>
            <a:r>
              <a:rPr lang="en-US" sz="3200" dirty="0" smtClean="0"/>
              <a:t>New York </a:t>
            </a:r>
            <a:r>
              <a:rPr lang="en-US" sz="3200" dirty="0"/>
              <a:t>City in the early twentieth century. The area later moved north from </a:t>
            </a:r>
            <a:r>
              <a:rPr lang="en-US" sz="3200" dirty="0" smtClean="0"/>
              <a:t>28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Street </a:t>
            </a:r>
            <a:r>
              <a:rPr lang="en-US" sz="3200" dirty="0"/>
              <a:t>to Times Square.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5040" y="943351"/>
            <a:ext cx="3870616" cy="5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6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Diffusion of American Music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4"/>
          </a:xfrm>
        </p:spPr>
        <p:txBody>
          <a:bodyPr/>
          <a:lstStyle/>
          <a:p>
            <a:r>
              <a:rPr lang="en-US" dirty="0" smtClean="0"/>
              <a:t>The diffusion of American popular music worldwide began in earnest during WWII, when the Armed Forces Radio Network broadcast music to American soldiers.</a:t>
            </a:r>
          </a:p>
          <a:p>
            <a:r>
              <a:rPr lang="en-US" dirty="0" smtClean="0"/>
              <a:t>English became the international language for popular music.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0632" y="3993055"/>
            <a:ext cx="2906167" cy="2864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799" y="4037644"/>
            <a:ext cx="2840079" cy="282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9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Cheap Trick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261" b="92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8586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at </a:t>
            </a:r>
            <a:r>
              <a:rPr lang="en-US" dirty="0" err="1" smtClean="0"/>
              <a:t>Budokan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324" b="83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8083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 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Hop hop is a more recent form of popular music that also originated in New York.</a:t>
            </a:r>
          </a:p>
          <a:p>
            <a:r>
              <a:rPr lang="en-US" dirty="0" smtClean="0"/>
              <a:t>Lyrics make local references and represent a distinctive hometown scene.</a:t>
            </a:r>
          </a:p>
          <a:p>
            <a:r>
              <a:rPr lang="en-US" dirty="0" smtClean="0"/>
              <a:t>At the same time, hip hop has diffused rapidly around the world through instruments of globalization.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2037" y="4240685"/>
            <a:ext cx="2673400" cy="2617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1392" y="4226794"/>
            <a:ext cx="2595407" cy="26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1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Mental Map of Hip Hop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40742"/>
            <a:ext cx="9144000" cy="1517257"/>
          </a:xfrm>
        </p:spPr>
        <p:txBody>
          <a:bodyPr/>
          <a:lstStyle/>
          <a:p>
            <a:r>
              <a:rPr lang="en-US" dirty="0"/>
              <a:t>This mental map places major hip hop performers near other similar </a:t>
            </a:r>
            <a:r>
              <a:rPr lang="en-US" dirty="0" smtClean="0"/>
              <a:t>performers and </a:t>
            </a:r>
            <a:r>
              <a:rPr lang="en-US" dirty="0"/>
              <a:t>in the portion of the country where they performed.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754" y="933152"/>
            <a:ext cx="7726045" cy="44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3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Diffusion of Folk and Popular</a:t>
            </a:r>
            <a:br>
              <a:rPr lang="en-US" dirty="0"/>
            </a:br>
            <a:r>
              <a:rPr lang="en-US" dirty="0"/>
              <a:t>Cultures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64135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The broadcasting </a:t>
            </a:r>
            <a:r>
              <a:rPr lang="en-US" sz="2800" dirty="0" smtClean="0"/>
              <a:t>of American </a:t>
            </a:r>
            <a:r>
              <a:rPr lang="en-US" sz="2800" dirty="0"/>
              <a:t>popular </a:t>
            </a:r>
            <a:r>
              <a:rPr lang="en-US" sz="2800" dirty="0" smtClean="0"/>
              <a:t>music on </a:t>
            </a:r>
            <a:r>
              <a:rPr lang="en-US" sz="2800" dirty="0"/>
              <a:t>Armed Forces </a:t>
            </a:r>
            <a:r>
              <a:rPr lang="en-US" sz="2800" dirty="0" smtClean="0"/>
              <a:t>radio illustrates </a:t>
            </a:r>
            <a:r>
              <a:rPr lang="en-US" sz="2800" dirty="0"/>
              <a:t>the </a:t>
            </a:r>
            <a:r>
              <a:rPr lang="en-US" sz="2800" dirty="0" smtClean="0"/>
              <a:t>difference in </a:t>
            </a:r>
            <a:r>
              <a:rPr lang="en-US" sz="2800" dirty="0"/>
              <a:t>diffusion of folk </a:t>
            </a:r>
            <a:r>
              <a:rPr lang="en-US" sz="2800" dirty="0" smtClean="0"/>
              <a:t>and popular </a:t>
            </a:r>
            <a:r>
              <a:rPr lang="en-US" sz="2800" dirty="0"/>
              <a:t>cultures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The spread of </a:t>
            </a:r>
            <a:r>
              <a:rPr lang="en-US" sz="2800" dirty="0" smtClean="0"/>
              <a:t>pop culture </a:t>
            </a:r>
            <a:r>
              <a:rPr lang="en-US" sz="2800" dirty="0"/>
              <a:t>typically </a:t>
            </a:r>
            <a:r>
              <a:rPr lang="en-US" sz="2800" dirty="0" smtClean="0"/>
              <a:t>follows the </a:t>
            </a:r>
            <a:r>
              <a:rPr lang="en-US" sz="2800" dirty="0"/>
              <a:t>process </a:t>
            </a:r>
            <a:r>
              <a:rPr lang="en-US" sz="2800" dirty="0" smtClean="0"/>
              <a:t>of hierarchical diffusion.</a:t>
            </a:r>
            <a:endParaRPr lang="en-US" sz="2800" dirty="0"/>
          </a:p>
          <a:p>
            <a:r>
              <a:rPr lang="en-US" sz="2800" dirty="0"/>
              <a:t>In contrast, folk culture </a:t>
            </a:r>
            <a:r>
              <a:rPr lang="en-US" sz="2800" dirty="0" smtClean="0"/>
              <a:t>is transmitted primarily through </a:t>
            </a:r>
            <a:r>
              <a:rPr lang="en-US" sz="2800" dirty="0"/>
              <a:t>migration</a:t>
            </a:r>
            <a:r>
              <a:rPr lang="en-US" sz="2800" dirty="0" smtClean="0"/>
              <a:t>, </a:t>
            </a:r>
            <a:r>
              <a:rPr lang="fr-FR" sz="2800" dirty="0" smtClean="0"/>
              <a:t>relocation </a:t>
            </a:r>
            <a:r>
              <a:rPr lang="fr-FR" sz="2800" dirty="0"/>
              <a:t>diffusion.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3500" y="3517900"/>
            <a:ext cx="2730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folk cultures express themselves in the </a:t>
            </a:r>
            <a:r>
              <a:rPr lang="en-US" dirty="0" err="1"/>
              <a:t>uSA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the difference between local and popular culture?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0883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pop culture hierarchical?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 fontScale="90000"/>
          </a:bodyPr>
          <a:lstStyle/>
          <a:p>
            <a:r>
              <a:rPr lang="en-US" dirty="0"/>
              <a:t>The Amish: Relocation Diffusion of</a:t>
            </a:r>
            <a:br>
              <a:rPr lang="en-US" dirty="0"/>
            </a:br>
            <a:r>
              <a:rPr lang="da-DK" dirty="0" smtClean="0"/>
              <a:t>Folk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6274974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Amish customs illustrate how relocation diffusion distributes folk culture.</a:t>
            </a:r>
          </a:p>
          <a:p>
            <a:r>
              <a:rPr lang="en-US" dirty="0" smtClean="0"/>
              <a:t>Amish folk culture remains visible on the cultural landscape in 17 states.</a:t>
            </a:r>
          </a:p>
          <a:p>
            <a:r>
              <a:rPr lang="en-US" dirty="0" smtClean="0"/>
              <a:t>In Europe, the Amish did not develop distinctive language, clothing, or farming practices and gradually merged with various Mennonite groups.</a:t>
            </a:r>
          </a:p>
          <a:p>
            <a:r>
              <a:rPr lang="en-US" dirty="0" smtClean="0"/>
              <a:t>Several hundred Amish families moved to N. America in 2 waves.</a:t>
            </a:r>
          </a:p>
          <a:p>
            <a:r>
              <a:rPr lang="en-US" dirty="0" smtClean="0"/>
              <a:t>The Amish in N. America retained their traditional customs by living in isolated communities.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649112"/>
            <a:ext cx="30607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0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Amish Traffic Jam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412" y="1824831"/>
            <a:ext cx="63531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Amish Settlements in the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36340"/>
            <a:ext cx="9144000" cy="1121659"/>
          </a:xfrm>
        </p:spPr>
        <p:txBody>
          <a:bodyPr/>
          <a:lstStyle/>
          <a:p>
            <a:r>
              <a:rPr lang="en-US" sz="2800" dirty="0"/>
              <a:t>Amish settlements are distributed through the northeast U.S.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6433" y="1233474"/>
            <a:ext cx="4807987" cy="45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1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Sports: Hierarchical Diffusion of</a:t>
            </a:r>
            <a:br>
              <a:rPr lang="en-US" dirty="0"/>
            </a:br>
            <a:r>
              <a:rPr lang="tr-TR" dirty="0"/>
              <a:t>Popular </a:t>
            </a:r>
            <a:r>
              <a:rPr lang="tr-TR" dirty="0" err="1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5592410" cy="5105400"/>
          </a:xfrm>
        </p:spPr>
        <p:txBody>
          <a:bodyPr/>
          <a:lstStyle/>
          <a:p>
            <a:r>
              <a:rPr lang="en-US" dirty="0" smtClean="0"/>
              <a:t>Sports provide examples of how pop culture is diffused.</a:t>
            </a:r>
          </a:p>
          <a:p>
            <a:r>
              <a:rPr lang="en-US" dirty="0" smtClean="0"/>
              <a:t>Many sports originated as isolated folk customs and were diffused like other folk culture, through the migration of individuals.</a:t>
            </a:r>
          </a:p>
          <a:p>
            <a:r>
              <a:rPr lang="en-US" dirty="0" smtClean="0"/>
              <a:t>But the contemporary diffusion of sports displays characteristics of pop culture.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5422" y="1966366"/>
            <a:ext cx="1422400" cy="176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8900" y="1966366"/>
            <a:ext cx="14351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74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Folk Culture Origin of Soccer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80" y="1752600"/>
            <a:ext cx="6344331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Early soccer games resembled mob scenes.</a:t>
            </a:r>
          </a:p>
          <a:p>
            <a:r>
              <a:rPr lang="en-US" dirty="0" smtClean="0"/>
              <a:t>In the 12</a:t>
            </a:r>
            <a:r>
              <a:rPr lang="en-US" baseline="30000" dirty="0" smtClean="0"/>
              <a:t>th</a:t>
            </a:r>
            <a:r>
              <a:rPr lang="en-US" dirty="0" smtClean="0"/>
              <a:t> century the rules became standardized.</a:t>
            </a:r>
          </a:p>
          <a:p>
            <a:r>
              <a:rPr lang="en-US" dirty="0" smtClean="0"/>
              <a:t>Because soccer disrupted village life, King Henry II banned the game from England in the late 12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r>
              <a:rPr lang="en-US" dirty="0" smtClean="0"/>
              <a:t>It was not legalized again until 1603, by King James I.</a:t>
            </a:r>
          </a:p>
          <a:p>
            <a:r>
              <a:rPr lang="en-US" dirty="0" smtClean="0"/>
              <a:t>At this point, soccer was an English folk custom rather than a popular global custom.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8211" y="1809750"/>
            <a:ext cx="1168400" cy="161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5211" y="3012912"/>
            <a:ext cx="11557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8211" y="5028745"/>
            <a:ext cx="25527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1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Globalization of </a:t>
            </a:r>
            <a:r>
              <a:rPr lang="en-US" dirty="0" smtClean="0"/>
              <a:t>Soccer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r>
              <a:rPr lang="en-US" dirty="0" smtClean="0"/>
              <a:t>The transformation of soccer from an English folk custom to global pop culture began in the 1800s.</a:t>
            </a:r>
          </a:p>
          <a:p>
            <a:r>
              <a:rPr lang="en-US" dirty="0" smtClean="0"/>
              <a:t>Sports became a subject taught in school.</a:t>
            </a:r>
          </a:p>
          <a:p>
            <a:r>
              <a:rPr lang="en-US" dirty="0" smtClean="0"/>
              <a:t>Increasing leisure time permitted people to both view and participate in sporting events.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127" y="4343229"/>
            <a:ext cx="3722653" cy="2514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8779" y="4330403"/>
            <a:ext cx="3512617" cy="25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9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didn’t people pay to see sporting events before the industrial revolution?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69873"/>
          </a:xfrm>
        </p:spPr>
        <p:txBody>
          <a:bodyPr/>
          <a:lstStyle/>
          <a:p>
            <a:r>
              <a:rPr lang="en-US" dirty="0" smtClean="0"/>
              <a:t>Not enough money!!!!!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higher incomes, people paid to see first-class events.</a:t>
            </a:r>
          </a:p>
          <a:p>
            <a:endParaRPr lang="en-US" dirty="0"/>
          </a:p>
        </p:txBody>
      </p:sp>
      <p:pic>
        <p:nvPicPr>
          <p:cNvPr id="1026" name="Picture 2" descr="http://paradoxoff.com/files/2008/07/germany-inf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866" y="2158856"/>
            <a:ext cx="5261552" cy="3577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Soccer’s Globalization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575629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Soccer was first played </a:t>
            </a:r>
            <a:r>
              <a:rPr lang="en-US" dirty="0" smtClean="0"/>
              <a:t>in continental </a:t>
            </a:r>
            <a:r>
              <a:rPr lang="en-US" dirty="0"/>
              <a:t>Europe in the </a:t>
            </a:r>
            <a:r>
              <a:rPr lang="en-US" dirty="0" smtClean="0"/>
              <a:t>late 1870s </a:t>
            </a:r>
            <a:r>
              <a:rPr lang="en-US" dirty="0"/>
              <a:t>by Dutch students who </a:t>
            </a:r>
            <a:r>
              <a:rPr lang="en-US" dirty="0" smtClean="0"/>
              <a:t>had been </a:t>
            </a:r>
            <a:r>
              <a:rPr lang="en-US" dirty="0"/>
              <a:t>in Britain. </a:t>
            </a:r>
            <a:endParaRPr lang="en-US" dirty="0" smtClean="0"/>
          </a:p>
          <a:p>
            <a:r>
              <a:rPr lang="en-US" dirty="0"/>
              <a:t>British citizens further diffused </a:t>
            </a:r>
            <a:r>
              <a:rPr lang="en-US" dirty="0" smtClean="0"/>
              <a:t>the game </a:t>
            </a:r>
            <a:r>
              <a:rPr lang="en-US" dirty="0"/>
              <a:t>throughout the </a:t>
            </a:r>
            <a:r>
              <a:rPr lang="en-US" dirty="0" smtClean="0"/>
              <a:t>worldwide British </a:t>
            </a:r>
            <a:r>
              <a:rPr lang="en-US" dirty="0"/>
              <a:t>Empire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the twentieth century, soccer</a:t>
            </a:r>
            <a:r>
              <a:rPr lang="en-US" dirty="0" smtClean="0"/>
              <a:t>, like </a:t>
            </a:r>
            <a:r>
              <a:rPr lang="en-US" dirty="0"/>
              <a:t>other sports, was </a:t>
            </a:r>
            <a:r>
              <a:rPr lang="en-US" dirty="0" smtClean="0"/>
              <a:t>further diffused </a:t>
            </a:r>
            <a:r>
              <a:rPr lang="en-US" dirty="0"/>
              <a:t>by new </a:t>
            </a:r>
            <a:r>
              <a:rPr lang="en-US" dirty="0" smtClean="0"/>
              <a:t>communication systems</a:t>
            </a:r>
            <a:r>
              <a:rPr lang="en-US" dirty="0"/>
              <a:t>, especially radio </a:t>
            </a:r>
            <a:r>
              <a:rPr lang="en-US" dirty="0" smtClean="0"/>
              <a:t>and </a:t>
            </a:r>
            <a:r>
              <a:rPr lang="da-DK" dirty="0" smtClean="0"/>
              <a:t>television</a:t>
            </a:r>
            <a:r>
              <a:rPr lang="da-DK" dirty="0"/>
              <a:t>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But it never became as popular in the USA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6290" y="1447799"/>
            <a:ext cx="2628900" cy="162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6290" y="3073399"/>
            <a:ext cx="2755900" cy="162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458" y="4698999"/>
            <a:ext cx="2660429" cy="18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9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Sports in Popular </a:t>
            </a:r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212" y="1752600"/>
            <a:ext cx="5333788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country has its own preferred sports.</a:t>
            </a:r>
          </a:p>
          <a:p>
            <a:r>
              <a:rPr lang="en-US" dirty="0" smtClean="0"/>
              <a:t>Cricket is popular primarily in Britain and former British colonies.</a:t>
            </a:r>
          </a:p>
          <a:p>
            <a:r>
              <a:rPr lang="en-US" dirty="0" smtClean="0"/>
              <a:t>Ice Hockey prevails, in colder climates.</a:t>
            </a:r>
          </a:p>
          <a:p>
            <a:r>
              <a:rPr lang="en-US" dirty="0" smtClean="0"/>
              <a:t>The most popular sports in China are martial arts including, </a:t>
            </a:r>
            <a:r>
              <a:rPr lang="en-US" dirty="0" err="1"/>
              <a:t>w</a:t>
            </a:r>
            <a:r>
              <a:rPr lang="en-US" dirty="0" err="1" smtClean="0"/>
              <a:t>ushu</a:t>
            </a:r>
            <a:r>
              <a:rPr lang="en-US" dirty="0" smtClean="0"/>
              <a:t>, archery, fencing, wrestling, and boxing.</a:t>
            </a:r>
          </a:p>
          <a:p>
            <a:r>
              <a:rPr lang="en-US" dirty="0" smtClean="0"/>
              <a:t>Baseball became popular in Japan after it was introduced by American soldiers.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80" y="1269564"/>
            <a:ext cx="2249701" cy="2897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6325" y="1269565"/>
            <a:ext cx="1925591" cy="2897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4621" y="4199821"/>
            <a:ext cx="2087295" cy="2658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67484"/>
            <a:ext cx="1474921" cy="269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5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600" dirty="0" smtClean="0"/>
              <a:t>Local (Folk) </a:t>
            </a:r>
            <a:r>
              <a:rPr lang="da-DK" sz="3600" dirty="0"/>
              <a:t>vs. </a:t>
            </a:r>
            <a:r>
              <a:rPr lang="da-DK" sz="3600" dirty="0" err="1" smtClean="0"/>
              <a:t>Popular</a:t>
            </a:r>
            <a:r>
              <a:rPr lang="da-DK" sz="3600" dirty="0" smtClean="0"/>
              <a:t>  </a:t>
            </a:r>
            <a:r>
              <a:rPr lang="da-DK" sz="3600" dirty="0" err="1" smtClean="0"/>
              <a:t>Culture</a:t>
            </a:r>
            <a:r>
              <a:rPr lang="da-DK" sz="3600" dirty="0"/>
              <a:t/>
            </a:r>
            <a:br>
              <a:rPr lang="da-DK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644" y="1752600"/>
            <a:ext cx="5025289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Local (Folk) Culture is traditionally practiced by small, homogenous groups living in isolated rural areas.</a:t>
            </a:r>
          </a:p>
          <a:p>
            <a:r>
              <a:rPr lang="en-US" sz="2800" dirty="0" smtClean="0"/>
              <a:t>Popular culture is found in large, heterogeneous societies, and changes quickly.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128" y="1752600"/>
            <a:ext cx="2901858" cy="2093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128" y="3956982"/>
            <a:ext cx="35306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8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Lacrosse as a Popular </a:t>
            </a:r>
            <a:r>
              <a:rPr lang="en-US" dirty="0" smtClean="0"/>
              <a:t>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6780541" cy="5105400"/>
          </a:xfrm>
        </p:spPr>
        <p:txBody>
          <a:bodyPr/>
          <a:lstStyle/>
          <a:p>
            <a:r>
              <a:rPr lang="en-US" sz="2800" dirty="0"/>
              <a:t>Lacrosse is a sport </a:t>
            </a:r>
            <a:r>
              <a:rPr lang="en-US" sz="2800" dirty="0" smtClean="0"/>
              <a:t>played primarily </a:t>
            </a:r>
            <a:r>
              <a:rPr lang="en-US" sz="2800" dirty="0"/>
              <a:t>in Ontario, Canada, </a:t>
            </a:r>
            <a:r>
              <a:rPr lang="en-US" sz="2800" dirty="0" smtClean="0"/>
              <a:t>and a </a:t>
            </a:r>
            <a:r>
              <a:rPr lang="en-US" sz="2800" dirty="0"/>
              <a:t>few eastern U.S. cities</a:t>
            </a:r>
            <a:r>
              <a:rPr lang="en-US" sz="2800" dirty="0" smtClean="0"/>
              <a:t>, especially </a:t>
            </a:r>
            <a:r>
              <a:rPr lang="en-US" sz="2800" dirty="0"/>
              <a:t>Baltimore and </a:t>
            </a:r>
            <a:r>
              <a:rPr lang="en-US" sz="2800" dirty="0" smtClean="0"/>
              <a:t>New York</a:t>
            </a:r>
            <a:r>
              <a:rPr lang="en-US" sz="2800" dirty="0"/>
              <a:t>. </a:t>
            </a:r>
            <a:endParaRPr lang="en-US" sz="2800" dirty="0" smtClean="0"/>
          </a:p>
          <a:p>
            <a:pPr lvl="1"/>
            <a:r>
              <a:rPr lang="en-US" sz="2400" dirty="0"/>
              <a:t>It has also fostered cultural </a:t>
            </a:r>
            <a:r>
              <a:rPr lang="en-US" sz="2400" dirty="0" smtClean="0"/>
              <a:t>identity among </a:t>
            </a:r>
            <a:r>
              <a:rPr lang="en-US" sz="2400" dirty="0"/>
              <a:t>the Iroquois </a:t>
            </a:r>
            <a:r>
              <a:rPr lang="en-US" sz="2400" dirty="0" smtClean="0"/>
              <a:t>Confederation of </a:t>
            </a:r>
            <a:r>
              <a:rPr lang="en-US" sz="2400" dirty="0"/>
              <a:t>Six Nations. </a:t>
            </a:r>
            <a:endParaRPr lang="en-US" sz="2400" dirty="0" smtClean="0"/>
          </a:p>
          <a:p>
            <a:pPr lvl="1"/>
            <a:r>
              <a:rPr lang="en-US" sz="2400" dirty="0"/>
              <a:t>In recent years, the </a:t>
            </a:r>
            <a:r>
              <a:rPr lang="en-US" sz="2400" dirty="0" smtClean="0"/>
              <a:t>International</a:t>
            </a:r>
            <a:r>
              <a:rPr lang="en-US" sz="2400" dirty="0"/>
              <a:t> </a:t>
            </a:r>
            <a:r>
              <a:rPr lang="en-US" sz="2400" dirty="0" smtClean="0"/>
              <a:t>Lacrosse </a:t>
            </a:r>
            <a:r>
              <a:rPr lang="en-US" sz="2400" dirty="0"/>
              <a:t>Federation has invited </a:t>
            </a:r>
            <a:r>
              <a:rPr lang="en-US" sz="2400" dirty="0" smtClean="0"/>
              <a:t>the</a:t>
            </a:r>
            <a:r>
              <a:rPr lang="en-US" sz="2400" dirty="0"/>
              <a:t> </a:t>
            </a:r>
            <a:r>
              <a:rPr lang="en-US" sz="2400" dirty="0" smtClean="0"/>
              <a:t>Iroquois </a:t>
            </a:r>
            <a:r>
              <a:rPr lang="en-US" sz="2400" dirty="0"/>
              <a:t>nation to participate in </a:t>
            </a:r>
            <a:r>
              <a:rPr lang="en-US" sz="2400" dirty="0" smtClean="0"/>
              <a:t>the</a:t>
            </a:r>
            <a:r>
              <a:rPr lang="en-US" sz="2400" dirty="0"/>
              <a:t> </a:t>
            </a:r>
            <a:r>
              <a:rPr lang="en-US" sz="2400" dirty="0" smtClean="0"/>
              <a:t>Lacrosse </a:t>
            </a:r>
            <a:r>
              <a:rPr lang="en-US" sz="2400" dirty="0"/>
              <a:t>World Championships.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7478" y="2051187"/>
            <a:ext cx="1600200" cy="184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2228" y="4087180"/>
            <a:ext cx="18796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8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the most popular sports in the </a:t>
            </a:r>
            <a:r>
              <a:rPr lang="en-US" dirty="0" err="1" smtClean="0"/>
              <a:t>usa</a:t>
            </a:r>
            <a:r>
              <a:rPr lang="en-US" dirty="0" smtClean="0"/>
              <a:t> are;</a:t>
            </a:r>
            <a:endParaRPr lang="en-US" dirty="0"/>
          </a:p>
        </p:txBody>
      </p:sp>
      <p:pic>
        <p:nvPicPr>
          <p:cNvPr id="72706" name="Picture 2" descr="http://t2.gstatic.com/images?q=tbn:ANd9GcRTrLSrqhOfnmO1iagutqNrKbJTcAc5_FeEl5qLSRpHTkGZxMHe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062" y="3092746"/>
            <a:ext cx="2143125" cy="2143125"/>
          </a:xfrm>
          <a:prstGeom prst="rect">
            <a:avLst/>
          </a:prstGeom>
          <a:noFill/>
        </p:spPr>
      </p:pic>
      <p:sp>
        <p:nvSpPr>
          <p:cNvPr id="72708" name="AutoShape 4" descr="data:image/jpeg;base64,/9j/4AAQSkZJRgABAQAAAQABAAD/2wBDAAkGBwgHBgkIBwgKCgkLDRYPDQwMDRsUFRAWIB0iIiAdHx8kKDQsJCYxJx8fLT0tMTU3Ojo6Iys/RD84QzQ5Ojf/2wBDAQoKCg0MDRoPDxo3JR8lNzc3Nzc3Nzc3Nzc3Nzc3Nzc3Nzc3Nzc3Nzc3Nzc3Nzc3Nzc3Nzc3Nzc3Nzc3Nzc3Nzf/wAARCACDAMYDASIAAhEBAxEB/8QAGwAAAQUBAQAAAAAAAAAAAAAABgACAwQFAQf/xAA/EAACAQMCAwUGBAQEBQUAAAABAgMABBESIQUxQRMiUWFxBhQygZGhI1KxwRVCYvAzctHhFkNUgpIHU8LS4v/EABkBAAMBAQEAAAAAAAAAAAAAAAABAgMEBf/EACYRAAICAQQCAQUBAQAAAAAAAAABAhEDBBIhMUFRExQiMkJSI5H/2gAMAwEAAhEDEQA/APcAc13NYsPGUS2BdCXUAELy8OdRT8ezExhiGpTzY6h9qe1gb2RXawOGcbMglF/JHEFXIY90VpycQt0APaBgw1KVGoEeopUKy3kUtqwbfjv4zC7CpEF+JQTg+dcveIzGciCTCqw0468qdBaN8EUs1UtruOSJO0lTtcd9c4IPXaor+7T+GzzQyjZDpdWHxeGfGl5GX9QzjIpvbR6tPaJqxnGaE+D3c0vFIxLK75DZLHc7GsvOVYgNkbkgeJ3p7RWehg0wyop3dR86qXl5bJHLG00ayaT3SwoehnDNhmGkyBVweZ8KEhsLFlRiQrKSDjY9afmhGe4aMzRqMLqY9d9tqI0uoliXtJkUhQWBYDG1FCstZrjMF5kD1od9pbtJLK3ktpgR2n8jEdKD7qeWfiXDoFvJ1im1FlR9JJBBB67jY0UDdHpdxqMtuQGwrFjjoMHnQ/DxiLiNgs1lP+Gs+D3SpJDE9R/lPKgm54vxCfh8sPbMw0hebpJnLjvPnn3Rk+JNRcG4tI3E4I7NDHb3DaSryu3ey2WADnBGceHlSJ3noEfFLns5GUo+M4Gee3rzrK4pMbkyzSqqyKEHXdcnG3+9C1zxG+meWSO8mWJHZhDkMoKg4zqBbcjcZ8RjpRLfMqRylc47RBvlerePz9aqI07MVSF4gpYZAT18aKPZHea4xy0KAMY6mhMNjiJJByB8PKr0cjxxYiZt3XOhj4nwNaS6FHsK+L7JcnoI/wD5UIavwwQwPdHP0oilLDghYsS3uyZZifEdaFw6sWBOoDI3PI5X/WsolMLvZQ6rOY4G8zdaVYVhxVuHjulnRskoWIGTjf7UqqhFL2bRIROeKXSRoFzGHkwAfDJ55BH0qaS8s3EKxvGiBvxSrgroyT48zsfIdTWdYXjSxWiNZvM89u8wnWQhdKnGCcbMRyFTRXQng1rwhwX0ns5C2d1UnkuNg2OfMEb1z/JXFHQsRkcckEPEmjnd5AxLRPjAK5OBnHgM+lPPtAeD6rJpJO1t+4wVxpJ8c45b1L7Wo1rwppBbW8Om4jUNGz9/nz2Hh06Y9KEDdCe4eV89o+zPnnz5f34Vn8jOaa2MPuEcR94uI3mlkVZFJdGlA1DoucEee1a09pbcVt0U9pJbrz7O+woBwctgbfOvJpruRi662jjTYDkPQbY/vnWrwm+d7afQzKkkOiPLEaWx1GDnmc523qt7ocZp8M1bzjF/wZJrESC4UTPgsvbFccu/5ADOKhi9oL7iMsEas9vlQ4VAEQqWADNvjGccz19KIeDyJMwkS9t2cQiMwz6u6RuCD4gnn51o3F2YIe3u57FokwW0wlSMjI5b8j5eHOmpXybSw4k1UgeuuJ8WjWVle3MkBwqqBzx+bHmamsOLKTH/ABWWNdcyx5XGBnHPlgbnffFbdui8bghW3ni0s+FEYY9nv3icn+8+VUVvbmxna2N5Oyd4KA3dXGBsDy5E/M1d8WJ44qVJmRd3HF2c3sEaS2QlkRRENZ0oSC/LfOARuOdRXF/xS6tyzI2gb60KkZwMAkE775q7L7W20K2yXTzSzuPxiy94DI6Z5/pTbh+JyCSK2l4Ye0VHBMLkHB/KBjGkjBzzz0qVMFBMpyT8S0RratcSRkDswBvvjbHrj+zVS09rgICe0STUQyucZxj19Kmkur+RZhDfcOATUpDWkgw303AGc1h8bnaf8F7gMrtpcKwUBCBlhpz3vAEdKab8Gc4KPk3YvayS8IjRmMYYEpp25H5jkfv4VYm4gita3du0bSRHZFZsoCDuwO1Z/DrqxiczmQI0kgnWNLdkSF98KdOSwHptnoDV+54paAstpcEF1BCnWFV8EbkDB3OdXpv4XG/YbeOzHe9YSRWzpetFcqSzKkwBHexpQISwJY5wdsClZ8Qis54rtFnZotBl7jxNHyUA642ySfDFbT38DyJFDeQAYWOIM+SqgDOdsgYAGPE8h3st125zHbdgeydljL3OOp0nfA3HzJK9KpNX0V8Sq7K1rfxXLx28IlC3HaAz9pqA7hJJyi7emTRfBL7+gliuLa4UMuv8QguQMjkPP02oUtmga7nkI0oXfMciopdXwFDEnu7YOQTjG/WuTNcTCN0VOxxj8VgANwDjYcs7kjPmaG/QRhQRXr21k5M1g2r+WVZjgjB/mOKrzXj47Xhy4D7YMunAxk7jnWDxQLaWbsiOG0siusYALbnbmSMb+fhQ1YX0FtKArSPcKuk68YGRvgDlz6HNZzntFKW3g9Nj4txS4tPco+HwsGiEQaKY6xjrvz6VRj96g1tJaXaZkd/8AnAOOZHhih3hl/E91Ii38tvc3S4kUJlX6aQQd8rjGaIu1lTtlXiFhJpj0vmR1cjWd2BTbfNNTT6Cr6Kc3F4I7nsXhM7LGCyK+4JJOT4bYpVlztZyJHDfXCvHvKsSXyKodt2Y4XVnPQnA8KVXuK+N+zb4VMkVrZQrNKNMLrpGcA6jjPnuMDGfCmu1xKY45ffVVz3WyV1Aacnfn8I/8q8pt/aK5tg6wSmJXPfCyAavUY8zT29qOIPz4hODp04Fy2cbDAwRtsNvKsHBWHzv0ej+0MR4jw/isPDWe6uJLmNwhmyAwAHdA5dNuRJ61hP7OXKWbP2DNLp1O/alSgXnty9f2NCvvvEpsOkdw5Yc1SRjXSvGZsFOG3h3/wClkP3IpraiJZN36m3P7P8AEYpX7KdC+4U62VSCcghmAycZ22rSX2V4xEJpE93KlsMGkcFVxkE7YUHnnwoVgs+PQ3Czrwy41g51e7nb6Vrx8Q9rncSe6XayLkIWhbIBGDjO1DlBiVeYhVb8D91jL39+YlB0riBwHYYJzncjcjkfhPgaQ4HbXCzxXfEL6TSxe4aU9mrKSSmemRjyyRtgUMG79tzq0R3SZwDnSOWcDc9Mn6moTF7XO+toHLHJLM0eeefzeO9CljQ9y8RDyysIeFQt7ot8ph+ORGcqmS2+FOzHu7dMZp8cKQQpcyGB9MuoNKjMNJw2CTucY677HfrQTFZ+07AB7h49HwqJkH03pCw9p3Y6r1VPPvXPPp570fJDwPfX6haOHxMJ4hG0WlU7RwoCsVwcgkcxnYE5OQTgCpoHuM2+ppGVF0rI4LSMHGCdK76SSnMgHHmKDE4N7QHWsnEo0UqQoE2cnpt4Z9ai/gXtA57/ABGEYP8A1BI/Sk8sAWRrwEnFgTwa7HEJIDKmuMDU4kLKA2VIJByXOR128MUDHtc7KcjbIDDNa7+z3F30k8UjVh4Sty+lNHs3xbG3FUxy+NsfpWc5xl0zPI3N8Kv+GTqmA21YHPvEfrXO2mAOJHG2/frWk9nuMAYHEo8g4xqPP5imHgXH1UhL63Odt3//ADU2v6MtjG8DMt3xi1t5T2qSONSOx0suCSD5bb+WaM5+G8OeMMOG8OnacAiZeHxESb5Y507HG5A8Njk7h/8ACeOomrtrZ5A2yqRgjHPO30pD/i2HbstSAaVAKMAu+AADy3P1NaY8kUqs2xvaqfIYzcA4X73ELm0s+ykYBJIYHxkH+crgDZAMD+ob5xUXF7Lhs0LTtw+NY0URIbU6C7EnovdLFgRuM+uKEm4r7TWyFHs5cZByImB25EEdR0Pp4Uz/AI2uUlhF1awh4QcE91mz1Y9Tz38DWqyRfRp8sfQWR2SiPF4lxDdRyC3VJZmlRmC4AGr4hnbPLPIYyaguvZvh95FdXMpuLJy6gpAusawSC2rBXB2OASdiN6xo/beCXa4s33UhWikYdmcDBUctsDukEE79N9Oz9sbBoyJbmRJNeU/CUKh6E75yBjpnz61e6LDdCXkqcQ9kFhtpJ7DiM0S6DIROoC6hthCPiPPlsMYqSNbj3GW6mFtJLJGsRu0nK9oQxfTpY465GBnetZOOcMuhI0c0YlIH4jzaSdiCAMHx8vHpipZ7uSWOP3B2lMrlc9kNYcqpY/08jg7gYAzypJJlqMV0wHlsJ7UqJeF3CsF/wkVpNIJODlc5BwcHlsR0NKjmO5ltRruBHO0v4kmJXUsx2BGBsBpYYB3OTzpUnEKfszUWON8RW9vEw2KrbxjPmO7tU6TSkdyUqF/L3fripJJLe8YLCkqtgANKQS7eo+3jVVtWyudEikgN0PrXjSnL2c0pSXks9pI3xSyt6ucV3Af4iWbz51WVnPcY4bwPI+lOUk7Z3H5v2qdz9i3P2WRGgG2B6CnAKN8LnoSoqBS2rBOfU4NPUEsR1o3MLJW0FtTAFj1OMn504beXyxUQ221AH8p2zTxjod/Dr99qE7Acc7ZyAKcDtzJ8K5JE8UzRyDEinDAEHH3/AENI8sZyfLYj96VsdMdtkgqCQcHFcK56H50wRAyK4JyoIAHQHHTn0FSKCR8QNOw2jCAOlN1YYEDGOuam0Z6g+m/6U0qDyIJ9aLFREXJ55yTk9a4HGetOI23GD9vryphwNyQKViHFlPiP+2mEDP8Aqa4R0KsD07pphODzA8siiwH6cfCcehxXGLsMMWYeDnUPoaaWwM748abrB5H6HP2p7n7HbK03C7GfPbcOtJD4mEKftiqM/s3wmQHTBLCT1ik5egIIrWMgx8W3jTdZPI5HlWizTXke9g1deyMLIvul2yOM5aWM5bwyVPT0qmPZrisWDDMkh5YinyPo2D9qL2bffPoSKQdNwV1f5XOf3FaR1MkPcmB4b2psToj/AIhGeRKM++OndpUXPcMzAh2XCBBobGwGBy57Y+lKtfqn6C4k9y3CooWNm3EJJGOdU6oqEeinNOhkFwAlyy5IGHLcvAN/9vrVKCRRIiSDVHkZGrGRkZ3q3FPHDddpGqdmJCYxINa4zsCDzrjQcNjEDdinbxEqyg4zkoSPGpFU5CkrMnIYOSKMLODhXHFMvu6xzIuJI17q+uMcqhmg9yYpDEI/Jf8AapcaZ1Y9I59Pgwf4dciJGMa9mwyO0OCo9KkWy0gLLKCvgoyRWmyzSnLiQ/5z/rSkWJY9csscennpGo/ahpHWtHigrkUUt4RkaZH9akjSIMNUAK9NzXffbRcBTPKT4Lgfen/xW3Udy0yQfidudIHPTQ6otvAZsuCuo+I51z3W6AGkah5KKpni0oYlYYFI/p1frTH4vdtkC7055iMBfpjf9KLIerxLpGrHY3Lr+IhC9dquRWiiIM0WcHYuN/0oWlnnkyJJpXBG4dyf3qEEr8GB6HFFoz+sj/IVXFnCWJMa6hzAH+1Z08FrrzhfTx+dZK3txHgpcyjG/wAZ/Q1cXjLSKBdIG/rRcH5jlS3IqGqxS4kidobEn/CIB6rNj9jUEtjasfwp5VyeTgEfbFWoTDdjEEsTH8rMVb6GutYTruo+lPh9HSsOCa6M2ezaRYxE8XcTBAONRyd8GqE8csW7o2PEVrPDOrkMpA8jXGQkaSyn1ooyyaCD/F0YbMocbZ8zXGcnkAR67VsNw6KVWKuocKWJwRj+ziqF5w64twJApeM4/EQYK+vUUmmuTgy6bJj57RS1NqycAePKmMSxPj5jNdZnXDd1vMt+4puoFsnOf6Rn70Wc9nc0sY/3ri4ByeX9RxSEqLnLL6KNRpoOBu/Tf5ZpU3XqY6YpWHjnTSpgQ6sRj+k4q5bMkqmPWAWGFLAYz5+FU90fB55zXA5Q5VF9SKt8OimqZq2l9cWNwkkbhJYzsSMZHgw+tFtlxWLjo92I93uMExhiSpPlg5+X0oIVzOpLnJLYOedOjZkIIYhkPdK889N6DbFmlDro2eIS3tjdvBdiGNs91guVYeOo559DVN7lnBDuXUHGD/IfMDl60ScNvbb2itl4dxRQLpQezkA3bzHn4r151gcS4fc8JuOyuR3AuY5xuCv7j9KmUfKLyOb82iDUSDkNuN+pI8/zDz505XyV3J1DukHOfQnn6Go1YlgoU6hvoB+6H9q4WXSSdJRjgORsx8GHQ+dQc9IkDYAJwANs8sfuPQ7U6JGfvAhEBxqOd/QDf6bVBqOogEgjpzYD9xXI5XR/wpBpO+B8J+R5GmaY3Dd9/RpzRWoSIW14CeyHanOVL9d+mNth881VkikQjUQQeRXcGo2nYrhYQrDmNW/rTQZWGpiTk7Ef68vkacmma5Xp3H7E7JNX5jy556f38q5q578v75VwKfyYx0Ix9hnHqDTUOrGCP9f2P2rCjlokUEsMdBtvv9+daFpxi6s8KWSSP8sh/Q8/1rLywB0sMdQDj+/mK6JCcqpy2OQ/sn7VSsuMnHlMKLW+t75SGjaFvF/hHz2pl5YdmmrZvAq+1D9rfTWo7EYKtv2ZGd/H+x8qI+HzXEygmznXI5OuM+hOPuK1XKPT0+dSVPsouksEZcO4YgjTHIAMHrjGKiS9nUd6UAY5sNVEn8NidSZ17BSM5Vh/riqF5N7P2pPvFykjD+VO+T/41VPyzoeWEewburcMHktsIo3KhDg+nhWWY3mvBColZuyJ7LTgk5GPPGM0Tv7UWUTKnCODl3zhTJgZPoMk/as689puMTswWVLcEYPZRgE/M5NCVcnmZ1hbuJRm4ReQRdtNw+aOP/3HRiB64G3zqq8yxKNbuTnZQAB+9dnuLmYh7mZ5j4yuWwfIVD2raQSuTvuelRaOR7fB03KyMe4mf6nJ/cUqqyMpfMhA8NNKgRbvcLM7qfjOrOOYNRZOjBzg7EmnXbtJHFJg5AKnHUjl+9Vrcys5MjNox0Wt51ZvnjtyNF2BxHJzyG2qywD5VfiUE5558KovlQQR02NcjkOkMByxvnpURMkzUhc93vlSp2ZSQQR1B8aMOGcStuOW/wDDuJgdtjKPyL/1Dwby60GQcXFtGUFrDIx31HOd+VT8LtZuIXBlcdhGpDF0GNHhjoD1zVdHTiXO1c34LXGuEScIlAYdrbNnspU5g/0nofL6ZqjqLEkMrM3wyMMh/Jh40VXd097F7oS8kTDGnK4YjlvjOaF+J2fuMmmNdURXZu2Dhv6sADGefXGedS4WtyNnoW5VF0NPewh1Bk5ozbr6eI8q4O6dYClTsXx3fRlqOKOaYqIbeRiBkaUOfWtCz4XduxkJEI5EuRv6gVFMiehyxKp5AINOOS6vurbfSlsUJUnVyYhct/3Dr65rZk4Rw2zhD8T4kYg2SI4o9z6Zz+lVn4l7PWRDQcNnvHXcPcNz9c8v/GhwbMHhadSdFGNDI2iNC7dNGWIPljJFaEXBuJT5LWjIrbdpMyoD6gnJ+lRSe2HFGAjs7eC0iOwMUOSPmdvtWXeX/Ebna4upXPUajy9OVTsQv817ZvycKsrRFbivGLeMdI4AZGHpzP2qKS/9nLQaYbO6vCOXav2an1UY/ShvsXAOSoB5nNJI+zxiTGNs4/enaiJ5PSNqT2mnVdPCrK1s0P5Icn67foaz5J7+7Obq6kfH8pbb6DA+1VgzZOhgQPDenCdwN19Sd6lyE5yfbLC2ss8JHbOYY+epu4uf6f8AQVwLaRYBZ5TjbIwD9d/sKqi6cHUj7jrnFMluDITuM/mximpk2XoryKCZHEMigZIMchDctt/72qlrLMexjwmfyhdvM1X1lTqySfGu9o0jd448hzqnJtUF2TkkfHL/ANoNV5GjcYTVnrvypvUDdznkPH960bbh2VEl8RHGB8A548z0pxxtl48UpukjPjhuJSRAhcDqcD7mlRHwbjrQM9vwzhMFwUBJkZA22SMAaQQNupPlSrsWlbRo8cFwwps/ZzgtnC73jxySKe9JLLpDeYAOAOnU70DcduOHfxSU8IjYwrpGsnKlv5imd9PTfwONsVE9t2smM9M/basqOTWTqHdG3OpyytVRpq4OLVlxpkIBAyPDl60ztlBAwAD08KrI6YMY28M+NdHfbGQCTsT0rm6OMtlgjjIyOmPCiX2ev4+we2GkTa9SZONQIAI9Rj70GtN2eAckdMdPSp1uH0hlPI55b0zTDl+Ke4MuPyTNw+6t7ZtN1LGYowSAwY+B6Hz6VY4XH2MMMcHDJLFIrdYWkLRsZTgAZO/IKN8Z6UJJxmVYh2rtIPyuA+PTIOKtL7SOgAWNMeakH7GtFlcYbTv+pxSlukF1lAttqEbMWbnnkR4ftUt1dxWkeqU4wNvE+g60Ey+0l04wkqxjnhBg/WqbXkkrl2ZyTtrY5P3rOwnrYr8TS4nxCS4ujcHOobIufhXw9P1NVuH8QuLNmKxo6vuQc/rUCkn4ipHmacrKTgDA8yandRw/JLdustT3b3koeWNI8DHcG/PrUZk5qFOOpqPtQFwpGDzqCR3B2O/OpdtkSdu2Tr3W2IXwNSXEfYStDMpWVcZDKQR16+WPrWaZpkZZUAaRcMA6ggkcsg8xVzivEEvLzKSOwVBEXcb4XYHPM5B5nwqvjuNguhPIgG55+dRNKnPOagZxseQG2c1BIM5YHHnUbSeSwXVpC+SNvDNMLg4wuB0LVHDFLLjs1aTJxsCauJw+8wWcR26Y5zOBt6DJrRY2y44py6RCQQMscDwFWoLN7r4FPZ9XPLzp0VraROuuR5y2wVVKjx67nl0rVsIOIcUgf+FWz9mjNGZQulUI2Iy2MeB2xW0MDfJ1QwKPOQht7YQuYLOHXdMhK6iAWx5nkOVduomtliu+MhorVZhFIAMjcNvqGQMacdSc7VduPZq4uUnQX8MEsNv2kTEMCjs2D2jbn/l7EDNDfFik1rF7PcWvoB7uzTLxCJyVlj0sArq2NJB07frjNduPFRrPItlQ6PSeAtw7+FxXPBr6K2t3AzcxqzNMTvjTsQB57g7Uq8SvOLXK2kHDBMPdrRVVDG4iDnBOcjcnvHnSrajk2Bun/K/yj9KHJ9rh1HLtTt8zSpV5kzr13SOSAEoTz1Y/SrARQoYDfNKlWR5ggAdG3WnRd1jjpypUqQ12KT4FOBn0qOEB0ywB+VKlQugZIFClyAM48KdGx1Yz/eKVKpGifmmeuf3rp2ZQPEUqVJANYkYwSNulOi77rq39aVKqQ0STKE0hRgFRVWRFDtgDpSpVqui/A0AFG+XWtjhdham2SVoVZyoOWy360qVJGmBfcScQkeJ44420q7EMF222rP4UPfJJ/eCX04AOSD8R8KVKumB6P6lj/wBQ5G4TwMHhuLdpblIneMAMVKuSM8+aj6UK+xvGOJRmWFL64ESrIwTtDjJGTkdcnnSpV2w6OGPOQL7ri1/xC04o11dSHsSQix/hqAE1DurgHc53of8AYuxtb6Gee9t4rmWS6WFmmQP3SFJxnkfMb+dKlTj2KX4ozbmxtk4lxK0WP8C3unjiUsTpUMwAzz5ClSpVDN0lR//Z"/>
          <p:cNvSpPr>
            <a:spLocks noChangeAspect="1" noChangeArrowheads="1"/>
          </p:cNvSpPr>
          <p:nvPr/>
        </p:nvSpPr>
        <p:spPr bwMode="auto">
          <a:xfrm>
            <a:off x="63500" y="-725488"/>
            <a:ext cx="2286000" cy="150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0" name="AutoShape 6" descr="data:image/jpeg;base64,/9j/4AAQSkZJRgABAQAAAQABAAD/2wBDAAkGBwgHBgkIBwgKCgkLDRYPDQwMDRsUFRAWIB0iIiAdHx8kKDQsJCYxJx8fLT0tMTU3Ojo6Iys/RD84QzQ5Ojf/2wBDAQoKCg0MDRoPDxo3JR8lNzc3Nzc3Nzc3Nzc3Nzc3Nzc3Nzc3Nzc3Nzc3Nzc3Nzc3Nzc3Nzc3Nzc3Nzc3Nzc3Nzf/wAARCACDAMYDASIAAhEBAxEB/8QAGwAAAQUBAQAAAAAAAAAAAAAABgACAwQFAQf/xAA/EAACAQMCAwUGBAQEBQUAAAABAgMABBESIQUxQRMiUWFxBhQygZGhI1KxwRVCYvAzctHhFkNUgpIHU8LS4v/EABkBAAMBAQEAAAAAAAAAAAAAAAABAgMEBf/EACYRAAICAQQCAQUBAQAAAAAAAAABAhEDBBIhMUFRExQiMkJSI5H/2gAMAwEAAhEDEQA/APcAc13NYsPGUS2BdCXUAELy8OdRT8ezExhiGpTzY6h9qe1gb2RXawOGcbMglF/JHEFXIY90VpycQt0APaBgw1KVGoEeopUKy3kUtqwbfjv4zC7CpEF+JQTg+dcveIzGciCTCqw0468qdBaN8EUs1UtruOSJO0lTtcd9c4IPXaor+7T+GzzQyjZDpdWHxeGfGl5GX9QzjIpvbR6tPaJqxnGaE+D3c0vFIxLK75DZLHc7GsvOVYgNkbkgeJ3p7RWehg0wyop3dR86qXl5bJHLG00ayaT3SwoehnDNhmGkyBVweZ8KEhsLFlRiQrKSDjY9afmhGe4aMzRqMLqY9d9tqI0uoliXtJkUhQWBYDG1FCstZrjMF5kD1od9pbtJLK3ktpgR2n8jEdKD7qeWfiXDoFvJ1im1FlR9JJBBB67jY0UDdHpdxqMtuQGwrFjjoMHnQ/DxiLiNgs1lP+Gs+D3SpJDE9R/lPKgm54vxCfh8sPbMw0hebpJnLjvPnn3Rk+JNRcG4tI3E4I7NDHb3DaSryu3ey2WADnBGceHlSJ3noEfFLns5GUo+M4Gee3rzrK4pMbkyzSqqyKEHXdcnG3+9C1zxG+meWSO8mWJHZhDkMoKg4zqBbcjcZ8RjpRLfMqRylc47RBvlerePz9aqI07MVSF4gpYZAT18aKPZHea4xy0KAMY6mhMNjiJJByB8PKr0cjxxYiZt3XOhj4nwNaS6FHsK+L7JcnoI/wD5UIavwwQwPdHP0oilLDghYsS3uyZZifEdaFw6sWBOoDI3PI5X/WsolMLvZQ6rOY4G8zdaVYVhxVuHjulnRskoWIGTjf7UqqhFL2bRIROeKXSRoFzGHkwAfDJ55BH0qaS8s3EKxvGiBvxSrgroyT48zsfIdTWdYXjSxWiNZvM89u8wnWQhdKnGCcbMRyFTRXQng1rwhwX0ns5C2d1UnkuNg2OfMEb1z/JXFHQsRkcckEPEmjnd5AxLRPjAK5OBnHgM+lPPtAeD6rJpJO1t+4wVxpJ8c45b1L7Wo1rwppBbW8Om4jUNGz9/nz2Hh06Y9KEDdCe4eV89o+zPnnz5f34Vn8jOaa2MPuEcR94uI3mlkVZFJdGlA1DoucEee1a09pbcVt0U9pJbrz7O+woBwctgbfOvJpruRi662jjTYDkPQbY/vnWrwm+d7afQzKkkOiPLEaWx1GDnmc523qt7ocZp8M1bzjF/wZJrESC4UTPgsvbFccu/5ADOKhi9oL7iMsEas9vlQ4VAEQqWADNvjGccz19KIeDyJMwkS9t2cQiMwz6u6RuCD4gnn51o3F2YIe3u57FokwW0wlSMjI5b8j5eHOmpXybSw4k1UgeuuJ8WjWVle3MkBwqqBzx+bHmamsOLKTH/ABWWNdcyx5XGBnHPlgbnffFbdui8bghW3ni0s+FEYY9nv3icn+8+VUVvbmxna2N5Oyd4KA3dXGBsDy5E/M1d8WJ44qVJmRd3HF2c3sEaS2QlkRRENZ0oSC/LfOARuOdRXF/xS6tyzI2gb60KkZwMAkE775q7L7W20K2yXTzSzuPxiy94DI6Z5/pTbh+JyCSK2l4Ye0VHBMLkHB/KBjGkjBzzz0qVMFBMpyT8S0RratcSRkDswBvvjbHrj+zVS09rgICe0STUQyucZxj19Kmkur+RZhDfcOATUpDWkgw303AGc1h8bnaf8F7gMrtpcKwUBCBlhpz3vAEdKab8Gc4KPk3YvayS8IjRmMYYEpp25H5jkfv4VYm4gita3du0bSRHZFZsoCDuwO1Z/DrqxiczmQI0kgnWNLdkSF98KdOSwHptnoDV+54paAstpcEF1BCnWFV8EbkDB3OdXpv4XG/YbeOzHe9YSRWzpetFcqSzKkwBHexpQISwJY5wdsClZ8Qis54rtFnZotBl7jxNHyUA642ySfDFbT38DyJFDeQAYWOIM+SqgDOdsgYAGPE8h3st125zHbdgeydljL3OOp0nfA3HzJK9KpNX0V8Sq7K1rfxXLx28IlC3HaAz9pqA7hJJyi7emTRfBL7+gliuLa4UMuv8QguQMjkPP02oUtmga7nkI0oXfMciopdXwFDEnu7YOQTjG/WuTNcTCN0VOxxj8VgANwDjYcs7kjPmaG/QRhQRXr21k5M1g2r+WVZjgjB/mOKrzXj47Xhy4D7YMunAxk7jnWDxQLaWbsiOG0siusYALbnbmSMb+fhQ1YX0FtKArSPcKuk68YGRvgDlz6HNZzntFKW3g9Nj4txS4tPco+HwsGiEQaKY6xjrvz6VRj96g1tJaXaZkd/8AnAOOZHhih3hl/E91Ii38tvc3S4kUJlX6aQQd8rjGaIu1lTtlXiFhJpj0vmR1cjWd2BTbfNNTT6Cr6Kc3F4I7nsXhM7LGCyK+4JJOT4bYpVlztZyJHDfXCvHvKsSXyKodt2Y4XVnPQnA8KVXuK+N+zb4VMkVrZQrNKNMLrpGcA6jjPnuMDGfCmu1xKY45ffVVz3WyV1Aacnfn8I/8q8pt/aK5tg6wSmJXPfCyAavUY8zT29qOIPz4hODp04Fy2cbDAwRtsNvKsHBWHzv0ej+0MR4jw/isPDWe6uJLmNwhmyAwAHdA5dNuRJ61hP7OXKWbP2DNLp1O/alSgXnty9f2NCvvvEpsOkdw5Yc1SRjXSvGZsFOG3h3/wClkP3IpraiJZN36m3P7P8AEYpX7KdC+4U62VSCcghmAycZ22rSX2V4xEJpE93KlsMGkcFVxkE7YUHnnwoVgs+PQ3Czrwy41g51e7nb6Vrx8Q9rncSe6XayLkIWhbIBGDjO1DlBiVeYhVb8D91jL39+YlB0riBwHYYJzncjcjkfhPgaQ4HbXCzxXfEL6TSxe4aU9mrKSSmemRjyyRtgUMG79tzq0R3SZwDnSOWcDc9Mn6moTF7XO+toHLHJLM0eeefzeO9CljQ9y8RDyysIeFQt7ot8ph+ORGcqmS2+FOzHu7dMZp8cKQQpcyGB9MuoNKjMNJw2CTucY677HfrQTFZ+07AB7h49HwqJkH03pCw9p3Y6r1VPPvXPPp570fJDwPfX6haOHxMJ4hG0WlU7RwoCsVwcgkcxnYE5OQTgCpoHuM2+ppGVF0rI4LSMHGCdK76SSnMgHHmKDE4N7QHWsnEo0UqQoE2cnpt4Z9ai/gXtA57/ABGEYP8A1BI/Sk8sAWRrwEnFgTwa7HEJIDKmuMDU4kLKA2VIJByXOR128MUDHtc7KcjbIDDNa7+z3F30k8UjVh4Sty+lNHs3xbG3FUxy+NsfpWc5xl0zPI3N8Kv+GTqmA21YHPvEfrXO2mAOJHG2/frWk9nuMAYHEo8g4xqPP5imHgXH1UhL63Odt3//ADU2v6MtjG8DMt3xi1t5T2qSONSOx0suCSD5bb+WaM5+G8OeMMOG8OnacAiZeHxESb5Y507HG5A8Njk7h/8ACeOomrtrZ5A2yqRgjHPO30pD/i2HbstSAaVAKMAu+AADy3P1NaY8kUqs2xvaqfIYzcA4X73ELm0s+ykYBJIYHxkH+crgDZAMD+ob5xUXF7Lhs0LTtw+NY0URIbU6C7EnovdLFgRuM+uKEm4r7TWyFHs5cZByImB25EEdR0Pp4Uz/AI2uUlhF1awh4QcE91mz1Y9Tz38DWqyRfRp8sfQWR2SiPF4lxDdRyC3VJZmlRmC4AGr4hnbPLPIYyaguvZvh95FdXMpuLJy6gpAusawSC2rBXB2OASdiN6xo/beCXa4s33UhWikYdmcDBUctsDukEE79N9Oz9sbBoyJbmRJNeU/CUKh6E75yBjpnz61e6LDdCXkqcQ9kFhtpJ7DiM0S6DIROoC6hthCPiPPlsMYqSNbj3GW6mFtJLJGsRu0nK9oQxfTpY465GBnetZOOcMuhI0c0YlIH4jzaSdiCAMHx8vHpipZ7uSWOP3B2lMrlc9kNYcqpY/08jg7gYAzypJJlqMV0wHlsJ7UqJeF3CsF/wkVpNIJODlc5BwcHlsR0NKjmO5ltRruBHO0v4kmJXUsx2BGBsBpYYB3OTzpUnEKfszUWON8RW9vEw2KrbxjPmO7tU6TSkdyUqF/L3fripJJLe8YLCkqtgANKQS7eo+3jVVtWyudEikgN0PrXjSnL2c0pSXks9pI3xSyt6ucV3Af4iWbz51WVnPcY4bwPI+lOUk7Z3H5v2qdz9i3P2WRGgG2B6CnAKN8LnoSoqBS2rBOfU4NPUEsR1o3MLJW0FtTAFj1OMn504beXyxUQ221AH8p2zTxjod/Dr99qE7Acc7ZyAKcDtzJ8K5JE8UzRyDEinDAEHH3/AENI8sZyfLYj96VsdMdtkgqCQcHFcK56H50wRAyK4JyoIAHQHHTn0FSKCR8QNOw2jCAOlN1YYEDGOuam0Z6g+m/6U0qDyIJ9aLFREXJ55yTk9a4HGetOI23GD9vryphwNyQKViHFlPiP+2mEDP8Aqa4R0KsD07pphODzA8siiwH6cfCcehxXGLsMMWYeDnUPoaaWwM748abrB5H6HP2p7n7HbK03C7GfPbcOtJD4mEKftiqM/s3wmQHTBLCT1ik5egIIrWMgx8W3jTdZPI5HlWizTXke9g1deyMLIvul2yOM5aWM5bwyVPT0qmPZrisWDDMkh5YinyPo2D9qL2bffPoSKQdNwV1f5XOf3FaR1MkPcmB4b2psToj/AIhGeRKM++OndpUXPcMzAh2XCBBobGwGBy57Y+lKtfqn6C4k9y3CooWNm3EJJGOdU6oqEeinNOhkFwAlyy5IGHLcvAN/9vrVKCRRIiSDVHkZGrGRkZ3q3FPHDddpGqdmJCYxINa4zsCDzrjQcNjEDdinbxEqyg4zkoSPGpFU5CkrMnIYOSKMLODhXHFMvu6xzIuJI17q+uMcqhmg9yYpDEI/Jf8AapcaZ1Y9I59Pgwf4dciJGMa9mwyO0OCo9KkWy0gLLKCvgoyRWmyzSnLiQ/5z/rSkWJY9csscennpGo/ahpHWtHigrkUUt4RkaZH9akjSIMNUAK9NzXffbRcBTPKT4Lgfen/xW3Udy0yQfidudIHPTQ6otvAZsuCuo+I51z3W6AGkah5KKpni0oYlYYFI/p1frTH4vdtkC7055iMBfpjf9KLIerxLpGrHY3Lr+IhC9dquRWiiIM0WcHYuN/0oWlnnkyJJpXBG4dyf3qEEr8GB6HFFoz+sj/IVXFnCWJMa6hzAH+1Z08FrrzhfTx+dZK3txHgpcyjG/wAZ/Q1cXjLSKBdIG/rRcH5jlS3IqGqxS4kidobEn/CIB6rNj9jUEtjasfwp5VyeTgEfbFWoTDdjEEsTH8rMVb6GutYTruo+lPh9HSsOCa6M2ezaRYxE8XcTBAONRyd8GqE8csW7o2PEVrPDOrkMpA8jXGQkaSyn1ooyyaCD/F0YbMocbZ8zXGcnkAR67VsNw6KVWKuocKWJwRj+ziqF5w64twJApeM4/EQYK+vUUmmuTgy6bJj57RS1NqycAePKmMSxPj5jNdZnXDd1vMt+4puoFsnOf6Rn70Wc9nc0sY/3ri4ByeX9RxSEqLnLL6KNRpoOBu/Tf5ZpU3XqY6YpWHjnTSpgQ6sRj+k4q5bMkqmPWAWGFLAYz5+FU90fB55zXA5Q5VF9SKt8OimqZq2l9cWNwkkbhJYzsSMZHgw+tFtlxWLjo92I93uMExhiSpPlg5+X0oIVzOpLnJLYOedOjZkIIYhkPdK889N6DbFmlDro2eIS3tjdvBdiGNs91guVYeOo559DVN7lnBDuXUHGD/IfMDl60ScNvbb2itl4dxRQLpQezkA3bzHn4r151gcS4fc8JuOyuR3AuY5xuCv7j9KmUfKLyOb82iDUSDkNuN+pI8/zDz505XyV3J1DukHOfQnn6Go1YlgoU6hvoB+6H9q4WXSSdJRjgORsx8GHQ+dQc9IkDYAJwANs8sfuPQ7U6JGfvAhEBxqOd/QDf6bVBqOogEgjpzYD9xXI5XR/wpBpO+B8J+R5GmaY3Dd9/RpzRWoSIW14CeyHanOVL9d+mNth881VkikQjUQQeRXcGo2nYrhYQrDmNW/rTQZWGpiTk7Ef68vkacmma5Xp3H7E7JNX5jy556f38q5q578v75VwKfyYx0Ix9hnHqDTUOrGCP9f2P2rCjlokUEsMdBtvv9+daFpxi6s8KWSSP8sh/Q8/1rLywB0sMdQDj+/mK6JCcqpy2OQ/sn7VSsuMnHlMKLW+t75SGjaFvF/hHz2pl5YdmmrZvAq+1D9rfTWo7EYKtv2ZGd/H+x8qI+HzXEygmznXI5OuM+hOPuK1XKPT0+dSVPsouksEZcO4YgjTHIAMHrjGKiS9nUd6UAY5sNVEn8NidSZ17BSM5Vh/riqF5N7P2pPvFykjD+VO+T/41VPyzoeWEewburcMHktsIo3KhDg+nhWWY3mvBColZuyJ7LTgk5GPPGM0Tv7UWUTKnCODl3zhTJgZPoMk/as689puMTswWVLcEYPZRgE/M5NCVcnmZ1hbuJRm4ReQRdtNw+aOP/3HRiB64G3zqq8yxKNbuTnZQAB+9dnuLmYh7mZ5j4yuWwfIVD2raQSuTvuelRaOR7fB03KyMe4mf6nJ/cUqqyMpfMhA8NNKgRbvcLM7qfjOrOOYNRZOjBzg7EmnXbtJHFJg5AKnHUjl+9Vrcys5MjNox0Wt51ZvnjtyNF2BxHJzyG2qywD5VfiUE5558KovlQQR02NcjkOkMByxvnpURMkzUhc93vlSp2ZSQQR1B8aMOGcStuOW/wDDuJgdtjKPyL/1Dwby60GQcXFtGUFrDIx31HOd+VT8LtZuIXBlcdhGpDF0GNHhjoD1zVdHTiXO1c34LXGuEScIlAYdrbNnspU5g/0nofL6ZqjqLEkMrM3wyMMh/Jh40VXd097F7oS8kTDGnK4YjlvjOaF+J2fuMmmNdURXZu2Dhv6sADGefXGedS4WtyNnoW5VF0NPewh1Bk5ozbr6eI8q4O6dYClTsXx3fRlqOKOaYqIbeRiBkaUOfWtCz4XduxkJEI5EuRv6gVFMiehyxKp5AINOOS6vurbfSlsUJUnVyYhct/3Dr65rZk4Rw2zhD8T4kYg2SI4o9z6Zz+lVn4l7PWRDQcNnvHXcPcNz9c8v/GhwbMHhadSdFGNDI2iNC7dNGWIPljJFaEXBuJT5LWjIrbdpMyoD6gnJ+lRSe2HFGAjs7eC0iOwMUOSPmdvtWXeX/Ebna4upXPUajy9OVTsQv817ZvycKsrRFbivGLeMdI4AZGHpzP2qKS/9nLQaYbO6vCOXav2an1UY/ShvsXAOSoB5nNJI+zxiTGNs4/enaiJ5PSNqT2mnVdPCrK1s0P5Icn67foaz5J7+7Obq6kfH8pbb6DA+1VgzZOhgQPDenCdwN19Sd6lyE5yfbLC2ss8JHbOYY+epu4uf6f8AQVwLaRYBZ5TjbIwD9d/sKqi6cHUj7jrnFMluDITuM/mximpk2XoryKCZHEMigZIMchDctt/72qlrLMexjwmfyhdvM1X1lTqySfGu9o0jd448hzqnJtUF2TkkfHL/ANoNV5GjcYTVnrvypvUDdznkPH960bbh2VEl8RHGB8A548z0pxxtl48UpukjPjhuJSRAhcDqcD7mlRHwbjrQM9vwzhMFwUBJkZA22SMAaQQNupPlSrsWlbRo8cFwwps/ZzgtnC73jxySKe9JLLpDeYAOAOnU70DcduOHfxSU8IjYwrpGsnKlv5imd9PTfwONsVE9t2smM9M/basqOTWTqHdG3OpyytVRpq4OLVlxpkIBAyPDl60ztlBAwAD08KrI6YMY28M+NdHfbGQCTsT0rm6OMtlgjjIyOmPCiX2ev4+we2GkTa9SZONQIAI9Rj70GtN2eAckdMdPSp1uH0hlPI55b0zTDl+Ke4MuPyTNw+6t7ZtN1LGYowSAwY+B6Hz6VY4XH2MMMcHDJLFIrdYWkLRsZTgAZO/IKN8Z6UJJxmVYh2rtIPyuA+PTIOKtL7SOgAWNMeakH7GtFlcYbTv+pxSlukF1lAttqEbMWbnnkR4ftUt1dxWkeqU4wNvE+g60Ey+0l04wkqxjnhBg/WqbXkkrl2ZyTtrY5P3rOwnrYr8TS4nxCS4ujcHOobIufhXw9P1NVuH8QuLNmKxo6vuQc/rUCkn4ipHmacrKTgDA8yandRw/JLdustT3b3koeWNI8DHcG/PrUZk5qFOOpqPtQFwpGDzqCR3B2O/OpdtkSdu2Tr3W2IXwNSXEfYStDMpWVcZDKQR16+WPrWaZpkZZUAaRcMA6ggkcsg8xVzivEEvLzKSOwVBEXcb4XYHPM5B5nwqvjuNguhPIgG55+dRNKnPOagZxseQG2c1BIM5YHHnUbSeSwXVpC+SNvDNMLg4wuB0LVHDFLLjs1aTJxsCauJw+8wWcR26Y5zOBt6DJrRY2y44py6RCQQMscDwFWoLN7r4FPZ9XPLzp0VraROuuR5y2wVVKjx67nl0rVsIOIcUgf+FWz9mjNGZQulUI2Iy2MeB2xW0MDfJ1QwKPOQht7YQuYLOHXdMhK6iAWx5nkOVduomtliu+MhorVZhFIAMjcNvqGQMacdSc7VduPZq4uUnQX8MEsNv2kTEMCjs2D2jbn/l7EDNDfFik1rF7PcWvoB7uzTLxCJyVlj0sArq2NJB07frjNduPFRrPItlQ6PSeAtw7+FxXPBr6K2t3AzcxqzNMTvjTsQB57g7Uq8SvOLXK2kHDBMPdrRVVDG4iDnBOcjcnvHnSrajk2Bun/K/yj9KHJ9rh1HLtTt8zSpV5kzr13SOSAEoTz1Y/SrARQoYDfNKlWR5ggAdG3WnRd1jjpypUqQ12KT4FOBn0qOEB0ywB+VKlQugZIFClyAM48KdGx1Yz/eKVKpGifmmeuf3rp2ZQPEUqVJANYkYwSNulOi77rq39aVKqQ0STKE0hRgFRVWRFDtgDpSpVqui/A0AFG+XWtjhdham2SVoVZyoOWy360qVJGmBfcScQkeJ44420q7EMF222rP4UPfJJ/eCX04AOSD8R8KVKumB6P6lj/wBQ5G4TwMHhuLdpblIneMAMVKuSM8+aj6UK+xvGOJRmWFL64ESrIwTtDjJGTkdcnnSpV2w6OGPOQL7ri1/xC04o11dSHsSQix/hqAE1DurgHc53of8AYuxtb6Gee9t4rmWS6WFmmQP3SFJxnkfMb+dKlTj2KX4ozbmxtk4lxK0WP8C3unjiUsTpUMwAzz5ClSpVDN0lR//Z"/>
          <p:cNvSpPr>
            <a:spLocks noChangeAspect="1" noChangeArrowheads="1"/>
          </p:cNvSpPr>
          <p:nvPr/>
        </p:nvSpPr>
        <p:spPr bwMode="auto">
          <a:xfrm>
            <a:off x="63500" y="-725488"/>
            <a:ext cx="2286000" cy="150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712" name="Picture 8" descr="http://upload.wikimedia.org/wikipedia/commons/thumb/9/9f/Wrigley_field_720.jpg/300px-Wrigley_field_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1104" y="3092746"/>
            <a:ext cx="28575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Ethiopia and Kenya, the most popular sport is;</a:t>
            </a:r>
            <a:endParaRPr lang="en-US" dirty="0"/>
          </a:p>
        </p:txBody>
      </p:sp>
      <p:pic>
        <p:nvPicPr>
          <p:cNvPr id="73730" name="Picture 2" descr="http://ethiopolitics.com/images/perm/2ndg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799"/>
            <a:ext cx="4371975" cy="2857500"/>
          </a:xfrm>
          <a:prstGeom prst="rect">
            <a:avLst/>
          </a:prstGeom>
          <a:noFill/>
        </p:spPr>
      </p:pic>
      <p:pic>
        <p:nvPicPr>
          <p:cNvPr id="73732" name="Picture 4" descr="http://www.iaaf.org/mm/photo/competitions/competition/05/61/30/56130_full-l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48" y="1447799"/>
            <a:ext cx="4171952" cy="2781301"/>
          </a:xfrm>
          <a:prstGeom prst="rect">
            <a:avLst/>
          </a:prstGeom>
          <a:noFill/>
        </p:spPr>
      </p:pic>
      <p:pic>
        <p:nvPicPr>
          <p:cNvPr id="73734" name="Picture 6" descr="http://www.freemalaysiatoday.com/wp-content/uploads/2011/09/kenyan-runners-473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8675" y="4000500"/>
            <a:ext cx="4505325" cy="2857500"/>
          </a:xfrm>
          <a:prstGeom prst="rect">
            <a:avLst/>
          </a:prstGeom>
          <a:noFill/>
        </p:spPr>
      </p:pic>
      <p:sp>
        <p:nvSpPr>
          <p:cNvPr id="73736" name="AutoShape 8" descr="data:image/jpeg;base64,/9j/4AAQSkZJRgABAQAAAQABAAD/2wCEAAkGBhISERMSEBQUFRUVFRUQFBAUFRQPFA8PFBQVFBQUFBQXHCYeFxkkGRQUHy8gJCcpLSwsFR4xNTAqNSYrLCkBCQoKDgwOGg8PGiwcHyUsKSksLCwpKSksLCwsLCkpLCksLCkpLCksKSwpLCwsKSwpKSwpLCksKSwsLCksKSwsLP/AABEIAK8BIQMBIgACEQEDEQH/xAAbAAACAgMBAAAAAAAAAAAAAAAEBQMGAAECB//EAEIQAAEEAQMCAwUEBwYEBwAAAAEAAgMRBAUSITFBBlFhEyJxgZEUMkKhFVJyscHh8AcjYoKy0TNDc6IWJFNUg7Px/8QAGgEAAwEBAQEAAAAAAAAAAAAAAgMEBQEABv/EAC0RAAMAAgICAQEHAwUAAAAAAAABAgMREiEEMRNBBSIyUWGh8BSR0XGCweHx/9oADAMBAAIRAxEAPwBc1i6yYiWruNpHVGiMEKq/JUiowNnn+t6cbtD6fHRCt+qYgVfEQDlBkvmVxPANBNIYwcoyIcLBHylJaHN8vR3BjhHwR0u8LGtGPgpA3sYoaAJm2pMWFbcsbMAtXwpUrZl+bTrpB8hACC2bion5qlxnrQtK50Z+JuK2w3Fwk5xsFtdErjnACJi1ULJqHPRtTkVdnep4opUnUITuoK35WduFBV3U5mxjc7qegSOFS9hVkmloHgl2D3iuv0/2A+ar8+oFzr4+J6/KluKJ7wSGvNeVm/Sk/m17ZPx36LCzXT/Q6duxRkPiUD7wH5hU+Vkg52PBHej06d+y39oIqxfxvj5Fc5/ke4HoGPrscvANHyPf4FG4s4teasyz1sV3IFEH1Cb4esuoC+R0/wAQXXk2uzijTPU8aZtITOoqq6frbzwbTqKYuSapMomWjgYyVaxAQOFYQUDqLAQpkuyp29FHxsh26inEJ4Qs+AQ+wjY4DtTbyKfYiMV36RoyozAZucLQQxym+mY9Uk/It9DvhaXY4j04EdEj1fSww7gFa8eSmpTq7gQU+tNE6TVCHHNhDZuDuCPxI+URLj+SDG0HlTKd7I3SnZiO6p1+iTuulOcYAJryfQVOPfYh+zlYnPsAsQ8guAZkMAWQhB5eUuYdQFJNvbH4l0R6qq0/7yeZ2UCgIsazaKekC55VxRNiY9hFCBdwUApGuspFW2zfw+DMxtheGF3kPUsEPCjymcJ/BpbMx6q3KFGQ8hC8lEZQWsXrymLM5nokvxlz0zhmMe6JhdtR3sxSW5jq6KvxPJb6ok8zxlrcks+ZSBbkElDyPJU+G1W1klvogmKS0xpAl8uAyeZzpidkYDA0Gt7iNxs+QtGtloIf7w8+SaHnak8m/u9FXjY932FY+BA3ljGj8z+aPiyIgPL4Cx9UDDBwaaOl9Onx4TXEyWRtcZHtZ255WU6ZqaS9A7cu+3+/0KSa5pgd74HxodD0TOTVICfcduPnQA6c91JMy49wsjmyyiR0/Cev1RzQNLaKG9gbYNCzxfb+K5ZKWusdvXp3+YR+qY9k1256USPUHulLmV0T5eyWlpnqOl4DXMY4fiaHfUWnAxwAl+iyVjw3/wCmz/SEY/LFJcS2x910C5uRtQDcsOUGsZN2kOPnEOpFeJz2wcdqui0CEFbGOhcTKtH718/5uZutI+p8HApnshOMjMVlKMBdh9L2HLUrsPP4016GO/hKc4ko/wBvwhZmblqTm5LSMa/DcvkwOKgAmePSVZcJA4XOLnEdVThhmd5Fr0O8lgHKQahk0VPkazfAS2U7k6sZNOQj+2lYs9gsQcQuTGWrYdA0qvMXXwrxkt38LWPoDD1CTCbKaaRRI9xPKbYsBKtD/DTR0ChdpexFaaQXj1KvbEb4SFrGZbkflNAQUMoBUi/F2fVTXPF0PIOi4mitCtzgtfpAK28m50j5/wCJ47dMyfCFJLONpTefU2gJBl5oJSoTfQvLkT7DW53FLlxBSd0623PTJlyTu1XsYSRhQxvpcOy7CxnRWY967Is2t9GT5ZCHztUe1rQ1xAq7Ask9XUB1/kostNdDwGyQ277wcQHdSG96+dped9BYPxA3h/NyZX7RT2ua4HcCLaO9g318l3qujzOd77777SaFfHurZ4exo495sXVc0PdHP9fBSZHQmga56g8LPbW+jRSetMocWmSg0GRkVfQhwdzwHDk9ufVWPSYJonNvoeC2749TSbskj4IAH5oeXOa0nc6/h2C5zTZ5JpCzW9Ec7lvJHbp8UrxdFa143jcbr2X4Gk9DIRzQ8k0ztbke87DtZ6efx6nlQfotrzva4imX16vvk/AiimZMml0DjxpvdFi0fIMkFuaGOY4xFrQQ0bem2+1UoMjL2mimmm422AE9Xl0h7Hk8X8gEg1eI2qMFNNEOXJLtyCahkg2k0QJfwmX2W+qkhxwCtDJLyToTDWO9oO0+A904YwJbA+kSJ1i34UKts+nxeXbjoLMoUb5vJLsjIK5xZiSrY8OLRHm+0KxPsP8AbldR5S4Ea4LEceHMsRl+0nc+iaSS0vlFFGMba5nj4VnFQZHJ2xPJJRUkeQEPlNPKDbObQO012d4NPocfaQsSv2xWkvcBaY9i1cbuSrFp+otrqvKzmFGQaq8dyp4xteh9ZNs9dbltISvVcoUVTMPxO8CiuNQ1qR4Iaq141Ndivl0+jWp6lyeUtbnJdOX3brUBkKlyeJpmzh+0+MaHjs+1jZXFJ4JuU8wBabGKUQZ/JvIwbIa5Ltxula5cThJsrDp10mOEvRM6egdkBIW2YJB5TXGiFIr7LfZd+6vYHGn6FAgpSbaRWTBSXSSld3OugNUn2C5zkTouq7YyzyJ/Pp/FK86QqHR3H2oHYnb9el/OlLmnlOh+GuFJlgeyTe4tc476G3qGiqv0U+naW1vvOEgdZ9+3Dd8f67qLFlaZyyV0oAG6omb3udx58DvyfKkXHAJiW47MwFoovk9lGN5c0AUDbup4vyUTlfQ0U2wrMBdwxw8r8/QpK9jmupxJ8j0RjsPJhdWQwN57FpdXm5o6cqbUS0ho+Jv0SmkGq2QMNs2+Y3V50n/hnAL2lxJY1pDSy924kbvkqzFlke9XegrLpepBkAHdxLj8+B+QCoxYllrsmz5Xjh66LBNMA2vLhIc33isfqBctMaSrac4jPw4Xb2DOhoICbJAKdz4/CSZGIbSX5NPpF0+PM0myXHkLk0hjocoPDioIqWWguYcDt7pl2fy4xxqQfLeApNNPKVZU5JTXSVqxKlaRgZstZHtjSWWglkuoC0VnHhVt7zvXnoBN+h9BmcqWTLCUxupRZOVS89M4ugyUWUsyowDakhzLUeYSQkZEuPQ2W2yD2ixQbStqIoGOpaDQsJTHCbqlfdRAISSPAF2ql+JaFJdbBtN0gu7KxM0AbeiI0uIBPIyKVOTK9C50efa1o4DbroqzLGF6LrsVg0vPp2Gygb3PYXpgfQpvp0yWPxyUViMIU/LTGFpicC1B5bAsxHGl1kYzndAjdrR3RFiHmlYMXEsJBp+O4O5CtmAeFHkvbKca6FeoafwqzkQ0SFfcuOwqtqWLyeF6KOXKK3kY1qGDDop39mtYMWkTYnRJia46A7mjk8O8yOD8x3RD/FsjgA1jumyzuoNO3vYv7jf6JUeo6VIyH25jIYCGkuG2y77tA/e+SUO1yhR4rsAKUdNb6LYpNDeTUHOB3WSfml5m6gnoK/kgpNdFUOp447hQRPc489PJLpNnXX0Qabe4BvQcBemeHfBTMiEPcXM/u9jOgDpG8e06ct7eqrvgnw4J5gHcsYN7z047MHqTfyBV48R+J5Y5I8HT47yHgcltRwRefPHSvQCvMBK+epv48b0/qS5mnqSkz4T4nFkjS1w6g/vB7j1WNyKXoTPDcMcftdQkdPJXvSPc5rGk/gijbQAs0OLKRZfhmGYOMDXxHq0ucXsP7V9Pl09U75qyvrsrwZManVLRX/tAcuhjArX6ByY7LoyQ3q5lSNrz93t6ldRzcco52h1xOunsjlZQS+VxR0stoOVqvw0/RmZoF8jeU106Skucp8YlXKtIj4jXMmBCRlg3I2dxpAOfRQO0eUhgCDyWqWOa1DkORb6OaI4Gi1O9DQk2ii1LppoNA+wLF3SxI4oZtjjMyyDS4ZOeqimZucijD7q7jr6ncifpHUeqEFOMHP3KoZMtOTLT86iE63tCZXZY8yDcFTtS0ra6wrbHmghKs54JU/MpSK4cPhRiCimLxzwo/ZWaS2E0HaRibirXBpja6JbouHtAT0TgBC6B9i2bTAOyjihpHSZIctMYkN7Y5JyjlkVhB5ek7uAE5gYgdTzNsm3yA/PlFyUrZzTt6BMXw7EwW/33deeGj/KOvz+if6RgMkduMUYDe4Y1p3dgCAkkL3SODWckmgPUpzrmV9nwch0Z+4wwsd3dO8iNzvk5wH+UqTP5DS1PtnbSlaXson9oGXPmTNEXu4sD7ab/AOM8H3pT6dQ30+KpWqQWCaXoGE7dGBXFAVV9qSPN0f71fJvz7pmNKIWhsY0uilY2Ib8lYtMwCa4skgNaBZJPAoJjFpW0XQJ8vVXvwH4d5+0yD/p3+I9C74Dt/JKz5eC2wqaidjfTcSLTcNz5OrR7WUjq+Q0AxvnzTQj/AA7jSNiM+U4+1luZ4J9zGYRYiZfQNbV+ZtBZ8Bys2KHrFj7cubydObGPGfhTnkfsqbxVncewb3p0n7PVrfnVn0A81nTLr/V9silO2I9W8QOmksfdaf7sHsP1q/WI+nRcQZp7lBPgorTRyr4fBaReoSQ2izHNILSQfMLjVMRmS08NZL1D2gNDz5PA6359R+SHY9S7lVFgOfqiotcWktcCHA0QeoI6hdSNJCZ+IMK3Nmb3pj/iPun6cfIKKKGwmfI5YdyrkRSxI7BYFvPhpDY2TSpWR3PRn3j4scSY4ISXOxqTqLIBCHy4wQkbo5oQRuIKKih3LT4OUXhtopzyvQUY02GYWlDrS6zMAAJliPFLjOPCQsrKqxLRWvYLaM2hYmfIxHxmoG2bRWU6mqPCql1nn3Vxt8tIYtcdsq+dKS5EYcx4Q+Y3ldwcK5r7pBv7w7gyiFuWa0AyRTxvUdeyhM3sU+HFbhahL13DNRXDzZccICgsy/RLcLUhXVGNmtKph45ezI40ZA1DufS3FkpY+vQeHUq54qdtkZJ2c3af2m/yI+idumFKF2mDKLYyaAcHk+TG/e+oNfEheydTtgQ+L2d6FA6KESgD2059ljtPO2wblcP1QAXH0bX4kR44wwzAbELr2kLLPU07cSfUltn1KdaZFucZyKtvs4WdPZY/Y12LyA4+gYOyh8VYZlxpGjlwqVo7kxuDyB6locPmsa75Wt/mJ5cr2yhOz44Q1ruLHBPAJHUX5oZ+tQuNcE+h/goNU1AOIEsfA5Zbd7arq3+r5UOPOescVevs9l/Cxa1uT+j/AGL+K/jHWBkY7pGiUODbFgUNw8gvTmlrWXwGhtiuA1gF8elLyFmdIRtli908bgLIPmT2+KtUOuH7DkRuNluPMY3frN9k7j4hSeTjdpV+X82T55+qH3gtu7H+0O+/lPdlO9GvNRN+AjawJFl5W973nu4n5XTf+0AfJPfDc1YmLX/t4f8A62Ki5WUa/rskYMiq6/QHx1tsNyZx5oZmUDwqlqHiBzSbulDgeIg91Xz+9WOX7LE16L0zIU7Z7SPFnJAKKhnpCq0dcjUgOa5p7j8+35oSFlDld48/K1kGuip3ykX+Fi3UW8FIXcFWKaHclGVp5HKr8daRPne/RNizIt7+EDiR2mP2fhBdaYM49oXyUohOAszn0lMmVyi9oojDrss+JlrrKyuEgxMtEZGRYSlD2MbXom+0BYlm8rE3ic+MYMzQFufK3BKp21yu8TIvhXqFvZju36OciIrUYTduOCFDJiUl5KaOxIMxTMXTYV1tUzex2jguXO9dOCkx8W146ifEJTzFmSyOCkTDNSTSZZj0MZ5uEvOdRXU+RwgmwFxSvqHSQxOp8Kw6CzdDZ/5z/Z//AANsyfUB7foq1Dpl0PPgfFX7DxRGxjR+FuwfDiz8yLU/2h5CnEpXt/8AH/eiLImmMGu/3Uc7uOOD2Pkey5cVEx/PPbkg9291hcutCjzTxJq+7KfFj7QYyWSg7o2MeCeQaIN+Q8uiBY1/4pWfIud/AJPprJs6eRkIG+R8mRyQ2wTZtx8rCvWT4EgDQA+Zr6AJ3B7d3FnaR068Wtm8k4NRTbeiyMsqVtiaDn/mbv8AD2H8QpMfJAJHTsWnkc8H5FVvWMCXHlLS71DqoOb2KmxtQc6g8WexB5/mqItNbRRrl2j0rQtWjDI4h7pY0Ma092NFCifgAqtrR9nLK3ye6v2Sbb+RCHxDzR+RU+oYjpfev3qAs96FDnzpSrxOGR5IfT+guJ4UUjXZ91hV6Jzonhw6XyFdc3R+CHDlJcjTwLBVmPIpWmcuG3svPhvJa9gPYgFOptNBFt4XnvhTOMbjEeg5b+yf9ivR8PJ3AJTSTGpvWxeI3NPRHCK23/QRD2A9V3CAP9k7GtAW9ogx8W1DqGEK6JrEyui3kQWFZPRLRRmSBr6KYyZTdqi1nTqdYVWytQc0lvKGsbb6DnJpdkusZouglTZeVjbebKJdgmrRcOJViyqjIJKRDsjhC7CFm1By0W/DNdkn2hbWexWLnIP4pC9QHBSeGUgqy6vpbhdJA3Bdzwree/R8w517H2BlW1Eyi0owo3N6psyRevtHo96BnvpDOyVLmyJFLk8lTxpvRRkhytj3Gfad4sYpVbTZ1YMfKoJqlIRsNnHCAMtIj2tqGWFDc7GRbk6ZLaZYbRSVxspHRzUEKxrQTyvexrFkhrm/EfvVmwt3s9zjy4l1fqNP3Wj4NDR8bPded5U57K7aBqPtIBfUVfwIv99j5LC+1cbhTX09fz+fQ9VchuMkIPWMkDHyHdHNhlcPlG5ZKK57d/QoXVoy/GnYOd0MjQfUscAsVV95bB0edf2SY95Mz/1Ydt+Rc9tfkwr0HLl62qj/AGSYh+zzy/rvawfBjb/e/wDJOvE2c5jQxgfvkDg2UMMkcJA+/IegaCRfpZ6BXebTyeTUz+i/Y8l0KtUzMeaT7K9wMlFwA6sIAPXpdc15Kr5nh2Vh90bx1BaQD8wUFJhZMjWTbJBkRuoPI5yGAkgtJ4c5hDgfNtfqlXPDlc9jHPaWOI95h/C7vXpfT4hHk34qXBp/Rr9f0/R/+9jseRz0isQ6w5nuShzXN79C34qyaTliRoNg/BZqOlxzCnjkcB44c359x6KrzYs+G/c0+7fDx913oR2Poq/H8qcnXp/l/gom1Xsu8+K14p3P5EfNVrV/Drm26P32+n3h8u/yRmneJGSAB/uu/IptHmjof6+aq2n7GaaPNp2lrg8dWn8uhCtui6xwOfimmo6JDOCSKJ/E3h3z8/mq7keHpYgXRneBzQsEt/Z8/wB65U7RxPRbo88O7qeOdUHH1pwdRsV2PB+isGHqochTaDaT9FrxsijSIdkhKcSbcPUc/FB52olri35j4HlXQ9okqewzUXAgqkapgguJVhlzrCS5s/KbDeztY1o40rTwU+/Ro2qv4uoBh6psNaFdV7K3sHHpCfVYQ20pbOjdZyt10kcbiOq9Mb9h35TnpDX7QsQPtFiP40L/AKqz1l+CHdQhptFaB0Cnh1ALc+otrqgxsHLO0V/KwAChpWUjMzI3HhL8iauqZT6EQuxRnzckJI99lNss2SUpki5U+P2XZ/wjTSyn7Bwq9popWGB3AVSM87jlpGRvBQkYYHAyXt711RUcTHOPsXCrADXOAd9TwUDySnxYxY6c8kuiXYuEScV4HLfpTv3FZFpsj+WtNfrH3R9Si2gAN0dqzeCcOzICTVDgDoSbsny4d/RQP2aKMf3j7Pk3p9f5KwaNltbiTTRADa2Q+Z3MY4i/Psfmp83x5V8dLaYXHS2O24FXRBB6g8coSfBc2y0fLraVeHvEk0k0MEu07sKPKe+trvavcPKhW1w7dlvw148jzJXxNjcxzWl4JcHB7Q4N44BB94FZmX7LxV62jibJdM05mO3ZEwMYSSGgEAEmz1+KTeIPDTpXucHinX7pa51gsYza6ngEAtLx0pzr+L1vjPFJnaXOb9nNSlzDTf7z2dirsbqTCLLhkiEwLTGW7w+qGzklxvoOD1U6+zbiuU33+qO7PN5fCR7vB5LtxjBdyHAMsu/4fIJbXPPmtYfhwslEgNn37a1mwe8XOoAE00F3AHPA5V2l8Vae3rPB/lIf/pBR8U0csYew7mPbbXC27mnv2IRf0Wak1WT9kEmUmaMtPII+IpQStDgQ4BwPBae4Vl1nBshxN3xz1Hz+SR5GmOHLDf71jZ4+DM8e/Whq7RTtV0MsJdDZb1Lermf7j1//AFQ4WrkDa7kK0Sxy+o+HCQ6xpDWtdIPdLQXuHZwHJ+BWj4/l8tTk/uURl10w/G1RwqimEeqNd14PmqTiZ1dOQfmK9E0izAVpdyP0qLFkNjePea13xAKF/RcP4Laf8Lqr4dkuE7hy02PLyWDUL9CiVguBzhNdGbEjnejqP7gs8SNtsczf2Hel8g/v+qUjUiOqYY+cJWOiJ+8KHo4ctP1pOnIvQtw12KZMg0hZDa3PY6/TyKEM6sxIly5t9IGz7HRcYsjuOVxlT2sxpQnNJslTaGMkXHKVTx8plJPwlc0vK8ziM2raj9osXAi0u1oji1EzWHE9Une63KWBqFSkE7bLLj5IcFxmRghLYJKRzcixyuU0eSE+Uyil8qe5EYKEdiBKXT6Gu21pg+E5OIcjhL2Q0p2nhMTFNFm0P2TyfaAO/wALugHmR3SHxLH7KYjGJDa3UTubfk15/iozn7a28OHP7VlCf+K3t4d9FJm+8y7D91Bun6xKKc6wQeHeRTbL8Qvkb9+nNF303DuClWH4je8O9oC6Mitu7ivID+KjzY2lziwbW0Pdu6d3q+ylW5Yykmdy6uT0+pXoOkt9loc8rjzIyd/ycPYt/cPqvLWMK9R0KNuXpbMeQuDdphcW0HAsfuBFgj9X6lWYoae2SZbTWkIdEbJi5WX7WT2jotPLmv591u2J7GC+RVgUgvB87IsnT3BzSZGTQyAEEtc6SUMDx1F7o+qt+seC3SSZMscwBnx24+xzTTA0w2dwPNtiI6fiSfP/ALPXxxYr8RjXZETmumcHlolLacC3eaHvD06p/ROK8k/3utD/AAuP0yWFXDwc/fpkTfOOSP8A75GqsZ2kytn1UuZTJYZnsduYd1SMeOAbHF9Uu8L+PHYzI8Z0QcPaVv37SA99n3aN1uPdC0dF/hrUcOLf9thdL932YH4SN26/faOfd8+i9b8N5kUuNG/HYWR0QyM17ga5za4JHUHv3Xkul66MDMybjEnvSRbSdtbZTRuj2B+q9M8G+JTmRPf7MR7X+z2h24Vta67oeZ+iCkEMtWi9y/Jw/Ox/FVvLmDJI4zYdLv2n1jaHG/kfyVtzYSY3fI/mF5x4nyCNS05g85HH/MNp/JpXzX2hgWTyv9jf9lX+BkvoZZeI/qDfokGvRO+zTf8ASf8A6SrdIkHijHcMacjn+7ePLqK/isvxcjeSV+qG/Qp2Fh74MUDr7KQk11/8wyNtnyG8rM7BkgdtlFeThyHDzB7pro+DfsYifvY0AsfhuV87vqYyFdJsOOUezkaHN8j2PSwex9VtZ/N+Cu1tbf7vaOxbk82hzaRQlY/r181xq2iBkkghJLWucAHVuoGuvQ9EsZJS1HjaSfoojKq9DluM7sbCMwcF24EH1pJoM4tTGLWAOo580C6Y19o3r4qR3rTvmRz+dqvFyb6rMXUT5BLmxLWw+jGy9U0KsgrvERE+OusaAI17A+h1K7hLnBNpYUOMFdpnkA7ViP8AsKxBsLR//9k="/>
          <p:cNvSpPr>
            <a:spLocks noChangeAspect="1" noChangeArrowheads="1"/>
          </p:cNvSpPr>
          <p:nvPr/>
        </p:nvSpPr>
        <p:spPr bwMode="auto">
          <a:xfrm>
            <a:off x="63500" y="-809625"/>
            <a:ext cx="2752725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8" name="AutoShape 10" descr="data:image/jpeg;base64,/9j/4AAQSkZJRgABAQAAAQABAAD/2wCEAAkGBhISERMSEBQUFRUVFRUQFBAUFRQPFA8PFBQVFBQUFBQXHCYeFxkkGRQUHy8gJCcpLSwsFR4xNTAqNSYrLCkBCQoKDgwOGg8PGiwcHyUsKSksLCwpKSksLCwsLCkpLCksLCkpLCksKSwpLCwsKSwpKSwpLCksKSwsLCksKSwsLP/AABEIAK8BIQMBIgACEQEDEQH/xAAbAAACAgMBAAAAAAAAAAAAAAAEBQMGAAECB//EAEIQAAEEAQMCAwUEBwYEBwAAAAEAAgMRBAUSITFBBlFhEyJxgZEUMkKhFVJyscHh8AcjYoKy0TNDc6IWJFNUg7Px/8QAGgEAAwEBAQEAAAAAAAAAAAAAAgMEBQEABv/EAC0RAAMAAgICAQEHAwUAAAAAAAABAgMREiEEMRNBBSIyUWGh8BSR0XGCweHx/9oADAMBAAIRAxEAPwBc1i6yYiWruNpHVGiMEKq/JUiowNnn+t6cbtD6fHRCt+qYgVfEQDlBkvmVxPANBNIYwcoyIcLBHylJaHN8vR3BjhHwR0u8LGtGPgpA3sYoaAJm2pMWFbcsbMAtXwpUrZl+bTrpB8hACC2bion5qlxnrQtK50Z+JuK2w3Fwk5xsFtdErjnACJi1ULJqHPRtTkVdnep4opUnUITuoK35WduFBV3U5mxjc7qegSOFS9hVkmloHgl2D3iuv0/2A+ar8+oFzr4+J6/KluKJ7wSGvNeVm/Sk/m17ZPx36LCzXT/Q6duxRkPiUD7wH5hU+Vkg52PBHej06d+y39oIqxfxvj5Fc5/ke4HoGPrscvANHyPf4FG4s4teasyz1sV3IFEH1Cb4esuoC+R0/wAQXXk2uzijTPU8aZtITOoqq6frbzwbTqKYuSapMomWjgYyVaxAQOFYQUDqLAQpkuyp29FHxsh26inEJ4Qs+AQ+wjY4DtTbyKfYiMV36RoyozAZucLQQxym+mY9Uk/It9DvhaXY4j04EdEj1fSww7gFa8eSmpTq7gQU+tNE6TVCHHNhDZuDuCPxI+URLj+SDG0HlTKd7I3SnZiO6p1+iTuulOcYAJryfQVOPfYh+zlYnPsAsQ8guAZkMAWQhB5eUuYdQFJNvbH4l0R6qq0/7yeZ2UCgIsazaKekC55VxRNiY9hFCBdwUApGuspFW2zfw+DMxtheGF3kPUsEPCjymcJ/BpbMx6q3KFGQ8hC8lEZQWsXrymLM5nokvxlz0zhmMe6JhdtR3sxSW5jq6KvxPJb6ok8zxlrcks+ZSBbkElDyPJU+G1W1klvogmKS0xpAl8uAyeZzpidkYDA0Gt7iNxs+QtGtloIf7w8+SaHnak8m/u9FXjY932FY+BA3ljGj8z+aPiyIgPL4Cx9UDDBwaaOl9Onx4TXEyWRtcZHtZ255WU6ZqaS9A7cu+3+/0KSa5pgd74HxodD0TOTVICfcduPnQA6c91JMy49wsjmyyiR0/Cev1RzQNLaKG9gbYNCzxfb+K5ZKWusdvXp3+YR+qY9k1256USPUHulLmV0T5eyWlpnqOl4DXMY4fiaHfUWnAxwAl+iyVjw3/wCmz/SEY/LFJcS2x910C5uRtQDcsOUGsZN2kOPnEOpFeJz2wcdqui0CEFbGOhcTKtH718/5uZutI+p8HApnshOMjMVlKMBdh9L2HLUrsPP4016GO/hKc4ko/wBvwhZmblqTm5LSMa/DcvkwOKgAmePSVZcJA4XOLnEdVThhmd5Fr0O8lgHKQahk0VPkazfAS2U7k6sZNOQj+2lYs9gsQcQuTGWrYdA0qvMXXwrxkt38LWPoDD1CTCbKaaRRI9xPKbYsBKtD/DTR0ChdpexFaaQXj1KvbEb4SFrGZbkflNAQUMoBUi/F2fVTXPF0PIOi4mitCtzgtfpAK28m50j5/wCJ47dMyfCFJLONpTefU2gJBl5oJSoTfQvLkT7DW53FLlxBSd0623PTJlyTu1XsYSRhQxvpcOy7CxnRWY967Is2t9GT5ZCHztUe1rQ1xAq7Ask9XUB1/kostNdDwGyQ277wcQHdSG96+dped9BYPxA3h/NyZX7RT2ua4HcCLaO9g318l3qujzOd77777SaFfHurZ4exo495sXVc0PdHP9fBSZHQmga56g8LPbW+jRSetMocWmSg0GRkVfQhwdzwHDk9ufVWPSYJonNvoeC2749TSbskj4IAH5oeXOa0nc6/h2C5zTZ5JpCzW9Ec7lvJHbp8UrxdFa143jcbr2X4Gk9DIRzQ8k0ztbke87DtZ6efx6nlQfotrzva4imX16vvk/AiimZMml0DjxpvdFi0fIMkFuaGOY4xFrQQ0bem2+1UoMjL2mimmm422AE9Xl0h7Hk8X8gEg1eI2qMFNNEOXJLtyCahkg2k0QJfwmX2W+qkhxwCtDJLyToTDWO9oO0+A904YwJbA+kSJ1i34UKts+nxeXbjoLMoUb5vJLsjIK5xZiSrY8OLRHm+0KxPsP8AbldR5S4Ea4LEceHMsRl+0nc+iaSS0vlFFGMba5nj4VnFQZHJ2xPJJRUkeQEPlNPKDbObQO012d4NPocfaQsSv2xWkvcBaY9i1cbuSrFp+otrqvKzmFGQaq8dyp4xteh9ZNs9dbltISvVcoUVTMPxO8CiuNQ1qR4Iaq141Ndivl0+jWp6lyeUtbnJdOX3brUBkKlyeJpmzh+0+MaHjs+1jZXFJ4JuU8wBabGKUQZ/JvIwbIa5Ltxula5cThJsrDp10mOEvRM6egdkBIW2YJB5TXGiFIr7LfZd+6vYHGn6FAgpSbaRWTBSXSSld3OugNUn2C5zkTouq7YyzyJ/Pp/FK86QqHR3H2oHYnb9el/OlLmnlOh+GuFJlgeyTe4tc476G3qGiqv0U+naW1vvOEgdZ9+3Dd8f67qLFlaZyyV0oAG6omb3udx58DvyfKkXHAJiW47MwFoovk9lGN5c0AUDbup4vyUTlfQ0U2wrMBdwxw8r8/QpK9jmupxJ8j0RjsPJhdWQwN57FpdXm5o6cqbUS0ho+Jv0SmkGq2QMNs2+Y3V50n/hnAL2lxJY1pDSy924kbvkqzFlke9XegrLpepBkAHdxLj8+B+QCoxYllrsmz5Xjh66LBNMA2vLhIc33isfqBctMaSrac4jPw4Xb2DOhoICbJAKdz4/CSZGIbSX5NPpF0+PM0myXHkLk0hjocoPDioIqWWguYcDt7pl2fy4xxqQfLeApNNPKVZU5JTXSVqxKlaRgZstZHtjSWWglkuoC0VnHhVt7zvXnoBN+h9BmcqWTLCUxupRZOVS89M4ugyUWUsyowDakhzLUeYSQkZEuPQ2W2yD2ixQbStqIoGOpaDQsJTHCbqlfdRAISSPAF2ql+JaFJdbBtN0gu7KxM0AbeiI0uIBPIyKVOTK9C50efa1o4DbroqzLGF6LrsVg0vPp2Gygb3PYXpgfQpvp0yWPxyUViMIU/LTGFpicC1B5bAsxHGl1kYzndAjdrR3RFiHmlYMXEsJBp+O4O5CtmAeFHkvbKca6FeoafwqzkQ0SFfcuOwqtqWLyeF6KOXKK3kY1qGDDop39mtYMWkTYnRJia46A7mjk8O8yOD8x3RD/FsjgA1jumyzuoNO3vYv7jf6JUeo6VIyH25jIYCGkuG2y77tA/e+SUO1yhR4rsAKUdNb6LYpNDeTUHOB3WSfml5m6gnoK/kgpNdFUOp447hQRPc489PJLpNnXX0Qabe4BvQcBemeHfBTMiEPcXM/u9jOgDpG8e06ct7eqrvgnw4J5gHcsYN7z047MHqTfyBV48R+J5Y5I8HT47yHgcltRwRefPHSvQCvMBK+epv48b0/qS5mnqSkz4T4nFkjS1w6g/vB7j1WNyKXoTPDcMcftdQkdPJXvSPc5rGk/gijbQAs0OLKRZfhmGYOMDXxHq0ucXsP7V9Pl09U75qyvrsrwZManVLRX/tAcuhjArX6ByY7LoyQ3q5lSNrz93t6ldRzcco52h1xOunsjlZQS+VxR0stoOVqvw0/RmZoF8jeU106Skucp8YlXKtIj4jXMmBCRlg3I2dxpAOfRQO0eUhgCDyWqWOa1DkORb6OaI4Gi1O9DQk2ii1LppoNA+wLF3SxI4oZtjjMyyDS4ZOeqimZucijD7q7jr6ncifpHUeqEFOMHP3KoZMtOTLT86iE63tCZXZY8yDcFTtS0ra6wrbHmghKs54JU/MpSK4cPhRiCimLxzwo/ZWaS2E0HaRibirXBpja6JbouHtAT0TgBC6B9i2bTAOyjihpHSZIctMYkN7Y5JyjlkVhB5ek7uAE5gYgdTzNsm3yA/PlFyUrZzTt6BMXw7EwW/33deeGj/KOvz+if6RgMkduMUYDe4Y1p3dgCAkkL3SODWckmgPUpzrmV9nwch0Z+4wwsd3dO8iNzvk5wH+UqTP5DS1PtnbSlaXson9oGXPmTNEXu4sD7ab/AOM8H3pT6dQ30+KpWqQWCaXoGE7dGBXFAVV9qSPN0f71fJvz7pmNKIWhsY0uilY2Ib8lYtMwCa4skgNaBZJPAoJjFpW0XQJ8vVXvwH4d5+0yD/p3+I9C74Dt/JKz5eC2wqaidjfTcSLTcNz5OrR7WUjq+Q0AxvnzTQj/AA7jSNiM+U4+1luZ4J9zGYRYiZfQNbV+ZtBZ8Bys2KHrFj7cubydObGPGfhTnkfsqbxVncewb3p0n7PVrfnVn0A81nTLr/V9silO2I9W8QOmksfdaf7sHsP1q/WI+nRcQZp7lBPgorTRyr4fBaReoSQ2izHNILSQfMLjVMRmS08NZL1D2gNDz5PA6359R+SHY9S7lVFgOfqiotcWktcCHA0QeoI6hdSNJCZ+IMK3Nmb3pj/iPun6cfIKKKGwmfI5YdyrkRSxI7BYFvPhpDY2TSpWR3PRn3j4scSY4ISXOxqTqLIBCHy4wQkbo5oQRuIKKih3LT4OUXhtopzyvQUY02GYWlDrS6zMAAJliPFLjOPCQsrKqxLRWvYLaM2hYmfIxHxmoG2bRWU6mqPCql1nn3Vxt8tIYtcdsq+dKS5EYcx4Q+Y3ldwcK5r7pBv7w7gyiFuWa0AyRTxvUdeyhM3sU+HFbhahL13DNRXDzZccICgsy/RLcLUhXVGNmtKph45ezI40ZA1DufS3FkpY+vQeHUq54qdtkZJ2c3af2m/yI+idumFKF2mDKLYyaAcHk+TG/e+oNfEheydTtgQ+L2d6FA6KESgD2059ljtPO2wblcP1QAXH0bX4kR44wwzAbELr2kLLPU07cSfUltn1KdaZFucZyKtvs4WdPZY/Y12LyA4+gYOyh8VYZlxpGjlwqVo7kxuDyB6locPmsa75Wt/mJ5cr2yhOz44Q1ruLHBPAJHUX5oZ+tQuNcE+h/goNU1AOIEsfA5Zbd7arq3+r5UOPOescVevs9l/Cxa1uT+j/AGL+K/jHWBkY7pGiUODbFgUNw8gvTmlrWXwGhtiuA1gF8elLyFmdIRtli908bgLIPmT2+KtUOuH7DkRuNluPMY3frN9k7j4hSeTjdpV+X82T55+qH3gtu7H+0O+/lPdlO9GvNRN+AjawJFl5W973nu4n5XTf+0AfJPfDc1YmLX/t4f8A62Ki5WUa/rskYMiq6/QHx1tsNyZx5oZmUDwqlqHiBzSbulDgeIg91Xz+9WOX7LE16L0zIU7Z7SPFnJAKKhnpCq0dcjUgOa5p7j8+35oSFlDld48/K1kGuip3ykX+Fi3UW8FIXcFWKaHclGVp5HKr8daRPne/RNizIt7+EDiR2mP2fhBdaYM49oXyUohOAszn0lMmVyi9oojDrss+JlrrKyuEgxMtEZGRYSlD2MbXom+0BYlm8rE3ic+MYMzQFufK3BKp21yu8TIvhXqFvZju36OciIrUYTduOCFDJiUl5KaOxIMxTMXTYV1tUzex2jguXO9dOCkx8W146ifEJTzFmSyOCkTDNSTSZZj0MZ5uEvOdRXU+RwgmwFxSvqHSQxOp8Kw6CzdDZ/5z/Z//AANsyfUB7foq1Dpl0PPgfFX7DxRGxjR+FuwfDiz8yLU/2h5CnEpXt/8AH/eiLImmMGu/3Uc7uOOD2Pkey5cVEx/PPbkg9291hcutCjzTxJq+7KfFj7QYyWSg7o2MeCeQaIN+Q8uiBY1/4pWfIud/AJPprJs6eRkIG+R8mRyQ2wTZtx8rCvWT4EgDQA+Zr6AJ3B7d3FnaR068Wtm8k4NRTbeiyMsqVtiaDn/mbv8AD2H8QpMfJAJHTsWnkc8H5FVvWMCXHlLS71DqoOb2KmxtQc6g8WexB5/mqItNbRRrl2j0rQtWjDI4h7pY0Ma092NFCifgAqtrR9nLK3ye6v2Sbb+RCHxDzR+RU+oYjpfev3qAs96FDnzpSrxOGR5IfT+guJ4UUjXZ91hV6Jzonhw6XyFdc3R+CHDlJcjTwLBVmPIpWmcuG3svPhvJa9gPYgFOptNBFt4XnvhTOMbjEeg5b+yf9ivR8PJ3AJTSTGpvWxeI3NPRHCK23/QRD2A9V3CAP9k7GtAW9ogx8W1DqGEK6JrEyui3kQWFZPRLRRmSBr6KYyZTdqi1nTqdYVWytQc0lvKGsbb6DnJpdkusZouglTZeVjbebKJdgmrRcOJViyqjIJKRDsjhC7CFm1By0W/DNdkn2hbWexWLnIP4pC9QHBSeGUgqy6vpbhdJA3Bdzwree/R8w517H2BlW1Eyi0owo3N6psyRevtHo96BnvpDOyVLmyJFLk8lTxpvRRkhytj3Gfad4sYpVbTZ1YMfKoJqlIRsNnHCAMtIj2tqGWFDc7GRbk6ZLaZYbRSVxspHRzUEKxrQTyvexrFkhrm/EfvVmwt3s9zjy4l1fqNP3Wj4NDR8bPded5U57K7aBqPtIBfUVfwIv99j5LC+1cbhTX09fz+fQ9VchuMkIPWMkDHyHdHNhlcPlG5ZKK57d/QoXVoy/GnYOd0MjQfUscAsVV95bB0edf2SY95Mz/1Ydt+Rc9tfkwr0HLl62qj/AGSYh+zzy/rvawfBjb/e/wDJOvE2c5jQxgfvkDg2UMMkcJA+/IegaCRfpZ6BXebTyeTUz+i/Y8l0KtUzMeaT7K9wMlFwA6sIAPXpdc15Kr5nh2Vh90bx1BaQD8wUFJhZMjWTbJBkRuoPI5yGAkgtJ4c5hDgfNtfqlXPDlc9jHPaWOI95h/C7vXpfT4hHk34qXBp/Rr9f0/R/+9jseRz0isQ6w5nuShzXN79C34qyaTliRoNg/BZqOlxzCnjkcB44c359x6KrzYs+G/c0+7fDx913oR2Poq/H8qcnXp/l/gom1Xsu8+K14p3P5EfNVrV/Drm26P32+n3h8u/yRmneJGSAB/uu/IptHmjof6+aq2n7GaaPNp2lrg8dWn8uhCtui6xwOfimmo6JDOCSKJ/E3h3z8/mq7keHpYgXRneBzQsEt/Z8/wB65U7RxPRbo88O7qeOdUHH1pwdRsV2PB+isGHqochTaDaT9FrxsijSIdkhKcSbcPUc/FB52olri35j4HlXQ9okqewzUXAgqkapgguJVhlzrCS5s/KbDeztY1o40rTwU+/Ro2qv4uoBh6psNaFdV7K3sHHpCfVYQ20pbOjdZyt10kcbiOq9Mb9h35TnpDX7QsQPtFiP40L/AKqz1l+CHdQhptFaB0Cnh1ALc+otrqgxsHLO0V/KwAChpWUjMzI3HhL8iauqZT6EQuxRnzckJI99lNss2SUpki5U+P2XZ/wjTSyn7Bwq9popWGB3AVSM87jlpGRvBQkYYHAyXt711RUcTHOPsXCrADXOAd9TwUDySnxYxY6c8kuiXYuEScV4HLfpTv3FZFpsj+WtNfrH3R9Si2gAN0dqzeCcOzICTVDgDoSbsny4d/RQP2aKMf3j7Pk3p9f5KwaNltbiTTRADa2Q+Z3MY4i/Psfmp83x5V8dLaYXHS2O24FXRBB6g8coSfBc2y0fLraVeHvEk0k0MEu07sKPKe+trvavcPKhW1w7dlvw148jzJXxNjcxzWl4JcHB7Q4N44BB94FZmX7LxV62jibJdM05mO3ZEwMYSSGgEAEmz1+KTeIPDTpXucHinX7pa51gsYza6ngEAtLx0pzr+L1vjPFJnaXOb9nNSlzDTf7z2dirsbqTCLLhkiEwLTGW7w+qGzklxvoOD1U6+zbiuU33+qO7PN5fCR7vB5LtxjBdyHAMsu/4fIJbXPPmtYfhwslEgNn37a1mwe8XOoAE00F3AHPA5V2l8Vae3rPB/lIf/pBR8U0csYew7mPbbXC27mnv2IRf0Wak1WT9kEmUmaMtPII+IpQStDgQ4BwPBae4Vl1nBshxN3xz1Hz+SR5GmOHLDf71jZ4+DM8e/Whq7RTtV0MsJdDZb1Lermf7j1//AFQ4WrkDa7kK0Sxy+o+HCQ6xpDWtdIPdLQXuHZwHJ+BWj4/l8tTk/uURl10w/G1RwqimEeqNd14PmqTiZ1dOQfmK9E0izAVpdyP0qLFkNjePea13xAKF/RcP4Laf8Lqr4dkuE7hy02PLyWDUL9CiVguBzhNdGbEjnejqP7gs8SNtsczf2Hel8g/v+qUjUiOqYY+cJWOiJ+8KHo4ctP1pOnIvQtw12KZMg0hZDa3PY6/TyKEM6sxIly5t9IGz7HRcYsjuOVxlT2sxpQnNJslTaGMkXHKVTx8plJPwlc0vK8ziM2raj9osXAi0u1oji1EzWHE9Une63KWBqFSkE7bLLj5IcFxmRghLYJKRzcixyuU0eSE+Uyil8qe5EYKEdiBKXT6Gu21pg+E5OIcjhL2Q0p2nhMTFNFm0P2TyfaAO/wALugHmR3SHxLH7KYjGJDa3UTubfk15/iozn7a28OHP7VlCf+K3t4d9FJm+8y7D91Bun6xKKc6wQeHeRTbL8Qvkb9+nNF303DuClWH4je8O9oC6Mitu7ivID+KjzY2lziwbW0Pdu6d3q+ylW5Yykmdy6uT0+pXoOkt9loc8rjzIyd/ycPYt/cPqvLWMK9R0KNuXpbMeQuDdphcW0HAsfuBFgj9X6lWYoae2SZbTWkIdEbJi5WX7WT2jotPLmv591u2J7GC+RVgUgvB87IsnT3BzSZGTQyAEEtc6SUMDx1F7o+qt+seC3SSZMscwBnx24+xzTTA0w2dwPNtiI6fiSfP/ALPXxxYr8RjXZETmumcHlolLacC3eaHvD06p/ROK8k/3utD/AAuP0yWFXDwc/fpkTfOOSP8A75GqsZ2kytn1UuZTJYZnsduYd1SMeOAbHF9Uu8L+PHYzI8Z0QcPaVv37SA99n3aN1uPdC0dF/hrUcOLf9thdL932YH4SN26/faOfd8+i9b8N5kUuNG/HYWR0QyM17ga5za4JHUHv3Xkul66MDMybjEnvSRbSdtbZTRuj2B+q9M8G+JTmRPf7MR7X+z2h24Vta67oeZ+iCkEMtWi9y/Jw/Ox/FVvLmDJI4zYdLv2n1jaHG/kfyVtzYSY3fI/mF5x4nyCNS05g85HH/MNp/JpXzX2hgWTyv9jf9lX+BkvoZZeI/qDfokGvRO+zTf8ASf8A6SrdIkHijHcMacjn+7ePLqK/isvxcjeSV+qG/Qp2Fh74MUDr7KQk11/8wyNtnyG8rM7BkgdtlFeThyHDzB7pro+DfsYifvY0AsfhuV87vqYyFdJsOOUezkaHN8j2PSwex9VtZ/N+Cu1tbf7vaOxbk82hzaRQlY/r181xq2iBkkghJLWucAHVuoGuvQ9EsZJS1HjaSfoojKq9DluM7sbCMwcF24EH1pJoM4tTGLWAOo580C6Y19o3r4qR3rTvmRz+dqvFyb6rMXUT5BLmxLWw+jGy9U0KsgrvERE+OusaAI17A+h1K7hLnBNpYUOMFdpnkA7ViP8AsKxBsLR//9k="/>
          <p:cNvSpPr>
            <a:spLocks noChangeAspect="1" noChangeArrowheads="1"/>
          </p:cNvSpPr>
          <p:nvPr/>
        </p:nvSpPr>
        <p:spPr bwMode="auto">
          <a:xfrm>
            <a:off x="63500" y="-809625"/>
            <a:ext cx="2752725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3740" name="Picture 12" descr="http://i.cdn.turner.com/si/2010/writers/brian_cazeneuve/06/01/olympics.notebook/Haile_Gebrselass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9065" y="3965736"/>
            <a:ext cx="2160136" cy="2892263"/>
          </a:xfrm>
          <a:prstGeom prst="rect">
            <a:avLst/>
          </a:prstGeom>
          <a:noFill/>
        </p:spPr>
      </p:pic>
      <p:pic>
        <p:nvPicPr>
          <p:cNvPr id="31746" name="Picture 2" descr="http://steveroesler.typepad.com/.a/6a00d8341c500653ef014e8b7947d3970d-320w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500" y="3809999"/>
            <a:ext cx="292417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group of people in a particular place who see themselves as a collective or a community, who share experiences, customs, and traits, and who work to preserve those traits and customs in order to claim uniqueness and to distinguish themselves from others.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987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Both Local and Popular Culture can be further divided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Material Culture – The things groups of people construct, such as art, clothing, houses, sports, dance and foods.</a:t>
            </a:r>
          </a:p>
          <a:p>
            <a:endParaRPr lang="en-US" sz="2800" dirty="0"/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US" sz="2800" dirty="0" smtClean="0"/>
              <a:t>Non-material Culture – Include beliefs, practices, aesthetics, and values.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499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3442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 </a:t>
            </a:r>
            <a:r>
              <a:rPr lang="en-US" dirty="0"/>
              <a:t>vs. Popular Culture Continued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1"/>
            <a:ext cx="9144000" cy="2885350"/>
          </a:xfrm>
        </p:spPr>
        <p:txBody>
          <a:bodyPr/>
          <a:lstStyle/>
          <a:p>
            <a:r>
              <a:rPr lang="en-US" dirty="0" smtClean="0"/>
              <a:t>Landscapes dominated by a collection of folk customs change relatively little over time.</a:t>
            </a:r>
          </a:p>
          <a:p>
            <a:r>
              <a:rPr lang="en-US" dirty="0" smtClean="0"/>
              <a:t>In contrast, popular culture is based on rapid simultaneous global connections.</a:t>
            </a:r>
          </a:p>
          <a:p>
            <a:r>
              <a:rPr lang="en-US" dirty="0" smtClean="0"/>
              <a:t>Local culture is more likely to vary from place to place at a given time, whereas pop culture is more likely to vary from time to time at a given place.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999" y="4582775"/>
            <a:ext cx="3044786" cy="2275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8792" y="4432792"/>
            <a:ext cx="2425208" cy="2425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6485" y="4582775"/>
            <a:ext cx="2335746" cy="234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5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736182"/>
            <a:ext cx="8260672" cy="711617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Effects of Popular Culture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5902288" cy="5105400"/>
          </a:xfrm>
        </p:spPr>
        <p:txBody>
          <a:bodyPr/>
          <a:lstStyle/>
          <a:p>
            <a:r>
              <a:rPr lang="en-US" dirty="0" smtClean="0"/>
              <a:t>In Earth’s globalization, popular culture is becoming more dominant, threatening the survival of unique folk cultures.</a:t>
            </a:r>
          </a:p>
          <a:p>
            <a:r>
              <a:rPr lang="en-US" dirty="0" smtClean="0"/>
              <a:t>The disappearance of local folk customs reduces local diversity in the world and the intellectual stimulation that arises from differences in background.</a:t>
            </a:r>
          </a:p>
          <a:p>
            <a:r>
              <a:rPr lang="en-US" dirty="0" smtClean="0"/>
              <a:t>The dominance of popular culture can also threaten the quality of the environment.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288" y="2483286"/>
            <a:ext cx="3241712" cy="301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9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607351"/>
            <a:ext cx="8260672" cy="840448"/>
          </a:xfrm>
        </p:spPr>
        <p:txBody>
          <a:bodyPr>
            <a:normAutofit fontScale="90000"/>
          </a:bodyPr>
          <a:lstStyle/>
          <a:p>
            <a:r>
              <a:rPr lang="en-US" dirty="0"/>
              <a:t>Origin of </a:t>
            </a:r>
            <a:r>
              <a:rPr lang="en-US" dirty="0" smtClean="0"/>
              <a:t>Local and </a:t>
            </a:r>
            <a:r>
              <a:rPr lang="en-US" dirty="0"/>
              <a:t>Popular Cultures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social custom originates at a hearth.</a:t>
            </a:r>
          </a:p>
          <a:p>
            <a:r>
              <a:rPr lang="en-US" dirty="0" smtClean="0"/>
              <a:t>Folk customs often have anonymous hearths.</a:t>
            </a:r>
          </a:p>
          <a:p>
            <a:r>
              <a:rPr lang="en-US" dirty="0" smtClean="0"/>
              <a:t>They may also have multiple hearths.</a:t>
            </a:r>
          </a:p>
          <a:p>
            <a:r>
              <a:rPr lang="en-US" dirty="0" smtClean="0"/>
              <a:t>Pop culture is most often a product of the economically more developed countries.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900" y="4802471"/>
            <a:ext cx="2476500" cy="185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5649" y="4324076"/>
            <a:ext cx="3349639" cy="25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09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popular culture diffuse from more developed countries?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More developed countries have the industrial technology to mass produce uniform products.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741</TotalTime>
  <Words>1182</Words>
  <Application>Microsoft Macintosh PowerPoint</Application>
  <PresentationFormat>On-screen Show (4:3)</PresentationFormat>
  <Paragraphs>104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Apothecary</vt:lpstr>
      <vt:lpstr>What are local and popular cultures? </vt:lpstr>
      <vt:lpstr>Review</vt:lpstr>
      <vt:lpstr>Local (Folk) vs. Popular  Culture </vt:lpstr>
      <vt:lpstr>Local Culture</vt:lpstr>
      <vt:lpstr>Both Local and Popular Culture can be further divided by</vt:lpstr>
      <vt:lpstr>Local vs. Popular Culture Continued </vt:lpstr>
      <vt:lpstr>Effects of Popular Culture </vt:lpstr>
      <vt:lpstr>Origin of Local and Popular Cultures </vt:lpstr>
      <vt:lpstr>Why does popular culture diffuse from more developed countries?</vt:lpstr>
      <vt:lpstr>Folk Music </vt:lpstr>
      <vt:lpstr>Origin of Country Music</vt:lpstr>
      <vt:lpstr>Tin Pan Alley and Popular Music </vt:lpstr>
      <vt:lpstr>Diffusion of American Music </vt:lpstr>
      <vt:lpstr>Example: Cheap Trick</vt:lpstr>
      <vt:lpstr>Live at Budokan</vt:lpstr>
      <vt:lpstr>Hip Hop</vt:lpstr>
      <vt:lpstr>A Mental Map of Hip Hop </vt:lpstr>
      <vt:lpstr>Diffusion of Folk and Popular Cultures</vt:lpstr>
      <vt:lpstr>How do folk cultures express themselves in the uSA?</vt:lpstr>
      <vt:lpstr>Why is pop culture hierarchical?</vt:lpstr>
      <vt:lpstr>The Amish: Relocation Diffusion of Folk culture</vt:lpstr>
      <vt:lpstr>Amish Traffic Jam</vt:lpstr>
      <vt:lpstr>Amish Settlements in the U.S.</vt:lpstr>
      <vt:lpstr>Sports: Hierarchical Diffusion of Popular Culture</vt:lpstr>
      <vt:lpstr>Folk Culture Origin of Soccer</vt:lpstr>
      <vt:lpstr>Globalization of Soccer</vt:lpstr>
      <vt:lpstr>Why didn’t people pay to see sporting events before the industrial revolution?</vt:lpstr>
      <vt:lpstr>Soccer’s Globalization</vt:lpstr>
      <vt:lpstr>Sports in Popular Culture</vt:lpstr>
      <vt:lpstr>Lacrosse as a Popular Sport</vt:lpstr>
      <vt:lpstr>And the most popular sports in the usa are;</vt:lpstr>
      <vt:lpstr>In Ethiopia and Kenya, the most popular sport is;</vt:lpstr>
    </vt:vector>
  </TitlesOfParts>
  <Company>Brooklyn Technical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 folk and popular cultures originate and diffuse? </dc:title>
  <dc:creator>Joshua Fine</dc:creator>
  <cp:lastModifiedBy>Joshua Fine</cp:lastModifiedBy>
  <cp:revision>45</cp:revision>
  <dcterms:created xsi:type="dcterms:W3CDTF">2011-12-19T01:28:51Z</dcterms:created>
  <dcterms:modified xsi:type="dcterms:W3CDTF">2016-01-11T13:44:11Z</dcterms:modified>
</cp:coreProperties>
</file>