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316" r:id="rId13"/>
    <p:sldId id="337" r:id="rId14"/>
    <p:sldId id="338" r:id="rId15"/>
    <p:sldId id="336" r:id="rId16"/>
    <p:sldId id="330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27" r:id="rId36"/>
    <p:sldId id="328" r:id="rId37"/>
    <p:sldId id="331" r:id="rId38"/>
    <p:sldId id="293" r:id="rId39"/>
    <p:sldId id="335" r:id="rId40"/>
    <p:sldId id="296" r:id="rId41"/>
    <p:sldId id="334" r:id="rId42"/>
    <p:sldId id="33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77" autoAdjust="0"/>
  </p:normalViewPr>
  <p:slideViewPr>
    <p:cSldViewPr snapToGrid="0" snapToObjects="1">
      <p:cViewPr varScale="1">
        <p:scale>
          <a:sx n="75" d="100"/>
          <a:sy n="75" d="100"/>
        </p:scale>
        <p:origin x="-9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1/16/19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pPr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8656" y="5278582"/>
            <a:ext cx="8203112" cy="127723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Do Now: You are going to see a series of pictures.  Write down the country you think each picture represents.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AIM: How are local cultures sustained?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3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Country?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7851" b="178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950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Country?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764" b="87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701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Country?</a:t>
            </a:r>
            <a:endParaRPr lang="en-US" dirty="0"/>
          </a:p>
        </p:txBody>
      </p:sp>
      <p:pic>
        <p:nvPicPr>
          <p:cNvPr id="5" name="Picture 2" descr="http://upload.wikimedia.org/wikipedia/commons/4/44/Western_Square_Dance_Grou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4663" y="1752600"/>
            <a:ext cx="6074673" cy="4373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Country?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026" r="20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0942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Country?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5232" b="252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4650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457200">
              <a:buAutoNum type="arabicPeriod"/>
            </a:pPr>
            <a:r>
              <a:rPr lang="en-US" dirty="0" smtClean="0"/>
              <a:t>Germany</a:t>
            </a:r>
          </a:p>
          <a:p>
            <a:pPr marL="571500" indent="-457200">
              <a:buAutoNum type="arabicPeriod"/>
            </a:pPr>
            <a:r>
              <a:rPr lang="en-US" dirty="0" smtClean="0"/>
              <a:t>Netherlands</a:t>
            </a:r>
          </a:p>
          <a:p>
            <a:pPr marL="571500" indent="-457200">
              <a:buAutoNum type="arabicPeriod"/>
            </a:pPr>
            <a:r>
              <a:rPr lang="en-US" dirty="0" smtClean="0"/>
              <a:t>Scotland</a:t>
            </a:r>
          </a:p>
          <a:p>
            <a:pPr marL="571500" indent="-457200">
              <a:buAutoNum type="arabicPeriod"/>
            </a:pPr>
            <a:r>
              <a:rPr lang="en-US" dirty="0" smtClean="0"/>
              <a:t>Japan</a:t>
            </a:r>
          </a:p>
          <a:p>
            <a:pPr marL="571500" indent="-457200">
              <a:buAutoNum type="arabicPeriod"/>
            </a:pPr>
            <a:r>
              <a:rPr lang="en-US" dirty="0" smtClean="0"/>
              <a:t>South Africa</a:t>
            </a:r>
          </a:p>
          <a:p>
            <a:pPr marL="571500" indent="-457200">
              <a:buAutoNum type="arabicPeriod"/>
            </a:pPr>
            <a:r>
              <a:rPr lang="en-US" dirty="0" smtClean="0"/>
              <a:t>Ireland</a:t>
            </a:r>
          </a:p>
          <a:p>
            <a:pPr marL="571500" indent="-457200">
              <a:buAutoNum type="arabicPeriod"/>
            </a:pPr>
            <a:r>
              <a:rPr lang="en-US" dirty="0" smtClean="0"/>
              <a:t>India</a:t>
            </a:r>
          </a:p>
          <a:p>
            <a:pPr marL="571500" indent="-457200">
              <a:buAutoNum type="arabicPeriod"/>
            </a:pPr>
            <a:r>
              <a:rPr lang="en-US" dirty="0" smtClean="0"/>
              <a:t>Australia</a:t>
            </a:r>
          </a:p>
          <a:p>
            <a:pPr marL="571500" indent="-457200">
              <a:buAutoNum type="arabicPeriod"/>
            </a:pPr>
            <a:r>
              <a:rPr lang="en-US" dirty="0" smtClean="0"/>
              <a:t>Russia</a:t>
            </a:r>
          </a:p>
          <a:p>
            <a:pPr marL="571500" indent="-457200">
              <a:buAutoNum type="arabicPeriod"/>
            </a:pPr>
            <a:r>
              <a:rPr lang="en-US" dirty="0" smtClean="0"/>
              <a:t>Saudi Arabia</a:t>
            </a:r>
          </a:p>
          <a:p>
            <a:pPr marL="571500" indent="-457200">
              <a:buAutoNum type="arabicPeriod"/>
            </a:pPr>
            <a:r>
              <a:rPr lang="en-US" dirty="0" smtClean="0"/>
              <a:t>USA</a:t>
            </a:r>
          </a:p>
          <a:p>
            <a:pPr marL="571500" indent="-457200">
              <a:buAutoNum type="arabicPeriod"/>
            </a:pPr>
            <a:r>
              <a:rPr lang="en-US" dirty="0" smtClean="0"/>
              <a:t>Thailand</a:t>
            </a:r>
          </a:p>
          <a:p>
            <a:pPr marL="571500" indent="-457200">
              <a:buAutoNum type="arabicPeriod"/>
            </a:pPr>
            <a:r>
              <a:rPr lang="en-US" dirty="0" smtClean="0"/>
              <a:t>Mexico</a:t>
            </a:r>
          </a:p>
          <a:p>
            <a:pPr marL="571500" indent="-457200">
              <a:buAutoNum type="arabicPeriod"/>
            </a:pPr>
            <a:endParaRPr lang="en-US" dirty="0" smtClean="0"/>
          </a:p>
          <a:p>
            <a:pPr marL="5715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83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Folk/Local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Refers to groups of people whose members share similar cultural traits, live predominantly in rural areas, and whose livelihood is minimally connected to the global market economy.</a:t>
            </a:r>
          </a:p>
          <a:p>
            <a:r>
              <a:rPr lang="en-US" sz="3200" dirty="0" smtClean="0"/>
              <a:t>Many geographers prefer to use the term </a:t>
            </a:r>
            <a:r>
              <a:rPr lang="en-US" sz="3200" b="1" dirty="0" smtClean="0"/>
              <a:t>Local Culture</a:t>
            </a:r>
            <a:r>
              <a:rPr lang="en-US" sz="3200" dirty="0" smtClean="0"/>
              <a:t> when referring to folk culture.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3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Cultural Assimilation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countries sometimes try to force indigenous local cultures to </a:t>
            </a:r>
            <a:r>
              <a:rPr lang="en-US" dirty="0" smtClean="0"/>
              <a:t>assimilate into the larger national culture. (USA, Australia, Canada, Russia)</a:t>
            </a:r>
          </a:p>
          <a:p>
            <a:r>
              <a:rPr lang="en-US" dirty="0" smtClean="0"/>
              <a:t>In the case of the USA, many Native American tribes have pushed back against assimilation by reviving local customs. (reviving language, religion, cuisine)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9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52600"/>
            <a:ext cx="60706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practice that a group of people routinely follows.</a:t>
            </a:r>
          </a:p>
          <a:p>
            <a:endParaRPr lang="en-US" sz="3200" dirty="0"/>
          </a:p>
          <a:p>
            <a:r>
              <a:rPr lang="en-US" sz="3200" dirty="0" smtClean="0"/>
              <a:t>Cultural Appropriation – the process by which other cultures adopt customs and knowledge and use them for their own benefit.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800" y="666750"/>
            <a:ext cx="2159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12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Local 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Anabaptist groups</a:t>
            </a:r>
          </a:p>
          <a:p>
            <a:r>
              <a:rPr lang="en-US" dirty="0" err="1" smtClean="0"/>
              <a:t>Hutterites</a:t>
            </a:r>
            <a:r>
              <a:rPr lang="en-US" dirty="0" smtClean="0"/>
              <a:t> – live in colonies with up to 100 people.  Accept technology.</a:t>
            </a:r>
          </a:p>
          <a:p>
            <a:r>
              <a:rPr lang="en-US" dirty="0" smtClean="0"/>
              <a:t>Mennonites – will live in more remote areas to preserve traditions.  Use more technology than the Amish.</a:t>
            </a:r>
          </a:p>
          <a:p>
            <a:r>
              <a:rPr lang="en-US" dirty="0" smtClean="0"/>
              <a:t>Amish – Covered Yesterday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76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country?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2800" y="1717976"/>
            <a:ext cx="4021735" cy="51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0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did residents of Lindsborg, Kansas proclaim their town “Little Sweden”?  Is this cultural appropriation or neo-localism?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622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ethnic neighborhoods in cities maintain local cultures?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286531" cy="4844730"/>
          </a:xfrm>
        </p:spPr>
        <p:txBody>
          <a:bodyPr/>
          <a:lstStyle/>
          <a:p>
            <a:r>
              <a:rPr lang="en-US" dirty="0" smtClean="0"/>
              <a:t>What challenges do they face?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465" y="2996111"/>
            <a:ext cx="3730535" cy="248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35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commodification affect local culture?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How does commodification affect cultural authenticity?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2194560" lvl="8" indent="0">
              <a:buNone/>
            </a:pPr>
            <a:r>
              <a:rPr lang="en-US" sz="2400" dirty="0" smtClean="0"/>
              <a:t>		</a:t>
            </a:r>
            <a:r>
              <a:rPr lang="en-US" sz="2400" dirty="0"/>
              <a:t> </a:t>
            </a:r>
            <a:r>
              <a:rPr lang="en-US" sz="2400" dirty="0" smtClean="0"/>
              <a:t>        </a:t>
            </a:r>
          </a:p>
          <a:p>
            <a:pPr marL="2194560" lvl="8" indent="0">
              <a:buNone/>
            </a:pPr>
            <a:r>
              <a:rPr lang="en-US" sz="2400" dirty="0" smtClean="0"/>
              <a:t>		     Deltona, Florida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022" y="4509857"/>
            <a:ext cx="2660977" cy="21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14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Disney Authentic?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26128" y="2041547"/>
            <a:ext cx="3177497" cy="4084932"/>
          </a:xfrm>
        </p:spPr>
        <p:txBody>
          <a:bodyPr/>
          <a:lstStyle/>
          <a:p>
            <a:r>
              <a:rPr lang="en-US" smtClean="0"/>
              <a:t>Epcot Center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4908" b="4908"/>
          <a:stretch>
            <a:fillRect/>
          </a:stretch>
        </p:blipFill>
        <p:spPr>
          <a:xfrm>
            <a:off x="3603625" y="2041547"/>
            <a:ext cx="5540375" cy="4406900"/>
          </a:xfrm>
        </p:spPr>
      </p:pic>
    </p:spTree>
    <p:extLst>
      <p:ext uri="{BB962C8B-B14F-4D97-AF65-F5344CB8AC3E}">
        <p14:creationId xmlns:p14="http://schemas.microsoft.com/office/powerpoint/2010/main" val="1476017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any local cultures truly untouched by popular culture?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10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Culture Affects Diet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87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Distinctive Food Preferences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7150100" cy="5105400"/>
          </a:xfrm>
        </p:spPr>
        <p:txBody>
          <a:bodyPr>
            <a:normAutofit/>
          </a:bodyPr>
          <a:lstStyle/>
          <a:p>
            <a:r>
              <a:rPr lang="en-US" sz="2800" dirty="0"/>
              <a:t>Folk food habits derive from </a:t>
            </a:r>
            <a:r>
              <a:rPr lang="en-US" sz="2800" dirty="0" smtClean="0"/>
              <a:t>the environment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/>
              <a:t>For example, rice demands </a:t>
            </a:r>
            <a:r>
              <a:rPr lang="en-US" sz="2800" dirty="0" smtClean="0"/>
              <a:t>a milder</a:t>
            </a:r>
            <a:r>
              <a:rPr lang="en-US" sz="2800" dirty="0"/>
              <a:t>, moist climate, </a:t>
            </a:r>
            <a:r>
              <a:rPr lang="en-US" sz="2800" dirty="0" smtClean="0"/>
              <a:t>while wheat </a:t>
            </a:r>
            <a:r>
              <a:rPr lang="en-US" sz="2800" dirty="0"/>
              <a:t>thrives in colder, </a:t>
            </a:r>
            <a:r>
              <a:rPr lang="en-US" sz="2800" dirty="0" smtClean="0"/>
              <a:t>drier regions.</a:t>
            </a:r>
            <a:endParaRPr lang="en-US" sz="2800" dirty="0"/>
          </a:p>
          <a:p>
            <a:r>
              <a:rPr lang="en-US" sz="2800" dirty="0"/>
              <a:t>People adapt their </a:t>
            </a:r>
            <a:r>
              <a:rPr lang="en-US" sz="2800" dirty="0" smtClean="0"/>
              <a:t>food preferences </a:t>
            </a:r>
            <a:r>
              <a:rPr lang="en-US" sz="2800" dirty="0"/>
              <a:t>to conditions in </a:t>
            </a:r>
            <a:r>
              <a:rPr lang="en-US" sz="2800" dirty="0" smtClean="0"/>
              <a:t>the environment.</a:t>
            </a:r>
            <a:endParaRPr lang="en-US" sz="2800" dirty="0"/>
          </a:p>
          <a:p>
            <a:r>
              <a:rPr lang="en-US" sz="2800" dirty="0"/>
              <a:t>A good example is soybeans. 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9700" y="1231900"/>
            <a:ext cx="1384300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5900" y="3327400"/>
            <a:ext cx="1308100" cy="204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0100" y="5372100"/>
            <a:ext cx="19939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9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 Beans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/>
              <a:t>In the raw state they are toxic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indigestible</a:t>
            </a:r>
            <a:r>
              <a:rPr lang="de-DE" sz="2800" dirty="0"/>
              <a:t>.</a:t>
            </a:r>
            <a:endParaRPr lang="en-US" sz="2800" dirty="0"/>
          </a:p>
          <a:p>
            <a:pPr lvl="1"/>
            <a:r>
              <a:rPr lang="en-US" sz="2800" dirty="0"/>
              <a:t>Lengthy cooking renders (soybeans) edible, but cooking </a:t>
            </a:r>
            <a:r>
              <a:rPr lang="es-ES_tradnl" sz="2800" dirty="0"/>
              <a:t>fuel </a:t>
            </a:r>
            <a:r>
              <a:rPr lang="es-ES_tradnl" sz="2800" dirty="0" err="1"/>
              <a:t>is</a:t>
            </a:r>
            <a:r>
              <a:rPr lang="es-ES_tradnl" sz="2800" dirty="0"/>
              <a:t> </a:t>
            </a:r>
            <a:r>
              <a:rPr lang="es-ES_tradnl" sz="2800" dirty="0" err="1"/>
              <a:t>scarce</a:t>
            </a:r>
            <a:r>
              <a:rPr lang="es-ES_tradnl" sz="2800" dirty="0"/>
              <a:t> in Asia.</a:t>
            </a:r>
            <a:endParaRPr lang="en-US" sz="2800" dirty="0"/>
          </a:p>
          <a:p>
            <a:pPr lvl="1"/>
            <a:r>
              <a:rPr lang="en-US" sz="2800" dirty="0"/>
              <a:t>Asians make foods from soybeans that do not require </a:t>
            </a:r>
            <a:r>
              <a:rPr lang="nl-NL" sz="2800" dirty="0" err="1"/>
              <a:t>extensive</a:t>
            </a:r>
            <a:r>
              <a:rPr lang="nl-NL" sz="2800" dirty="0"/>
              <a:t> </a:t>
            </a:r>
            <a:r>
              <a:rPr lang="nl-NL" sz="2800" dirty="0" err="1"/>
              <a:t>cooking</a:t>
            </a:r>
            <a:r>
              <a:rPr lang="nl-NL" sz="2800" dirty="0" smtClean="0"/>
              <a:t>.</a:t>
            </a:r>
          </a:p>
          <a:p>
            <a:pPr lvl="1"/>
            <a:r>
              <a:rPr lang="en-US" sz="2800" dirty="0" smtClean="0"/>
              <a:t>I</a:t>
            </a:r>
            <a:r>
              <a:rPr lang="nl-NL" sz="2800" dirty="0" smtClean="0"/>
              <a:t>e: </a:t>
            </a:r>
            <a:r>
              <a:rPr lang="nl-NL" sz="2800" dirty="0" err="1" smtClean="0"/>
              <a:t>Soy</a:t>
            </a:r>
            <a:r>
              <a:rPr lang="nl-NL" sz="2800" dirty="0" smtClean="0"/>
              <a:t> </a:t>
            </a:r>
            <a:r>
              <a:rPr lang="nl-NL" sz="2800" dirty="0" err="1" smtClean="0"/>
              <a:t>Sauce</a:t>
            </a:r>
            <a:r>
              <a:rPr lang="nl-NL" sz="2800" dirty="0" smtClean="0"/>
              <a:t>, </a:t>
            </a:r>
            <a:r>
              <a:rPr lang="nl-NL" sz="2800" dirty="0" err="1" smtClean="0"/>
              <a:t>Bean</a:t>
            </a:r>
            <a:r>
              <a:rPr lang="nl-NL" sz="2800" dirty="0" smtClean="0"/>
              <a:t> </a:t>
            </a:r>
            <a:r>
              <a:rPr lang="nl-NL" sz="2800" dirty="0" err="1" smtClean="0"/>
              <a:t>Curd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Bean</a:t>
            </a:r>
            <a:r>
              <a:rPr lang="nl-NL" sz="2800" dirty="0" smtClean="0"/>
              <a:t> </a:t>
            </a:r>
            <a:r>
              <a:rPr lang="nl-NL" sz="2800" dirty="0" err="1" smtClean="0"/>
              <a:t>Sprouts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3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Preferences in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752600"/>
            <a:ext cx="8992923" cy="3000368"/>
          </a:xfrm>
        </p:spPr>
        <p:txBody>
          <a:bodyPr>
            <a:noAutofit/>
          </a:bodyPr>
          <a:lstStyle/>
          <a:p>
            <a:r>
              <a:rPr lang="nl-NL" sz="2800" dirty="0"/>
              <a:t>In Europe, </a:t>
            </a:r>
            <a:r>
              <a:rPr lang="nl-NL" sz="2800" dirty="0" smtClean="0"/>
              <a:t>traditional </a:t>
            </a:r>
            <a:r>
              <a:rPr lang="en-US" sz="2800" dirty="0" smtClean="0"/>
              <a:t>preferences </a:t>
            </a:r>
            <a:r>
              <a:rPr lang="en-US" sz="2800" dirty="0"/>
              <a:t>for quick</a:t>
            </a:r>
            <a:r>
              <a:rPr lang="en-US" sz="2800" dirty="0" smtClean="0"/>
              <a:t>- frying </a:t>
            </a:r>
            <a:r>
              <a:rPr lang="en-US" sz="2800" dirty="0"/>
              <a:t>foods in </a:t>
            </a:r>
            <a:r>
              <a:rPr lang="en-US" sz="2800" dirty="0" smtClean="0"/>
              <a:t>Italy resulted </a:t>
            </a:r>
            <a:r>
              <a:rPr lang="en-US" sz="2800" dirty="0"/>
              <a:t>in part </a:t>
            </a:r>
            <a:r>
              <a:rPr lang="en-US" sz="2800" dirty="0" smtClean="0"/>
              <a:t>from </a:t>
            </a:r>
            <a:r>
              <a:rPr lang="es-ES_tradnl" sz="2800" dirty="0" err="1" smtClean="0"/>
              <a:t>cooking</a:t>
            </a:r>
            <a:r>
              <a:rPr lang="es-ES_tradnl" sz="2800" dirty="0" smtClean="0"/>
              <a:t> </a:t>
            </a:r>
            <a:r>
              <a:rPr lang="es-ES_tradnl" sz="2800" dirty="0"/>
              <a:t>fuel </a:t>
            </a:r>
            <a:r>
              <a:rPr lang="es-ES_tradnl" sz="2800" dirty="0" err="1"/>
              <a:t>shortages</a:t>
            </a:r>
            <a:r>
              <a:rPr lang="es-ES_tradnl" sz="2800" dirty="0" smtClean="0"/>
              <a:t>.</a:t>
            </a:r>
            <a:endParaRPr lang="en-US" sz="2800" dirty="0"/>
          </a:p>
          <a:p>
            <a:r>
              <a:rPr lang="en-US" sz="2800" dirty="0"/>
              <a:t>In Northern Europe, </a:t>
            </a:r>
            <a:r>
              <a:rPr lang="en-US" sz="2800" dirty="0" smtClean="0"/>
              <a:t>an </a:t>
            </a:r>
            <a:r>
              <a:rPr lang="nl-NL" sz="2800" dirty="0" smtClean="0"/>
              <a:t>abundant </a:t>
            </a:r>
            <a:r>
              <a:rPr lang="nl-NL" sz="2800" dirty="0" err="1"/>
              <a:t>wood</a:t>
            </a:r>
            <a:r>
              <a:rPr lang="nl-NL" sz="2800" dirty="0"/>
              <a:t> </a:t>
            </a:r>
            <a:r>
              <a:rPr lang="nl-NL" sz="2800" dirty="0" err="1" smtClean="0"/>
              <a:t>supply</a:t>
            </a:r>
            <a:r>
              <a:rPr lang="nl-NL" sz="2800" dirty="0"/>
              <a:t> </a:t>
            </a:r>
            <a:r>
              <a:rPr lang="en-US" sz="2800" dirty="0" smtClean="0"/>
              <a:t>encouraged </a:t>
            </a:r>
            <a:r>
              <a:rPr lang="en-US" sz="2800" dirty="0"/>
              <a:t>the </a:t>
            </a:r>
            <a:r>
              <a:rPr lang="en-US" sz="2800" dirty="0" smtClean="0"/>
              <a:t>slow stewing </a:t>
            </a:r>
            <a:r>
              <a:rPr lang="en-US" sz="2800" dirty="0"/>
              <a:t>and roasting </a:t>
            </a:r>
            <a:r>
              <a:rPr lang="en-US" sz="2800" dirty="0" smtClean="0"/>
              <a:t>of foods </a:t>
            </a:r>
            <a:r>
              <a:rPr lang="en-US" sz="2800" dirty="0"/>
              <a:t>over fires, </a:t>
            </a:r>
            <a:r>
              <a:rPr lang="en-US" sz="2800" dirty="0" smtClean="0"/>
              <a:t>which also </a:t>
            </a:r>
            <a:r>
              <a:rPr lang="en-US" sz="2800" dirty="0"/>
              <a:t>provided home </a:t>
            </a:r>
            <a:r>
              <a:rPr lang="en-US" sz="2800" dirty="0" smtClean="0"/>
              <a:t>heat in </a:t>
            </a:r>
            <a:r>
              <a:rPr lang="en-US" sz="2800" dirty="0"/>
              <a:t>the colder climate.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7860" y="4752968"/>
            <a:ext cx="2063757" cy="2105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8100" y="5232400"/>
            <a:ext cx="21717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9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Food Diversity in Transylvania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61341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Food customs are </a:t>
            </a:r>
            <a:r>
              <a:rPr lang="en-US" dirty="0" smtClean="0"/>
              <a:t>inevitably affected </a:t>
            </a:r>
            <a:r>
              <a:rPr lang="en-US" dirty="0"/>
              <a:t>by the availability </a:t>
            </a:r>
            <a:r>
              <a:rPr lang="en-US" dirty="0" smtClean="0"/>
              <a:t>of products</a:t>
            </a:r>
            <a:r>
              <a:rPr lang="en-US" dirty="0"/>
              <a:t>, but people do not </a:t>
            </a:r>
            <a:r>
              <a:rPr lang="en-US" dirty="0" smtClean="0"/>
              <a:t>simply eat </a:t>
            </a:r>
            <a:r>
              <a:rPr lang="en-US" dirty="0"/>
              <a:t>what is available in </a:t>
            </a:r>
            <a:r>
              <a:rPr lang="en-US" dirty="0" smtClean="0"/>
              <a:t>their particular </a:t>
            </a:r>
            <a:r>
              <a:rPr lang="en-US" dirty="0"/>
              <a:t>environment.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Transylvania, currently part </a:t>
            </a:r>
            <a:r>
              <a:rPr lang="en-US" dirty="0" smtClean="0"/>
              <a:t>of Romania</a:t>
            </a:r>
            <a:r>
              <a:rPr lang="en-US" dirty="0"/>
              <a:t>, food </a:t>
            </a:r>
            <a:r>
              <a:rPr lang="en-US" dirty="0" smtClean="0"/>
              <a:t>preferences distinguish </a:t>
            </a:r>
            <a:r>
              <a:rPr lang="en-US" dirty="0"/>
              <a:t>among groups </a:t>
            </a:r>
            <a:r>
              <a:rPr lang="en-US" dirty="0" smtClean="0"/>
              <a:t>who have </a:t>
            </a:r>
            <a:r>
              <a:rPr lang="en-US" dirty="0"/>
              <a:t>long lived in close proximity. </a:t>
            </a:r>
            <a:endParaRPr lang="en-US" dirty="0" smtClean="0"/>
          </a:p>
          <a:p>
            <a:r>
              <a:rPr lang="en-US" dirty="0"/>
              <a:t>Soup, the food consumed by </a:t>
            </a:r>
            <a:r>
              <a:rPr lang="en-US" dirty="0" smtClean="0"/>
              <a:t>poorer people</a:t>
            </a:r>
            <a:r>
              <a:rPr lang="en-US" dirty="0"/>
              <a:t>, shows the </a:t>
            </a:r>
            <a:r>
              <a:rPr lang="en-US" dirty="0" smtClean="0"/>
              <a:t>distinctive traditions </a:t>
            </a:r>
            <a:r>
              <a:rPr lang="en-US" dirty="0"/>
              <a:t>of the neighboring </a:t>
            </a:r>
            <a:r>
              <a:rPr lang="en-US" dirty="0" smtClean="0"/>
              <a:t>cultural groups </a:t>
            </a:r>
            <a:r>
              <a:rPr lang="en-US" dirty="0"/>
              <a:t>in Transylvania. </a:t>
            </a:r>
          </a:p>
          <a:p>
            <a:r>
              <a:rPr lang="en-US" dirty="0"/>
              <a:t>Long after dress, manners, </a:t>
            </a:r>
            <a:r>
              <a:rPr lang="en-US" dirty="0" smtClean="0"/>
              <a:t>and speech </a:t>
            </a:r>
            <a:r>
              <a:rPr lang="en-US" dirty="0"/>
              <a:t>have </a:t>
            </a:r>
            <a:r>
              <a:rPr lang="en-US" dirty="0" smtClean="0"/>
              <a:t>become indistinguishable </a:t>
            </a:r>
            <a:r>
              <a:rPr lang="en-US" dirty="0"/>
              <a:t>from those of </a:t>
            </a:r>
            <a:r>
              <a:rPr lang="en-US" dirty="0" smtClean="0"/>
              <a:t>the majority</a:t>
            </a:r>
            <a:r>
              <a:rPr lang="en-US" dirty="0"/>
              <a:t>, old food habits </a:t>
            </a:r>
            <a:r>
              <a:rPr lang="en-US" dirty="0" smtClean="0"/>
              <a:t>often continue </a:t>
            </a:r>
            <a:r>
              <a:rPr lang="en-US" dirty="0"/>
              <a:t>as the last vestige </a:t>
            </a:r>
            <a:r>
              <a:rPr lang="en-US" dirty="0" smtClean="0"/>
              <a:t>of </a:t>
            </a:r>
            <a:r>
              <a:rPr lang="nb-NO" dirty="0" err="1" smtClean="0"/>
              <a:t>traditional</a:t>
            </a:r>
            <a:r>
              <a:rPr lang="nb-NO" dirty="0" smtClean="0"/>
              <a:t> </a:t>
            </a:r>
            <a:r>
              <a:rPr lang="nb-NO" dirty="0"/>
              <a:t>folk </a:t>
            </a:r>
            <a:r>
              <a:rPr lang="nb-NO" dirty="0" err="1"/>
              <a:t>customs</a:t>
            </a:r>
            <a:r>
              <a:rPr lang="nb-NO" dirty="0"/>
              <a:t>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4100" y="2461021"/>
            <a:ext cx="30099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9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Country?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200" y="1536700"/>
            <a:ext cx="79629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4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Attractions and Taboos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1389"/>
            <a:ext cx="7231211" cy="51166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According to many folk customs</a:t>
            </a:r>
            <a:r>
              <a:rPr lang="en-US" dirty="0" smtClean="0"/>
              <a:t>, everything </a:t>
            </a:r>
            <a:r>
              <a:rPr lang="en-US" dirty="0"/>
              <a:t>in nature carries a signature</a:t>
            </a:r>
            <a:r>
              <a:rPr lang="en-US" dirty="0" smtClean="0"/>
              <a:t>, or </a:t>
            </a:r>
            <a:r>
              <a:rPr lang="en-US" dirty="0"/>
              <a:t>distinctive characteristic, based on </a:t>
            </a:r>
            <a:r>
              <a:rPr lang="en-US" dirty="0" smtClean="0"/>
              <a:t>its appearance </a:t>
            </a:r>
            <a:r>
              <a:rPr lang="en-US" dirty="0"/>
              <a:t>and natural properties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Certain foods are eaten because </a:t>
            </a:r>
            <a:r>
              <a:rPr lang="en-US" dirty="0" smtClean="0"/>
              <a:t>their natural </a:t>
            </a:r>
            <a:r>
              <a:rPr lang="en-US" dirty="0"/>
              <a:t>properties are perceived </a:t>
            </a:r>
            <a:r>
              <a:rPr lang="en-US" dirty="0" smtClean="0"/>
              <a:t>to enhance </a:t>
            </a:r>
            <a:r>
              <a:rPr lang="en-US" dirty="0"/>
              <a:t>qualities considered </a:t>
            </a:r>
            <a:r>
              <a:rPr lang="en-US" dirty="0" smtClean="0"/>
              <a:t>desirable by </a:t>
            </a:r>
            <a:r>
              <a:rPr lang="en-US" dirty="0"/>
              <a:t>the society, such as strength</a:t>
            </a:r>
            <a:r>
              <a:rPr lang="en-US" dirty="0" smtClean="0"/>
              <a:t>, fierceness</a:t>
            </a:r>
            <a:r>
              <a:rPr lang="en-US" dirty="0"/>
              <a:t>, or lovemaking ability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People refuse to eat particular plants </a:t>
            </a:r>
            <a:r>
              <a:rPr lang="en-US" dirty="0" smtClean="0"/>
              <a:t>or animals </a:t>
            </a:r>
            <a:r>
              <a:rPr lang="en-US" dirty="0"/>
              <a:t>that are thought to </a:t>
            </a:r>
            <a:r>
              <a:rPr lang="en-US" dirty="0" smtClean="0"/>
              <a:t>embody negative </a:t>
            </a:r>
            <a:r>
              <a:rPr lang="en-US" dirty="0"/>
              <a:t>forces in the environment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Such a restriction on behavior </a:t>
            </a:r>
            <a:r>
              <a:rPr lang="en-US" dirty="0" smtClean="0"/>
              <a:t>imposed by </a:t>
            </a:r>
            <a:r>
              <a:rPr lang="en-US" dirty="0"/>
              <a:t>social custom is a taboo.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1211" y="1741389"/>
            <a:ext cx="18161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5700" y="4104794"/>
            <a:ext cx="11811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0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Hog Production and Food </a:t>
            </a:r>
            <a:r>
              <a:rPr lang="en-US" dirty="0" smtClean="0"/>
              <a:t>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31471"/>
            <a:ext cx="9144000" cy="1326528"/>
          </a:xfrm>
        </p:spPr>
        <p:txBody>
          <a:bodyPr/>
          <a:lstStyle/>
          <a:p>
            <a:r>
              <a:rPr lang="en-US" dirty="0"/>
              <a:t>Annual hog production is influenced by religious taboos against </a:t>
            </a:r>
            <a:r>
              <a:rPr lang="en-US" dirty="0" smtClean="0"/>
              <a:t>pork consumption </a:t>
            </a:r>
            <a:r>
              <a:rPr lang="en-US" dirty="0"/>
              <a:t>in Islam and other religions. The highest production is in China</a:t>
            </a:r>
            <a:r>
              <a:rPr lang="en-US" dirty="0" smtClean="0"/>
              <a:t>, which </a:t>
            </a:r>
            <a:r>
              <a:rPr lang="en-US" dirty="0"/>
              <a:t>is largely Buddhist.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499" y="1459157"/>
            <a:ext cx="7150598" cy="407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9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Food and Social </a:t>
            </a:r>
            <a:r>
              <a:rPr lang="en-US" dirty="0" smtClean="0"/>
              <a:t>Customs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18468"/>
            <a:ext cx="7417305" cy="5239532"/>
          </a:xfrm>
        </p:spPr>
        <p:txBody>
          <a:bodyPr>
            <a:normAutofit/>
          </a:bodyPr>
          <a:lstStyle/>
          <a:p>
            <a:r>
              <a:rPr lang="en-US" sz="2800" dirty="0"/>
              <a:t>Other social customs, such as </a:t>
            </a:r>
            <a:r>
              <a:rPr lang="en-US" sz="2800" dirty="0" smtClean="0"/>
              <a:t>sexual practices</a:t>
            </a:r>
            <a:r>
              <a:rPr lang="en-US" sz="2800" dirty="0"/>
              <a:t>, carry prohibitions, but </a:t>
            </a:r>
            <a:r>
              <a:rPr lang="en-US" sz="2800" dirty="0" smtClean="0"/>
              <a:t>taboos are </a:t>
            </a:r>
            <a:r>
              <a:rPr lang="en-US" sz="2800" dirty="0"/>
              <a:t>especially strong in the area of food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Hindu taboos against consuming </a:t>
            </a:r>
            <a:r>
              <a:rPr lang="en-US" sz="2800" dirty="0" smtClean="0"/>
              <a:t>cows can </a:t>
            </a:r>
            <a:r>
              <a:rPr lang="en-US" sz="2800" dirty="0"/>
              <a:t>also be explained partly </a:t>
            </a:r>
            <a:r>
              <a:rPr lang="en-US" sz="2800" dirty="0" smtClean="0"/>
              <a:t>for environmental </a:t>
            </a:r>
            <a:r>
              <a:rPr lang="en-US" sz="2800" dirty="0"/>
              <a:t>reasons</a:t>
            </a:r>
            <a:r>
              <a:rPr lang="en-US" sz="2800" dirty="0" smtClean="0"/>
              <a:t>.</a:t>
            </a:r>
            <a:endParaRPr lang="en-US" sz="2800" dirty="0"/>
          </a:p>
          <a:p>
            <a:pPr lvl="1"/>
            <a:r>
              <a:rPr lang="en-US" sz="2400" dirty="0"/>
              <a:t>A large supply of oxen must be </a:t>
            </a:r>
            <a:r>
              <a:rPr lang="en-US" sz="2400" dirty="0" smtClean="0"/>
              <a:t>maintained in </a:t>
            </a:r>
            <a:r>
              <a:rPr lang="en-US" sz="2400" dirty="0"/>
              <a:t>India, because every field has to </a:t>
            </a:r>
            <a:r>
              <a:rPr lang="en-US" sz="2400" dirty="0" smtClean="0"/>
              <a:t>be plowed </a:t>
            </a:r>
            <a:r>
              <a:rPr lang="en-US" sz="2400" dirty="0"/>
              <a:t>at approximately the same </a:t>
            </a:r>
            <a:r>
              <a:rPr lang="en-US" sz="2400" dirty="0" smtClean="0"/>
              <a:t>time: when </a:t>
            </a:r>
            <a:r>
              <a:rPr lang="en-US" sz="2400" dirty="0"/>
              <a:t>the monsoon rains arrive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7305" y="4792421"/>
            <a:ext cx="1726695" cy="2065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5000" y="1323975"/>
            <a:ext cx="18190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2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Meat taboos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the taboo against consumption of meat among many people, including Muslims, Hindus, and Jews, cannot be explained primarily by environment factors. </a:t>
            </a:r>
            <a:endParaRPr lang="en-US" dirty="0" smtClean="0"/>
          </a:p>
          <a:p>
            <a:r>
              <a:rPr lang="en-US" dirty="0" smtClean="0"/>
              <a:t>Social values also influence what people eat.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types of foods are taboo in the USA?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07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Insects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65626" y="1920875"/>
            <a:ext cx="4321174" cy="42052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Most people in the United States refrain from knowingly eating insects, but…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Red </a:t>
            </a:r>
            <a:r>
              <a:rPr lang="en-US" dirty="0">
                <a:solidFill>
                  <a:srgbClr val="000000"/>
                </a:solidFill>
              </a:rPr>
              <a:t>dye used in many of our foods and confectionery's like Coca Cola is derived from </a:t>
            </a:r>
            <a:r>
              <a:rPr lang="en-US" dirty="0" err="1">
                <a:solidFill>
                  <a:srgbClr val="000000"/>
                </a:solidFill>
              </a:rPr>
              <a:t>Charmine</a:t>
            </a:r>
            <a:r>
              <a:rPr lang="en-US" dirty="0">
                <a:solidFill>
                  <a:srgbClr val="000000"/>
                </a:solidFill>
              </a:rPr>
              <a:t> which is extracted </a:t>
            </a:r>
            <a:r>
              <a:rPr lang="en-US" dirty="0" smtClean="0">
                <a:solidFill>
                  <a:srgbClr val="000000"/>
                </a:solidFill>
              </a:rPr>
              <a:t>from cochineal beetles and their eggs.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4051300"/>
            <a:ext cx="4064000" cy="280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999" y="234948"/>
            <a:ext cx="4063735" cy="2940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234949"/>
            <a:ext cx="24384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0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124" y="1752600"/>
            <a:ext cx="2111376" cy="47561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Pet or dinner?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324" y="533400"/>
            <a:ext cx="2717800" cy="298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924" y="3708400"/>
            <a:ext cx="2616200" cy="311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1500" y="1384300"/>
            <a:ext cx="34925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2000" y="4394200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5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Folk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 the past, most Western thinkers assumed local knowledge and folk cultures were outmoded and inferior to that of Western cultures.</a:t>
            </a:r>
          </a:p>
          <a:p>
            <a:pPr lvl="1"/>
            <a:r>
              <a:rPr lang="en-US" sz="2800" dirty="0" smtClean="0"/>
              <a:t>This served as a rational excuse that led to the abuses committed under colonialism.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modern society, we have come to discover the error of that line of thinking.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4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Isolation and Cultural </a:t>
            </a:r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Folk culture typically has unknown or multiple origins among groups of living in relative isolation.</a:t>
            </a:r>
          </a:p>
          <a:p>
            <a:r>
              <a:rPr lang="en-US" dirty="0" smtClean="0"/>
              <a:t>A combination of physical and cultural factors influences the distinctive distributions of folk culture.</a:t>
            </a:r>
          </a:p>
          <a:p>
            <a:r>
              <a:rPr lang="en-US" dirty="0" smtClean="0"/>
              <a:t>Folk customs vary widely from one place to another, even among nearby places.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5650" y="4158723"/>
            <a:ext cx="3566902" cy="2699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2322" y="4173705"/>
            <a:ext cx="1969645" cy="26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59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Examine what sort of social behaviors are taboo?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5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Country?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8700" y="1415544"/>
            <a:ext cx="3641955" cy="534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8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Influence of the Physical</a:t>
            </a:r>
            <a:br>
              <a:rPr lang="en-US" dirty="0"/>
            </a:br>
            <a:r>
              <a:rPr lang="en-US" dirty="0"/>
              <a:t>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6819900" cy="5105400"/>
          </a:xfrm>
        </p:spPr>
        <p:txBody>
          <a:bodyPr/>
          <a:lstStyle/>
          <a:p>
            <a:r>
              <a:rPr lang="en-US" dirty="0" smtClean="0"/>
              <a:t>People respond to their environment, but the environment is only one of several controls over social customs.</a:t>
            </a:r>
          </a:p>
          <a:p>
            <a:r>
              <a:rPr lang="en-US" dirty="0" smtClean="0"/>
              <a:t>Folk societies are affected by environment because of their low level of technology and the prevailing agricultural economy.</a:t>
            </a:r>
          </a:p>
          <a:p>
            <a:r>
              <a:rPr lang="en-US" dirty="0" smtClean="0"/>
              <a:t>Yet folk cultures may ignore the environment.</a:t>
            </a:r>
          </a:p>
          <a:p>
            <a:r>
              <a:rPr lang="en-US" dirty="0" smtClean="0"/>
              <a:t>Food and shelter demonstrate the influence of cultural values and the environment on development of unique folk culture.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9900" y="1752600"/>
            <a:ext cx="23241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9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Judge:  Why are they taboo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948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Certain aspects of various folk cultures have become part of popular culture.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medicines</a:t>
            </a:r>
          </a:p>
          <a:p>
            <a:pPr lvl="1"/>
            <a:r>
              <a:rPr lang="en-US" dirty="0" smtClean="0"/>
              <a:t>Acupuncture.</a:t>
            </a:r>
          </a:p>
          <a:p>
            <a:pPr lvl="1"/>
            <a:r>
              <a:rPr lang="en-US" dirty="0" smtClean="0"/>
              <a:t>Holistic medicine</a:t>
            </a:r>
            <a:endParaRPr lang="en-US" dirty="0"/>
          </a:p>
          <a:p>
            <a:pPr marL="41148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1649" y="3095625"/>
            <a:ext cx="4554087" cy="303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1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country?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0" y="1447799"/>
            <a:ext cx="84074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6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Country?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2100" y="1841130"/>
            <a:ext cx="60071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0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Country?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9100" y="1807573"/>
            <a:ext cx="57658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0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Country?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570" b="145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739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Country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560" b="95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980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747</TotalTime>
  <Words>1092</Words>
  <Application>Microsoft Macintosh PowerPoint</Application>
  <PresentationFormat>On-screen Show (4:3)</PresentationFormat>
  <Paragraphs>118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Apothecary</vt:lpstr>
      <vt:lpstr>AIM: How are local cultures sustained?</vt:lpstr>
      <vt:lpstr>Which country?</vt:lpstr>
      <vt:lpstr>Which Country?</vt:lpstr>
      <vt:lpstr>Which Country?</vt:lpstr>
      <vt:lpstr>Which country?</vt:lpstr>
      <vt:lpstr>Which Country?</vt:lpstr>
      <vt:lpstr>Which Country?</vt:lpstr>
      <vt:lpstr>Which Country?</vt:lpstr>
      <vt:lpstr>Which Country</vt:lpstr>
      <vt:lpstr>Which Country?</vt:lpstr>
      <vt:lpstr>Which Country?</vt:lpstr>
      <vt:lpstr>Which Country?</vt:lpstr>
      <vt:lpstr>Which Country?</vt:lpstr>
      <vt:lpstr>Which Country?</vt:lpstr>
      <vt:lpstr>Answers</vt:lpstr>
      <vt:lpstr>Folk/Local Culture</vt:lpstr>
      <vt:lpstr>Cultural Assimilation</vt:lpstr>
      <vt:lpstr>Customs</vt:lpstr>
      <vt:lpstr>Rural Local Cultures</vt:lpstr>
      <vt:lpstr>Why did residents of Lindsborg, Kansas proclaim their town “Little Sweden”?  Is this cultural appropriation or neo-localism?</vt:lpstr>
      <vt:lpstr>How do ethnic neighborhoods in cities maintain local cultures?</vt:lpstr>
      <vt:lpstr>How does commodification affect local culture?</vt:lpstr>
      <vt:lpstr>Is Disney Authentic?</vt:lpstr>
      <vt:lpstr>Are any local cultures truly untouched by popular culture?</vt:lpstr>
      <vt:lpstr>Local Culture Affects Diet</vt:lpstr>
      <vt:lpstr>Distinctive Food Preferences </vt:lpstr>
      <vt:lpstr>Soy Beans</vt:lpstr>
      <vt:lpstr>Food Preferences in Europe</vt:lpstr>
      <vt:lpstr>Food Diversity in Transylvania</vt:lpstr>
      <vt:lpstr>Food Attractions and Taboos</vt:lpstr>
      <vt:lpstr>Hog Production and Food Cultures</vt:lpstr>
      <vt:lpstr>Food and Social Customs</vt:lpstr>
      <vt:lpstr>Meat taboos</vt:lpstr>
      <vt:lpstr>What types of foods are taboo in the USA?</vt:lpstr>
      <vt:lpstr>             Insects</vt:lpstr>
      <vt:lpstr>Dogs</vt:lpstr>
      <vt:lpstr>Folk Culture</vt:lpstr>
      <vt:lpstr>Isolation and Cultural Diversity</vt:lpstr>
      <vt:lpstr>Examine what sort of social behaviors are taboo?</vt:lpstr>
      <vt:lpstr>Influence of the Physical Environment</vt:lpstr>
      <vt:lpstr>Judge:  Why are they taboo</vt:lpstr>
      <vt:lpstr>Certain aspects of various folk cultures have become part of popular culture.</vt:lpstr>
    </vt:vector>
  </TitlesOfParts>
  <Company>Brooklyn Technical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 folk and popular cultures originate and diffuse? </dc:title>
  <dc:creator>Joshua Fine</dc:creator>
  <cp:lastModifiedBy>Joshua Fine</cp:lastModifiedBy>
  <cp:revision>50</cp:revision>
  <dcterms:created xsi:type="dcterms:W3CDTF">2011-12-19T01:28:51Z</dcterms:created>
  <dcterms:modified xsi:type="dcterms:W3CDTF">2019-01-16T12:40:48Z</dcterms:modified>
</cp:coreProperties>
</file>