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333" r:id="rId2"/>
    <p:sldId id="335" r:id="rId3"/>
    <p:sldId id="359" r:id="rId4"/>
    <p:sldId id="360" r:id="rId5"/>
    <p:sldId id="361" r:id="rId6"/>
    <p:sldId id="362" r:id="rId7"/>
    <p:sldId id="363" r:id="rId8"/>
    <p:sldId id="334" r:id="rId9"/>
    <p:sldId id="336" r:id="rId10"/>
    <p:sldId id="357" r:id="rId11"/>
    <p:sldId id="340" r:id="rId12"/>
    <p:sldId id="341" r:id="rId13"/>
    <p:sldId id="342" r:id="rId14"/>
    <p:sldId id="355" r:id="rId15"/>
    <p:sldId id="356" r:id="rId16"/>
    <p:sldId id="343" r:id="rId17"/>
    <p:sldId id="344" r:id="rId18"/>
    <p:sldId id="345" r:id="rId19"/>
    <p:sldId id="346" r:id="rId20"/>
    <p:sldId id="347" r:id="rId21"/>
    <p:sldId id="348" r:id="rId22"/>
    <p:sldId id="349" r:id="rId23"/>
    <p:sldId id="350" r:id="rId24"/>
    <p:sldId id="351" r:id="rId25"/>
    <p:sldId id="352" r:id="rId26"/>
    <p:sldId id="353" r:id="rId27"/>
    <p:sldId id="358" r:id="rId28"/>
    <p:sldId id="35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77" autoAdjust="0"/>
  </p:normalViewPr>
  <p:slideViewPr>
    <p:cSldViewPr snapToGrid="0" snapToObjects="1">
      <p:cViewPr varScale="1">
        <p:scale>
          <a:sx n="67" d="100"/>
          <a:sy n="67" d="100"/>
        </p:scale>
        <p:origin x="-10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1/14/16</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B69E8-23E9-4C1F-AA2B-3C5BA6EDBEAE}"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1B69E8-23E9-4C1F-AA2B-3C5BA6EDBEAE}"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B69E8-23E9-4C1F-AA2B-3C5BA6EDBEAE}" type="datetimeFigureOut">
              <a:rPr lang="en-US" smtClean="0"/>
              <a:pPr/>
              <a:t>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1/14/16</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1B69E8-23E9-4C1F-AA2B-3C5BA6EDBEAE}" type="datetimeFigureOut">
              <a:rPr lang="en-US" smtClean="0"/>
              <a:pPr/>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1B69E8-23E9-4C1F-AA2B-3C5BA6EDBEAE}" type="datetimeFigureOut">
              <a:rPr lang="en-US" smtClean="0"/>
              <a:pPr/>
              <a:t>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B69E8-23E9-4C1F-AA2B-3C5BA6EDBEAE}" type="datetimeFigureOut">
              <a:rPr lang="en-US" smtClean="0"/>
              <a:pPr/>
              <a:t>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F1B69E8-23E9-4C1F-AA2B-3C5BA6EDBEAE}" type="datetimeFigureOut">
              <a:rPr lang="en-US" smtClean="0"/>
              <a:pPr/>
              <a:t>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1B69E8-23E9-4C1F-AA2B-3C5BA6EDBEAE}" type="datetimeFigureOut">
              <a:rPr lang="en-US" smtClean="0"/>
              <a:pPr/>
              <a:t>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8F1B69E8-23E9-4C1F-AA2B-3C5BA6EDBEAE}" type="datetimeFigureOut">
              <a:rPr lang="en-US" smtClean="0"/>
              <a:pPr/>
              <a:t>1/14/16</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F1B69E8-23E9-4C1F-AA2B-3C5BA6EDBEAE}" type="datetimeFigureOut">
              <a:rPr lang="en-US" smtClean="0"/>
              <a:pPr/>
              <a:t>1/14/16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382A7F7-08BF-4252-8141-63FB96055BB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42805" y="5623560"/>
            <a:ext cx="6553200" cy="1074420"/>
          </a:xfrm>
        </p:spPr>
        <p:txBody>
          <a:bodyPr/>
          <a:lstStyle/>
          <a:p>
            <a:r>
              <a:rPr lang="en-US" sz="2800" b="1" dirty="0" smtClean="0">
                <a:solidFill>
                  <a:schemeClr val="tx1"/>
                </a:solidFill>
              </a:rPr>
              <a:t>Do Now: What defines style today?</a:t>
            </a:r>
            <a:r>
              <a:rPr lang="en-US" dirty="0" smtClean="0">
                <a:solidFill>
                  <a:schemeClr val="tx1"/>
                </a:solidFill>
              </a:rPr>
              <a:t>  </a:t>
            </a:r>
            <a:endParaRPr lang="en-US" dirty="0">
              <a:solidFill>
                <a:schemeClr val="tx1"/>
              </a:solidFill>
            </a:endParaRPr>
          </a:p>
        </p:txBody>
      </p:sp>
      <p:sp>
        <p:nvSpPr>
          <p:cNvPr id="4" name="Title 3"/>
          <p:cNvSpPr>
            <a:spLocks noGrp="1"/>
          </p:cNvSpPr>
          <p:nvPr>
            <p:ph type="ctrTitle"/>
          </p:nvPr>
        </p:nvSpPr>
        <p:spPr>
          <a:xfrm>
            <a:off x="434340" y="3227033"/>
            <a:ext cx="6799765" cy="1219201"/>
          </a:xfrm>
        </p:spPr>
        <p:txBody>
          <a:bodyPr/>
          <a:lstStyle/>
          <a:p>
            <a:r>
              <a:rPr lang="en-US" sz="3200" dirty="0" smtClean="0"/>
              <a:t>AIM: How is pop culture diffused?</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types of trends tend to change the quickest?  Why?</a:t>
            </a:r>
            <a:endParaRPr lang="en-US" dirty="0"/>
          </a:p>
        </p:txBody>
      </p:sp>
    </p:spTree>
    <p:extLst>
      <p:ext uri="{BB962C8B-B14F-4D97-AF65-F5344CB8AC3E}">
        <p14:creationId xmlns:p14="http://schemas.microsoft.com/office/powerpoint/2010/main" val="21557133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Diffusion of Clothing Styles </a:t>
            </a:r>
            <a:endParaRPr lang="en-US" dirty="0"/>
          </a:p>
        </p:txBody>
      </p:sp>
      <p:sp>
        <p:nvSpPr>
          <p:cNvPr id="3" name="Content Placeholder 2"/>
          <p:cNvSpPr>
            <a:spLocks noGrp="1"/>
          </p:cNvSpPr>
          <p:nvPr>
            <p:ph idx="1"/>
          </p:nvPr>
        </p:nvSpPr>
        <p:spPr>
          <a:xfrm>
            <a:off x="0" y="1752601"/>
            <a:ext cx="9144000" cy="3413760"/>
          </a:xfrm>
        </p:spPr>
        <p:txBody>
          <a:bodyPr>
            <a:normAutofit lnSpcReduction="10000"/>
          </a:bodyPr>
          <a:lstStyle/>
          <a:p>
            <a:r>
              <a:rPr lang="en-US" dirty="0" smtClean="0"/>
              <a:t>Individual clothing habits reveal how popular culture can be distributed across the landscape with little regard for distinctive physical features. </a:t>
            </a:r>
          </a:p>
          <a:p>
            <a:r>
              <a:rPr lang="en-US" dirty="0" smtClean="0"/>
              <a:t>In the more developed countries clothing habits generally reflect occupations rather than particular environments. </a:t>
            </a:r>
          </a:p>
          <a:p>
            <a:r>
              <a:rPr lang="en-US" dirty="0" smtClean="0"/>
              <a:t>A second influence on clothing in MDCs is higher income. </a:t>
            </a:r>
          </a:p>
          <a:p>
            <a:r>
              <a:rPr lang="en-US" dirty="0" smtClean="0"/>
              <a:t>Improved communications have permitted the rapid diffusion of clothing styles from one region of Earth to another. </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709613" y="4960620"/>
            <a:ext cx="2571087" cy="189738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572000" y="4683034"/>
            <a:ext cx="1543050" cy="217496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 and clothing</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21778" y="1676575"/>
            <a:ext cx="7102082" cy="465564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fads</a:t>
            </a:r>
            <a:endParaRPr lang="en-US" dirty="0"/>
          </a:p>
        </p:txBody>
      </p:sp>
      <p:pic>
        <p:nvPicPr>
          <p:cNvPr id="4" name="Picture 3"/>
          <p:cNvPicPr>
            <a:picLocks noChangeAspect="1"/>
          </p:cNvPicPr>
          <p:nvPr/>
        </p:nvPicPr>
        <p:blipFill>
          <a:blip r:embed="rId2"/>
          <a:stretch>
            <a:fillRect/>
          </a:stretch>
        </p:blipFill>
        <p:spPr>
          <a:xfrm>
            <a:off x="766629" y="1856498"/>
            <a:ext cx="7422877" cy="47275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Fads</a:t>
            </a:r>
            <a:endParaRPr lang="en-US" dirty="0"/>
          </a:p>
        </p:txBody>
      </p:sp>
      <p:pic>
        <p:nvPicPr>
          <p:cNvPr id="4" name="Picture 3"/>
          <p:cNvPicPr>
            <a:picLocks noChangeAspect="1"/>
          </p:cNvPicPr>
          <p:nvPr/>
        </p:nvPicPr>
        <p:blipFill>
          <a:blip r:embed="rId2"/>
          <a:stretch>
            <a:fillRect/>
          </a:stretch>
        </p:blipFill>
        <p:spPr>
          <a:xfrm>
            <a:off x="426127" y="1652017"/>
            <a:ext cx="7909911" cy="4691968"/>
          </a:xfrm>
          <a:prstGeom prst="rect">
            <a:avLst/>
          </a:prstGeom>
        </p:spPr>
      </p:pic>
    </p:spTree>
    <p:extLst>
      <p:ext uri="{BB962C8B-B14F-4D97-AF65-F5344CB8AC3E}">
        <p14:creationId xmlns:p14="http://schemas.microsoft.com/office/powerpoint/2010/main" val="251712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Fads</a:t>
            </a:r>
            <a:endParaRPr lang="en-US" dirty="0"/>
          </a:p>
        </p:txBody>
      </p:sp>
      <p:pic>
        <p:nvPicPr>
          <p:cNvPr id="6" name="Picture 5"/>
          <p:cNvPicPr>
            <a:picLocks noChangeAspect="1"/>
          </p:cNvPicPr>
          <p:nvPr/>
        </p:nvPicPr>
        <p:blipFill>
          <a:blip r:embed="rId2"/>
          <a:stretch>
            <a:fillRect/>
          </a:stretch>
        </p:blipFill>
        <p:spPr>
          <a:xfrm>
            <a:off x="1286971" y="1689100"/>
            <a:ext cx="7000224" cy="4976722"/>
          </a:xfrm>
          <a:prstGeom prst="rect">
            <a:avLst/>
          </a:prstGeom>
        </p:spPr>
      </p:pic>
    </p:spTree>
    <p:extLst>
      <p:ext uri="{BB962C8B-B14F-4D97-AF65-F5344CB8AC3E}">
        <p14:creationId xmlns:p14="http://schemas.microsoft.com/office/powerpoint/2010/main" val="1852650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Diffusion of Clothing Styles Continued </a:t>
            </a:r>
            <a:endParaRPr lang="en-US" dirty="0"/>
          </a:p>
        </p:txBody>
      </p:sp>
      <p:sp>
        <p:nvSpPr>
          <p:cNvPr id="3" name="Content Placeholder 2"/>
          <p:cNvSpPr>
            <a:spLocks noGrp="1"/>
          </p:cNvSpPr>
          <p:nvPr>
            <p:ph idx="1"/>
          </p:nvPr>
        </p:nvSpPr>
        <p:spPr/>
        <p:txBody>
          <a:bodyPr>
            <a:normAutofit/>
          </a:bodyPr>
          <a:lstStyle/>
          <a:p>
            <a:r>
              <a:rPr lang="en-US" dirty="0" smtClean="0"/>
              <a:t>Until recently, a year could elapse from the time an original dress was displayed to the time that inexpensive reproductions were available in the stores. </a:t>
            </a:r>
          </a:p>
          <a:p>
            <a:r>
              <a:rPr lang="en-US" b="1" dirty="0" smtClean="0"/>
              <a:t>How long does it take for cheap knockoffs to be made now?</a:t>
            </a:r>
          </a:p>
          <a:p>
            <a:r>
              <a:rPr lang="en-US" dirty="0" smtClean="0"/>
              <a:t>Now the time lag is less than six weeks. </a:t>
            </a:r>
          </a:p>
          <a:p>
            <a:r>
              <a:rPr lang="en-US" dirty="0" smtClean="0"/>
              <a:t>The globalization of clothing styles has involved increasing awareness by North Americans and Europeans of the variety of folk costumes around the world. </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a:t>
            </a:r>
            <a:endParaRPr lang="en-US" dirty="0"/>
          </a:p>
        </p:txBody>
      </p:sp>
      <p:sp>
        <p:nvSpPr>
          <p:cNvPr id="3" name="Content Placeholder 2"/>
          <p:cNvSpPr>
            <a:spLocks noGrp="1"/>
          </p:cNvSpPr>
          <p:nvPr>
            <p:ph idx="1"/>
          </p:nvPr>
        </p:nvSpPr>
        <p:spPr/>
        <p:txBody>
          <a:bodyPr/>
          <a:lstStyle/>
          <a:p>
            <a:r>
              <a:rPr lang="en-US" dirty="0" smtClean="0"/>
              <a:t>The continued use of folk costumes in some parts of the globe may persist not because of distinctive environmental conditions or traditional cultural values but to preserve past memories or to attract tourists.</a:t>
            </a:r>
          </a:p>
          <a:p>
            <a:endParaRPr lang="en-US" dirty="0" smtClean="0"/>
          </a:p>
          <a:p>
            <a:endParaRPr lang="en-US" dirty="0" smtClean="0"/>
          </a:p>
          <a:p>
            <a:r>
              <a:rPr lang="en-US" dirty="0" smtClean="0"/>
              <a:t>Old Bethpage Village</a:t>
            </a:r>
          </a:p>
          <a:p>
            <a:pPr>
              <a:buNone/>
            </a:pPr>
            <a:r>
              <a:rPr lang="en-US" dirty="0" smtClean="0"/>
              <a:t>-Long Island</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5000625" y="3755708"/>
            <a:ext cx="3686175" cy="27527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Jeans</a:t>
            </a:r>
            <a:endParaRPr lang="en-US" dirty="0"/>
          </a:p>
        </p:txBody>
      </p:sp>
      <p:sp>
        <p:nvSpPr>
          <p:cNvPr id="3" name="Content Placeholder 2"/>
          <p:cNvSpPr>
            <a:spLocks noGrp="1"/>
          </p:cNvSpPr>
          <p:nvPr>
            <p:ph idx="1"/>
          </p:nvPr>
        </p:nvSpPr>
        <p:spPr>
          <a:xfrm>
            <a:off x="0" y="2143124"/>
            <a:ext cx="8686800" cy="4714875"/>
          </a:xfrm>
        </p:spPr>
        <p:txBody>
          <a:bodyPr>
            <a:normAutofit fontScale="92500" lnSpcReduction="10000"/>
          </a:bodyPr>
          <a:lstStyle/>
          <a:p>
            <a:r>
              <a:rPr lang="en-US" dirty="0" smtClean="0"/>
              <a:t>An important symbol of the diffusion of western popular culture is jeans, which became a prized possession for young people throughout the world. </a:t>
            </a:r>
          </a:p>
          <a:p>
            <a:r>
              <a:rPr lang="en-US" dirty="0" smtClean="0"/>
              <a:t>Locally made denim trousers are available throughout Europe and Asia for under $10, but “genuine” jeans made by Levi Strauss, priced at $50 to $100, are preferred as a status symbol. </a:t>
            </a:r>
          </a:p>
          <a:p>
            <a:r>
              <a:rPr lang="en-US" dirty="0" smtClean="0"/>
              <a:t>Jeans became an obsession and a status symbol among youth in the former Soviet Union, when the Communist government prevented their import. </a:t>
            </a:r>
          </a:p>
          <a:p>
            <a:r>
              <a:rPr lang="en-US" dirty="0" smtClean="0"/>
              <a:t>The scarcity of high-quality jeans was just one of many consumer problems that were important motives in the dismantling of Communist governments in Eastern Europe around 1990.</a:t>
            </a:r>
          </a:p>
          <a:p>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7000875" y="0"/>
            <a:ext cx="2143125" cy="21431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Popular Food Customs</a:t>
            </a:r>
            <a:endParaRPr lang="en-US" dirty="0"/>
          </a:p>
        </p:txBody>
      </p:sp>
      <p:sp>
        <p:nvSpPr>
          <p:cNvPr id="3" name="Content Placeholder 2"/>
          <p:cNvSpPr>
            <a:spLocks noGrp="1"/>
          </p:cNvSpPr>
          <p:nvPr>
            <p:ph idx="1"/>
          </p:nvPr>
        </p:nvSpPr>
        <p:spPr>
          <a:xfrm>
            <a:off x="0" y="1977390"/>
            <a:ext cx="9144000" cy="4880610"/>
          </a:xfrm>
        </p:spPr>
        <p:txBody>
          <a:bodyPr>
            <a:normAutofit lnSpcReduction="10000"/>
          </a:bodyPr>
          <a:lstStyle/>
          <a:p>
            <a:r>
              <a:rPr lang="en-US" dirty="0" smtClean="0"/>
              <a:t>People in a country with a more developed economy are likely to have the income, time, and inclination to facilitate greater adoption of popular culture. </a:t>
            </a:r>
          </a:p>
          <a:p>
            <a:r>
              <a:rPr lang="en-US" dirty="0" smtClean="0"/>
              <a:t>Consumption of large quantities of alcoholic beverages and snack foods are characteristic of the food customs of popular societies. </a:t>
            </a:r>
          </a:p>
          <a:p>
            <a:r>
              <a:rPr lang="en-US" dirty="0" smtClean="0"/>
              <a:t>Americans choose particular beverages or snacks in part on the basis of preference for what is produced, grown, or imported locally. </a:t>
            </a:r>
          </a:p>
          <a:p>
            <a:r>
              <a:rPr lang="en-US" dirty="0" smtClean="0"/>
              <a:t>However, cultural backgrounds also affect the amount and types of alcohol and snack foods consumed. </a:t>
            </a:r>
          </a:p>
          <a:p>
            <a:r>
              <a:rPr lang="en-US" dirty="0" smtClean="0"/>
              <a:t>Geographers cannot explain all the regional variations in food preferences.</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532506" y="-14287"/>
            <a:ext cx="2611493" cy="199167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408372"/>
            <a:ext cx="8595360" cy="1039427"/>
          </a:xfrm>
        </p:spPr>
        <p:txBody>
          <a:bodyPr>
            <a:normAutofit fontScale="90000"/>
          </a:bodyPr>
          <a:lstStyle/>
          <a:p>
            <a:r>
              <a:rPr lang="en-US" sz="3100" dirty="0" smtClean="0"/>
              <a:t>What would you say are the biggest agents of cultural </a:t>
            </a:r>
            <a:r>
              <a:rPr lang="en-US" sz="3100" dirty="0" smtClean="0"/>
              <a:t>change in the world today?</a:t>
            </a:r>
            <a:endParaRPr lang="en-US" sz="3100"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 Preferences in the U.S.</a:t>
            </a:r>
            <a:endParaRPr lang="en-US" dirty="0"/>
          </a:p>
        </p:txBody>
      </p:sp>
      <p:sp>
        <p:nvSpPr>
          <p:cNvPr id="3" name="Content Placeholder 2"/>
          <p:cNvSpPr>
            <a:spLocks noGrp="1"/>
          </p:cNvSpPr>
          <p:nvPr>
            <p:ph idx="1"/>
          </p:nvPr>
        </p:nvSpPr>
        <p:spPr/>
        <p:txBody>
          <a:bodyPr/>
          <a:lstStyle/>
          <a:p>
            <a:r>
              <a:rPr lang="en-US" dirty="0" smtClean="0"/>
              <a:t>Per capita consumption of rum (top) and Canadian whiskey (bottom) show different distributions and histories of diffusion.</a:t>
            </a:r>
          </a:p>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4393883" y="2611341"/>
            <a:ext cx="2521267" cy="408473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Wine Production per Year</a:t>
            </a:r>
            <a:endParaRPr lang="en-US" dirty="0"/>
          </a:p>
        </p:txBody>
      </p:sp>
      <p:sp>
        <p:nvSpPr>
          <p:cNvPr id="3" name="Content Placeholder 2"/>
          <p:cNvSpPr>
            <a:spLocks noGrp="1"/>
          </p:cNvSpPr>
          <p:nvPr>
            <p:ph idx="1"/>
          </p:nvPr>
        </p:nvSpPr>
        <p:spPr/>
        <p:txBody>
          <a:bodyPr/>
          <a:lstStyle/>
          <a:p>
            <a:pPr>
              <a:buNone/>
            </a:pPr>
            <a:r>
              <a:rPr lang="en-US" dirty="0" smtClean="0"/>
              <a:t>The distribution of wine production shows the joint impact of the physical environment and social customs. </a:t>
            </a:r>
          </a:p>
          <a:p>
            <a:pPr>
              <a:buNone/>
            </a:pPr>
            <a:endParaRPr lang="en-US" dirty="0" smtClean="0"/>
          </a:p>
        </p:txBody>
      </p:sp>
      <p:pic>
        <p:nvPicPr>
          <p:cNvPr id="14338" name="Picture 2"/>
          <p:cNvPicPr>
            <a:picLocks noChangeAspect="1" noChangeArrowheads="1"/>
          </p:cNvPicPr>
          <p:nvPr/>
        </p:nvPicPr>
        <p:blipFill>
          <a:blip r:embed="rId2" cstate="print"/>
          <a:srcRect/>
          <a:stretch>
            <a:fillRect/>
          </a:stretch>
        </p:blipFill>
        <p:spPr bwMode="auto">
          <a:xfrm>
            <a:off x="1085850" y="2911407"/>
            <a:ext cx="6617970" cy="380086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Television in Diffusing Popular Culture</a:t>
            </a:r>
            <a:endParaRPr lang="en-US" dirty="0"/>
          </a:p>
        </p:txBody>
      </p:sp>
      <p:sp>
        <p:nvSpPr>
          <p:cNvPr id="3" name="Content Placeholder 2"/>
          <p:cNvSpPr>
            <a:spLocks noGrp="1"/>
          </p:cNvSpPr>
          <p:nvPr>
            <p:ph idx="1"/>
          </p:nvPr>
        </p:nvSpPr>
        <p:spPr/>
        <p:txBody>
          <a:bodyPr/>
          <a:lstStyle/>
          <a:p>
            <a:r>
              <a:rPr lang="en-US" dirty="0" smtClean="0"/>
              <a:t>Watching television is an especially significant popular custom for two reasons. First, it is the most popular leisure activity in more developed countries throughout the world. Second, television is the most important mechanism by which knowledge of popular culture, such as professional sports, is rapidly diffused across Earth.</a:t>
            </a:r>
          </a:p>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3101340" y="4415717"/>
            <a:ext cx="3173730" cy="244228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Diffusion of Television </a:t>
            </a:r>
            <a:endParaRPr lang="en-US" dirty="0"/>
          </a:p>
        </p:txBody>
      </p:sp>
      <p:sp>
        <p:nvSpPr>
          <p:cNvPr id="3" name="Content Placeholder 2"/>
          <p:cNvSpPr>
            <a:spLocks noGrp="1"/>
          </p:cNvSpPr>
          <p:nvPr>
            <p:ph idx="1"/>
          </p:nvPr>
        </p:nvSpPr>
        <p:spPr/>
        <p:txBody>
          <a:bodyPr/>
          <a:lstStyle/>
          <a:p>
            <a:r>
              <a:rPr lang="en-US" dirty="0" smtClean="0"/>
              <a:t>Inventors in a number of countries, including the United States, the United Kingdom, France, Germany, Japan, and the Soviet Union, simultaneously contributed to the development of television. </a:t>
            </a:r>
          </a:p>
          <a:p>
            <a:r>
              <a:rPr lang="en-US" dirty="0" smtClean="0"/>
              <a:t>The U.S. public first saw television in the 1930s. However, its diffusion was blocked for a number of years when broadcasting was curtailed or suspended entirely during World War II.</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6997064" y="4916488"/>
            <a:ext cx="1689735" cy="175898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Diffusion of TV, 1954–1999</a:t>
            </a:r>
            <a:endParaRPr lang="en-US" dirty="0"/>
          </a:p>
        </p:txBody>
      </p:sp>
      <p:sp>
        <p:nvSpPr>
          <p:cNvPr id="3" name="Content Placeholder 2"/>
          <p:cNvSpPr>
            <a:spLocks noGrp="1"/>
          </p:cNvSpPr>
          <p:nvPr>
            <p:ph idx="1"/>
          </p:nvPr>
        </p:nvSpPr>
        <p:spPr>
          <a:xfrm>
            <a:off x="457200" y="1752600"/>
            <a:ext cx="3954780" cy="5105400"/>
          </a:xfrm>
        </p:spPr>
        <p:txBody>
          <a:bodyPr/>
          <a:lstStyle/>
          <a:p>
            <a:r>
              <a:rPr lang="en-US" dirty="0" smtClean="0"/>
              <a:t>Television has diffused widely since the 1950s, but some areas still have low numbers of TVs per population.  </a:t>
            </a:r>
          </a:p>
          <a:p>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5036820" y="1601153"/>
            <a:ext cx="3748626" cy="493680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Internet Hosts</a:t>
            </a:r>
            <a:endParaRPr lang="en-US" dirty="0"/>
          </a:p>
        </p:txBody>
      </p:sp>
      <p:sp>
        <p:nvSpPr>
          <p:cNvPr id="3" name="Content Placeholder 2"/>
          <p:cNvSpPr>
            <a:spLocks noGrp="1"/>
          </p:cNvSpPr>
          <p:nvPr>
            <p:ph idx="1"/>
          </p:nvPr>
        </p:nvSpPr>
        <p:spPr/>
        <p:txBody>
          <a:bodyPr/>
          <a:lstStyle/>
          <a:p>
            <a:r>
              <a:rPr lang="en-US" dirty="0" smtClean="0"/>
              <a:t>he U.S. had two-thirds of the world’s internet hosts in 2002. Diffusion of internet service is likely to follow the pattern of TV diffusion, but the rate of this diffusion may differ. </a:t>
            </a:r>
          </a:p>
          <a:p>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240154" y="3287078"/>
            <a:ext cx="6246495" cy="353381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Control of Television </a:t>
            </a:r>
            <a:endParaRPr lang="en-US" dirty="0"/>
          </a:p>
        </p:txBody>
      </p:sp>
      <p:sp>
        <p:nvSpPr>
          <p:cNvPr id="3" name="Content Placeholder 2"/>
          <p:cNvSpPr>
            <a:spLocks noGrp="1"/>
          </p:cNvSpPr>
          <p:nvPr>
            <p:ph idx="1"/>
          </p:nvPr>
        </p:nvSpPr>
        <p:spPr>
          <a:xfrm>
            <a:off x="0" y="1752600"/>
            <a:ext cx="9144000" cy="5105400"/>
          </a:xfrm>
        </p:spPr>
        <p:txBody>
          <a:bodyPr>
            <a:normAutofit fontScale="92500"/>
          </a:bodyPr>
          <a:lstStyle/>
          <a:p>
            <a:r>
              <a:rPr lang="en-US" dirty="0" smtClean="0"/>
              <a:t>In the United States most television stations are owned by private corporations. </a:t>
            </a:r>
          </a:p>
          <a:p>
            <a:r>
              <a:rPr lang="en-US" dirty="0" smtClean="0"/>
              <a:t>Some stations, however, are owned by local governments or other nonprofit organizations and are devoted to educational or noncommercial programs. </a:t>
            </a:r>
          </a:p>
          <a:p>
            <a:r>
              <a:rPr lang="en-US" dirty="0" smtClean="0"/>
              <a:t>In most countries the government(s) control TV stations to minimize the likelihood that programs hostile to current policies will be broadcast—in other words, they are censored. </a:t>
            </a:r>
          </a:p>
          <a:p>
            <a:r>
              <a:rPr lang="en-US" dirty="0" smtClean="0"/>
              <a:t>Operating costs are typically paid by the national government from tax revenues, although some government-controlled stations do sell air time to private advertisers. </a:t>
            </a:r>
          </a:p>
          <a:p>
            <a:r>
              <a:rPr lang="en-US" dirty="0" smtClean="0"/>
              <a:t>A number of Western European countries have transferred some government-controlled television stations to private companies.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harder for governments to censor information now than in the past?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36472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Reduced Government Control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past, many governments viewed television as an important tool for fostering cultural integration. </a:t>
            </a:r>
          </a:p>
          <a:p>
            <a:r>
              <a:rPr lang="en-US" dirty="0" smtClean="0"/>
              <a:t>In recent years, changing technology—especially the diffusion of small satellite dishes—has made television a force for political change rather than stability. </a:t>
            </a:r>
          </a:p>
          <a:p>
            <a:r>
              <a:rPr lang="en-US" dirty="0" smtClean="0"/>
              <a:t>Governments have had little success in shutting down satellite technology. </a:t>
            </a:r>
          </a:p>
          <a:p>
            <a:r>
              <a:rPr lang="en-US" dirty="0" smtClean="0"/>
              <a:t>The diffusion of small satellite dishes hastened the collapse of Communist governments in Eastern Europe during the late 1980s. </a:t>
            </a:r>
          </a:p>
          <a:p>
            <a:r>
              <a:rPr lang="en-US" dirty="0" smtClean="0"/>
              <a:t>Facsimile machines, portable video recorders, and cellular telephones have also put chinks in government censorship.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4" name="Content Placeholder 3"/>
          <p:cNvPicPr>
            <a:picLocks noGrp="1" noChangeAspect="1"/>
          </p:cNvPicPr>
          <p:nvPr>
            <p:ph idx="1"/>
          </p:nvPr>
        </p:nvPicPr>
        <p:blipFill>
          <a:blip r:embed="rId2"/>
          <a:srcRect t="9970" b="9970"/>
          <a:stretch>
            <a:fillRect/>
          </a:stretch>
        </p:blipFill>
        <p:spPr/>
      </p:pic>
    </p:spTree>
    <p:extLst>
      <p:ext uri="{BB962C8B-B14F-4D97-AF65-F5344CB8AC3E}">
        <p14:creationId xmlns:p14="http://schemas.microsoft.com/office/powerpoint/2010/main" val="489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r>
              <a:rPr lang="en-US" dirty="0" smtClean="0"/>
              <a:t>Limits Distance-Decay</a:t>
            </a:r>
          </a:p>
          <a:p>
            <a:r>
              <a:rPr lang="en-US" dirty="0" smtClean="0"/>
              <a:t>Leads to more Time-Space Compression</a:t>
            </a:r>
          </a:p>
          <a:p>
            <a:r>
              <a:rPr lang="en-US" dirty="0" smtClean="0"/>
              <a:t>Leads to Contagious Diffusion</a:t>
            </a:r>
            <a:endParaRPr lang="en-US" dirty="0"/>
          </a:p>
        </p:txBody>
      </p:sp>
      <p:pic>
        <p:nvPicPr>
          <p:cNvPr id="4" name="Picture 3"/>
          <p:cNvPicPr>
            <a:picLocks noChangeAspect="1"/>
          </p:cNvPicPr>
          <p:nvPr/>
        </p:nvPicPr>
        <p:blipFill>
          <a:blip r:embed="rId2"/>
          <a:stretch>
            <a:fillRect/>
          </a:stretch>
        </p:blipFill>
        <p:spPr>
          <a:xfrm>
            <a:off x="1743970" y="3142754"/>
            <a:ext cx="5900613" cy="3410446"/>
          </a:xfrm>
          <a:prstGeom prst="rect">
            <a:avLst/>
          </a:prstGeom>
        </p:spPr>
      </p:pic>
    </p:spTree>
    <p:extLst>
      <p:ext uri="{BB962C8B-B14F-4D97-AF65-F5344CB8AC3E}">
        <p14:creationId xmlns:p14="http://schemas.microsoft.com/office/powerpoint/2010/main" val="321568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Culture Hearths</a:t>
            </a:r>
            <a:endParaRPr lang="en-US" dirty="0"/>
          </a:p>
        </p:txBody>
      </p:sp>
      <p:sp>
        <p:nvSpPr>
          <p:cNvPr id="3" name="Content Placeholder 2"/>
          <p:cNvSpPr>
            <a:spLocks noGrp="1"/>
          </p:cNvSpPr>
          <p:nvPr>
            <p:ph idx="1"/>
          </p:nvPr>
        </p:nvSpPr>
        <p:spPr/>
        <p:txBody>
          <a:bodyPr/>
          <a:lstStyle/>
          <a:p>
            <a:r>
              <a:rPr lang="en-US" dirty="0" smtClean="0"/>
              <a:t>College Towns</a:t>
            </a:r>
          </a:p>
          <a:p>
            <a:r>
              <a:rPr lang="en-US" dirty="0" smtClean="0"/>
              <a:t>Big Cities</a:t>
            </a:r>
          </a:p>
          <a:p>
            <a:endParaRPr lang="en-US" dirty="0"/>
          </a:p>
          <a:p>
            <a:endParaRPr lang="en-US" dirty="0" smtClean="0"/>
          </a:p>
          <a:p>
            <a:r>
              <a:rPr lang="en-US" dirty="0" smtClean="0"/>
              <a:t>How Culture Evolves.</a:t>
            </a:r>
          </a:p>
          <a:p>
            <a:r>
              <a:rPr lang="en-US" dirty="0" smtClean="0"/>
              <a:t>-Hip Hop has mixed with other forms of music in various parts of the world to produce new, local forms of the music that incorporate local culture.</a:t>
            </a:r>
          </a:p>
          <a:p>
            <a:r>
              <a:rPr lang="en-US" dirty="0" err="1" smtClean="0"/>
              <a:t>Reggaeton</a:t>
            </a:r>
            <a:endParaRPr lang="en-US" dirty="0" smtClean="0"/>
          </a:p>
          <a:p>
            <a:endParaRPr lang="en-US" dirty="0"/>
          </a:p>
        </p:txBody>
      </p:sp>
    </p:spTree>
    <p:extLst>
      <p:ext uri="{BB962C8B-B14F-4D97-AF65-F5344CB8AC3E}">
        <p14:creationId xmlns:p14="http://schemas.microsoft.com/office/powerpoint/2010/main" val="177149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ESPN is a Merchant of Pop Culture</a:t>
            </a:r>
            <a:endParaRPr lang="en-US" dirty="0"/>
          </a:p>
        </p:txBody>
      </p:sp>
      <p:sp>
        <p:nvSpPr>
          <p:cNvPr id="3" name="Content Placeholder 2"/>
          <p:cNvSpPr>
            <a:spLocks noGrp="1"/>
          </p:cNvSpPr>
          <p:nvPr>
            <p:ph idx="1"/>
          </p:nvPr>
        </p:nvSpPr>
        <p:spPr/>
        <p:txBody>
          <a:bodyPr/>
          <a:lstStyle/>
          <a:p>
            <a:r>
              <a:rPr lang="en-US" dirty="0" smtClean="0"/>
              <a:t>X-Games featured “cool sports”.</a:t>
            </a:r>
          </a:p>
          <a:p>
            <a:r>
              <a:rPr lang="en-US" dirty="0" smtClean="0"/>
              <a:t>Many X-Games sports have migrated to the more traditional Olympic Games</a:t>
            </a:r>
          </a:p>
          <a:p>
            <a:r>
              <a:rPr lang="en-US" dirty="0" smtClean="0"/>
              <a:t>The X-</a:t>
            </a:r>
            <a:r>
              <a:rPr lang="en-US" dirty="0" err="1" smtClean="0"/>
              <a:t>treme</a:t>
            </a:r>
            <a:r>
              <a:rPr lang="en-US" dirty="0" smtClean="0"/>
              <a:t> sports movement led us away from boxing and to MMA.</a:t>
            </a:r>
            <a:endParaRPr lang="en-US" dirty="0"/>
          </a:p>
        </p:txBody>
      </p:sp>
      <p:pic>
        <p:nvPicPr>
          <p:cNvPr id="4" name="Picture 3"/>
          <p:cNvPicPr>
            <a:picLocks noChangeAspect="1"/>
          </p:cNvPicPr>
          <p:nvPr/>
        </p:nvPicPr>
        <p:blipFill>
          <a:blip r:embed="rId2"/>
          <a:stretch>
            <a:fillRect/>
          </a:stretch>
        </p:blipFill>
        <p:spPr>
          <a:xfrm>
            <a:off x="5626399" y="4073232"/>
            <a:ext cx="3517601" cy="2784767"/>
          </a:xfrm>
          <a:prstGeom prst="rect">
            <a:avLst/>
          </a:prstGeom>
        </p:spPr>
      </p:pic>
    </p:spTree>
    <p:extLst>
      <p:ext uri="{BB962C8B-B14F-4D97-AF65-F5344CB8AC3E}">
        <p14:creationId xmlns:p14="http://schemas.microsoft.com/office/powerpoint/2010/main" val="422071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91" y="29215"/>
            <a:ext cx="8260672" cy="1430539"/>
          </a:xfrm>
        </p:spPr>
        <p:txBody>
          <a:bodyPr>
            <a:normAutofit fontScale="90000"/>
          </a:bodyPr>
          <a:lstStyle/>
          <a:p>
            <a:r>
              <a:rPr lang="en-US" dirty="0" smtClean="0"/>
              <a:t>Some countries work to promote internal pop culture to compete against invasive pop culture.</a:t>
            </a:r>
            <a:endParaRPr lang="en-US" dirty="0"/>
          </a:p>
        </p:txBody>
      </p:sp>
      <p:sp>
        <p:nvSpPr>
          <p:cNvPr id="3" name="Content Placeholder 2"/>
          <p:cNvSpPr>
            <a:spLocks noGrp="1"/>
          </p:cNvSpPr>
          <p:nvPr>
            <p:ph idx="1"/>
          </p:nvPr>
        </p:nvSpPr>
        <p:spPr/>
        <p:txBody>
          <a:bodyPr/>
          <a:lstStyle/>
          <a:p>
            <a:r>
              <a:rPr lang="en-US" dirty="0" smtClean="0"/>
              <a:t>France and South Korea heavily subsidize local </a:t>
            </a:r>
            <a:r>
              <a:rPr lang="en-US" dirty="0" err="1" smtClean="0"/>
              <a:t>tv</a:t>
            </a:r>
            <a:r>
              <a:rPr lang="en-US" dirty="0" smtClean="0"/>
              <a:t> shows and movies.  South Korea’s protectionist policies have especially paid off.</a:t>
            </a:r>
          </a:p>
          <a:p>
            <a:r>
              <a:rPr lang="en-US" dirty="0" smtClean="0"/>
              <a:t>They actively export their television dramas now.</a:t>
            </a:r>
            <a:endParaRPr lang="en-US" dirty="0"/>
          </a:p>
        </p:txBody>
      </p:sp>
    </p:spTree>
    <p:extLst>
      <p:ext uri="{BB962C8B-B14F-4D97-AF65-F5344CB8AC3E}">
        <p14:creationId xmlns:p14="http://schemas.microsoft.com/office/powerpoint/2010/main" val="347239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Wide Dispersion of Popular Culture</a:t>
            </a:r>
            <a:endParaRPr lang="en-US" dirty="0"/>
          </a:p>
        </p:txBody>
      </p:sp>
      <p:sp>
        <p:nvSpPr>
          <p:cNvPr id="3" name="Content Placeholder 2"/>
          <p:cNvSpPr>
            <a:spLocks noGrp="1"/>
          </p:cNvSpPr>
          <p:nvPr>
            <p:ph idx="1"/>
          </p:nvPr>
        </p:nvSpPr>
        <p:spPr/>
        <p:txBody>
          <a:bodyPr/>
          <a:lstStyle/>
          <a:p>
            <a:r>
              <a:rPr lang="en-US" dirty="0" smtClean="0"/>
              <a:t>Diffusion of popular housing, clothing, and food </a:t>
            </a:r>
          </a:p>
          <a:p>
            <a:r>
              <a:rPr lang="en-US" dirty="0" smtClean="0"/>
              <a:t>Popular housing styles </a:t>
            </a:r>
          </a:p>
          <a:p>
            <a:r>
              <a:rPr lang="en-US" dirty="0" smtClean="0"/>
              <a:t>Rapid diffusion of clothing styles </a:t>
            </a:r>
          </a:p>
          <a:p>
            <a:r>
              <a:rPr lang="en-US" dirty="0" smtClean="0"/>
              <a:t>Popular food customs </a:t>
            </a:r>
          </a:p>
          <a:p>
            <a:pPr>
              <a:buNone/>
            </a:pPr>
            <a:endParaRPr lang="en-US" dirty="0" smtClean="0"/>
          </a:p>
          <a:p>
            <a:r>
              <a:rPr lang="en-US" dirty="0" smtClean="0"/>
              <a:t>Television and diffusion of popular culture </a:t>
            </a:r>
          </a:p>
          <a:p>
            <a:r>
              <a:rPr lang="en-US" dirty="0" smtClean="0"/>
              <a:t>Diffusion of television </a:t>
            </a:r>
          </a:p>
          <a:p>
            <a:r>
              <a:rPr lang="en-US" dirty="0" smtClean="0"/>
              <a:t>Diffusion of the internet </a:t>
            </a:r>
          </a:p>
          <a:p>
            <a:r>
              <a:rPr lang="en-US" dirty="0" smtClean="0"/>
              <a:t>Government control of television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Diffusion of Popular Housing, Clothing, and Food </a:t>
            </a:r>
            <a:endParaRPr lang="en-US" dirty="0"/>
          </a:p>
        </p:txBody>
      </p:sp>
      <p:sp>
        <p:nvSpPr>
          <p:cNvPr id="3" name="Content Placeholder 2"/>
          <p:cNvSpPr>
            <a:spLocks noGrp="1"/>
          </p:cNvSpPr>
          <p:nvPr>
            <p:ph idx="1"/>
          </p:nvPr>
        </p:nvSpPr>
        <p:spPr/>
        <p:txBody>
          <a:bodyPr/>
          <a:lstStyle/>
          <a:p>
            <a:r>
              <a:rPr lang="en-US" dirty="0" smtClean="0"/>
              <a:t>Some regional differences in food, clothing, and shelter persist in more developed countries, but differences are much less than in the past.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281613" y="4033838"/>
            <a:ext cx="3188017" cy="271730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740</TotalTime>
  <Words>1175</Words>
  <Application>Microsoft Macintosh PowerPoint</Application>
  <PresentationFormat>On-screen Show (4:3)</PresentationFormat>
  <Paragraphs>93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Apothecary</vt:lpstr>
      <vt:lpstr>AIM: How is pop culture diffused?</vt:lpstr>
      <vt:lpstr>What would you say are the biggest agents of cultural change in the world today?</vt:lpstr>
      <vt:lpstr>Social Media</vt:lpstr>
      <vt:lpstr>Social Media</vt:lpstr>
      <vt:lpstr>Pop Culture Hearths</vt:lpstr>
      <vt:lpstr>ESPN is a Merchant of Pop Culture</vt:lpstr>
      <vt:lpstr>Some countries work to promote internal pop culture to compete against invasive pop culture.</vt:lpstr>
      <vt:lpstr>Wide Dispersion of Popular Culture</vt:lpstr>
      <vt:lpstr>Diffusion of Popular Housing, Clothing, and Food </vt:lpstr>
      <vt:lpstr>What types of trends tend to change the quickest?  Why?</vt:lpstr>
      <vt:lpstr>Rapid Diffusion of Clothing Styles </vt:lpstr>
      <vt:lpstr>Occupation and clothing</vt:lpstr>
      <vt:lpstr>Clothing fads</vt:lpstr>
      <vt:lpstr>Music Fads</vt:lpstr>
      <vt:lpstr>Music Fads</vt:lpstr>
      <vt:lpstr>Rapid Diffusion of Clothing Styles Continued </vt:lpstr>
      <vt:lpstr>Tourism</vt:lpstr>
      <vt:lpstr>Blue Jeans</vt:lpstr>
      <vt:lpstr>Popular Food Customs</vt:lpstr>
      <vt:lpstr>Alcohol Preferences in the U.S.</vt:lpstr>
      <vt:lpstr>Wine Production per Year</vt:lpstr>
      <vt:lpstr>Role of Television in Diffusing Popular Culture</vt:lpstr>
      <vt:lpstr>Diffusion of Television </vt:lpstr>
      <vt:lpstr>Diffusion of TV, 1954–1999</vt:lpstr>
      <vt:lpstr>Distribution of Internet Hosts</vt:lpstr>
      <vt:lpstr>Government Control of Television </vt:lpstr>
      <vt:lpstr>Why is it harder for governments to censor information now than in the past?</vt:lpstr>
      <vt:lpstr>Reduced Government Control </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folk and popular cultures originate and diffuse? </dc:title>
  <dc:creator>Joshua Fine</dc:creator>
  <cp:lastModifiedBy>Joshua Fine</cp:lastModifiedBy>
  <cp:revision>50</cp:revision>
  <dcterms:created xsi:type="dcterms:W3CDTF">2011-12-19T01:28:51Z</dcterms:created>
  <dcterms:modified xsi:type="dcterms:W3CDTF">2016-01-14T13:40:39Z</dcterms:modified>
</cp:coreProperties>
</file>