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17" r:id="rId2"/>
    <p:sldId id="318" r:id="rId3"/>
    <p:sldId id="292" r:id="rId4"/>
    <p:sldId id="320" r:id="rId5"/>
    <p:sldId id="321" r:id="rId6"/>
    <p:sldId id="322" r:id="rId7"/>
    <p:sldId id="323" r:id="rId8"/>
    <p:sldId id="319" r:id="rId9"/>
    <p:sldId id="293" r:id="rId10"/>
    <p:sldId id="294" r:id="rId11"/>
    <p:sldId id="295" r:id="rId12"/>
    <p:sldId id="324" r:id="rId13"/>
    <p:sldId id="325" r:id="rId14"/>
    <p:sldId id="326" r:id="rId15"/>
    <p:sldId id="328" r:id="rId16"/>
    <p:sldId id="329" r:id="rId17"/>
    <p:sldId id="327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CE602-E27F-407E-A955-180E93C2F87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CC60-EA7A-4E57-8016-D5D25AD5DB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0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CC60-EA7A-4E57-8016-D5D25AD5DB9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631F8E-1622-455C-A99B-758D7969EDEB}" type="datetimeFigureOut">
              <a:rPr lang="en-US" smtClean="0"/>
              <a:pPr/>
              <a:t>1/9/19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2A014FD-FEBF-404D-888A-54D8D9F36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Is our country still segregated?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2209800"/>
            <a:ext cx="7406640" cy="1392864"/>
          </a:xfrm>
        </p:spPr>
        <p:txBody>
          <a:bodyPr/>
          <a:lstStyle/>
          <a:p>
            <a:r>
              <a:rPr lang="en-US" dirty="0" smtClean="0"/>
              <a:t>Do Now: Review: Where did African Americans move during the Great Migration of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 and why?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Black “Homelands” in South Africa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57200"/>
            <a:ext cx="80772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apartheid era, South Africa created a series of black “homelands” with the expectation that every black would be a citizen of one of them.  These were abolished with the end of apartheid.</a:t>
            </a: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4600"/>
            <a:ext cx="7162800" cy="434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Dismantling Apartheid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705600" cy="624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1991 the white-dominated government of South Africa repealed the apartheid laws, including restrictions on property ownership and classification of people at birth by race. </a:t>
            </a:r>
          </a:p>
          <a:p>
            <a:r>
              <a:rPr lang="en-US" dirty="0" smtClean="0"/>
              <a:t>The African National Congress was legalized, and its leader, Nelson Mandela, was released from jail after more than 27 years. </a:t>
            </a:r>
          </a:p>
          <a:p>
            <a:r>
              <a:rPr lang="en-US" dirty="0" smtClean="0"/>
              <a:t>When all South Africans were permitted to vote in national elections for the first time, in April 1994, Mandela was overwhelmingly elected the country’s first black president. </a:t>
            </a:r>
          </a:p>
          <a:p>
            <a:r>
              <a:rPr lang="en-US" dirty="0" smtClean="0"/>
              <a:t>Whites were guaranteed representation in the government during a five-year transition period, until 1999. 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1143000"/>
            <a:ext cx="2563319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AIM: How does geography shape power relationships among groups of people?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6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seen vs. what is not.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most powerful groups determine what was see and what we don’t see in the cultural landscape.</a:t>
            </a:r>
          </a:p>
          <a:p>
            <a:r>
              <a:rPr lang="en-US" dirty="0" err="1" smtClean="0"/>
              <a:t>Ie</a:t>
            </a:r>
            <a:r>
              <a:rPr lang="en-US" dirty="0" smtClean="0"/>
              <a:t>: Fox News is unlikely to report news that portrays President Obama in a positive light.</a:t>
            </a:r>
          </a:p>
          <a:p>
            <a:endParaRPr lang="en-US" dirty="0"/>
          </a:p>
          <a:p>
            <a:r>
              <a:rPr lang="en-US" dirty="0" smtClean="0"/>
              <a:t>The powerful determine what is on the news, and what is important.  They can also erase evidence of news, or groups from the public discourse.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subjugation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one group subjugate another?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are some examples of how one group might be treated less fairly than another?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examples.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3/5 compromise</a:t>
            </a:r>
          </a:p>
          <a:p>
            <a:r>
              <a:rPr lang="en-US" dirty="0" smtClean="0"/>
              <a:t>Only white landowning males could vote in early American elections.</a:t>
            </a:r>
          </a:p>
          <a:p>
            <a:r>
              <a:rPr lang="en-US" dirty="0" smtClean="0"/>
              <a:t>Women staying at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56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0185"/>
            <a:ext cx="5638800" cy="669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undervalued in the workforce?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4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are part of the “informal work force”  That is they do work that is unpaid at home.</a:t>
            </a:r>
          </a:p>
          <a:p>
            <a:r>
              <a:rPr lang="en-US" dirty="0" smtClean="0"/>
              <a:t>Many women in the formal workforce are also paid less than men in similar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9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At-risk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are these?</a:t>
            </a:r>
          </a:p>
          <a:p>
            <a:endParaRPr lang="en-US" dirty="0"/>
          </a:p>
          <a:p>
            <a:r>
              <a:rPr lang="en-US" dirty="0" smtClean="0"/>
              <a:t>The poor</a:t>
            </a:r>
          </a:p>
          <a:p>
            <a:r>
              <a:rPr lang="en-US" dirty="0" smtClean="0"/>
              <a:t>The underprivileged</a:t>
            </a:r>
          </a:p>
          <a:p>
            <a:r>
              <a:rPr lang="en-US" dirty="0" smtClean="0"/>
              <a:t>Those who live in remote areas.</a:t>
            </a:r>
          </a:p>
          <a:p>
            <a:r>
              <a:rPr lang="en-US" dirty="0" smtClean="0"/>
              <a:t>In the West and other MDCs, gay men are more likely to get HIV.  In sub-Saharan Africa, women are more likely to get HIV.</a:t>
            </a:r>
          </a:p>
          <a:p>
            <a:r>
              <a:rPr lang="en-US" dirty="0" smtClean="0"/>
              <a:t>But women in cities are less likely to get it than women in remote rural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2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African American Migration in the U.S.A.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410200"/>
            <a:ext cx="8077200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Twentieth-century African American migration within the U.S. consisted mainly of migration from the rural south to cities of the Northeast.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934200" cy="4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Abandoned Marriages</a:t>
            </a:r>
          </a:p>
          <a:p>
            <a:r>
              <a:rPr lang="en-US" dirty="0" smtClean="0"/>
              <a:t>Dowry Deaths – India</a:t>
            </a:r>
          </a:p>
          <a:p>
            <a:endParaRPr lang="en-US" dirty="0"/>
          </a:p>
          <a:p>
            <a:r>
              <a:rPr lang="en-US" dirty="0" smtClean="0"/>
              <a:t>Women who are beaten are often forced to stay with the abusive spouses in India.</a:t>
            </a:r>
          </a:p>
          <a:p>
            <a:endParaRPr lang="en-US" dirty="0"/>
          </a:p>
          <a:p>
            <a:r>
              <a:rPr lang="en-US" dirty="0" smtClean="0"/>
              <a:t>Women are more likely to get abortions in India if the baby is going to be female.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3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economics are good, ethnic strife can fade to the background.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opposite occurs when the economy </a:t>
            </a:r>
            <a:r>
              <a:rPr lang="en-US" smtClean="0"/>
              <a:t>is bad.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Rohingya</a:t>
            </a:r>
            <a:r>
              <a:rPr lang="en-US" dirty="0" smtClean="0"/>
              <a:t> Genocide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17320" y="1371599"/>
            <a:ext cx="4754880" cy="5133975"/>
          </a:xfrm>
        </p:spPr>
        <p:txBody>
          <a:bodyPr/>
          <a:lstStyle/>
          <a:p>
            <a:r>
              <a:rPr lang="en-US" dirty="0" err="1" smtClean="0"/>
              <a:t>Rohingya</a:t>
            </a:r>
            <a:r>
              <a:rPr lang="en-US" dirty="0" smtClean="0"/>
              <a:t> are an ethnic minority in Myanmar.</a:t>
            </a:r>
          </a:p>
          <a:p>
            <a:r>
              <a:rPr lang="en-US" dirty="0" smtClean="0"/>
              <a:t>They are a South Asian, predominantly Muslim people in an East Asian, Buddhist majority country.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"/>
            <a:ext cx="27432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1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Myanmar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Muslims in Myanmar do not have official citizenship and are not allowed to vote.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Rohingya</a:t>
            </a:r>
            <a:r>
              <a:rPr lang="en-US" dirty="0" smtClean="0"/>
              <a:t> are not allowed to travel without permission from the government.  They are also banned from having more than 2 kids.</a:t>
            </a:r>
          </a:p>
          <a:p>
            <a:r>
              <a:rPr lang="en-US" dirty="0" smtClean="0"/>
              <a:t>Frequently subjected to forced labor.</a:t>
            </a:r>
          </a:p>
          <a:p>
            <a:r>
              <a:rPr lang="en-US" dirty="0" smtClean="0"/>
              <a:t>The Myanmar government claims they are illegal immigrants from Bangladesh; however, they have lived in the area for 500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2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Rohingya</a:t>
            </a:r>
            <a:r>
              <a:rPr lang="en-US" dirty="0" smtClean="0"/>
              <a:t> insurgents attacked Myanmar police leading to a crackdown on the </a:t>
            </a:r>
            <a:r>
              <a:rPr lang="en-US" dirty="0" err="1" smtClean="0"/>
              <a:t>Rohingya</a:t>
            </a:r>
            <a:r>
              <a:rPr lang="en-U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5334000" cy="356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9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</a:t>
            </a:r>
            <a:r>
              <a:rPr lang="en-US" dirty="0" smtClean="0"/>
              <a:t>700,000 </a:t>
            </a:r>
            <a:r>
              <a:rPr lang="en-US" dirty="0" err="1"/>
              <a:t>Rohingya</a:t>
            </a:r>
            <a:r>
              <a:rPr lang="en-US" dirty="0"/>
              <a:t> have been forced to flee abroad as refugees.</a:t>
            </a:r>
          </a:p>
          <a:p>
            <a:r>
              <a:rPr lang="en-US" dirty="0"/>
              <a:t>Over 345 </a:t>
            </a:r>
            <a:r>
              <a:rPr lang="en-US" dirty="0" err="1"/>
              <a:t>Rohingya</a:t>
            </a:r>
            <a:r>
              <a:rPr lang="en-US" dirty="0"/>
              <a:t> villages have been burned to the ground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At least </a:t>
            </a:r>
            <a:r>
              <a:rPr lang="en-US" dirty="0" smtClean="0"/>
              <a:t>10,000 </a:t>
            </a:r>
            <a:r>
              <a:rPr lang="en-US" dirty="0" err="1"/>
              <a:t>Rohingya</a:t>
            </a:r>
            <a:r>
              <a:rPr lang="en-US" dirty="0"/>
              <a:t> died in </a:t>
            </a:r>
            <a:r>
              <a:rPr lang="en-US" dirty="0" smtClean="0"/>
              <a:t>Myanmar.  Some estimates say 43,000 or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0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Uighur Persecution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683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/>
          <a:lstStyle/>
          <a:p>
            <a:r>
              <a:rPr lang="en-US" dirty="0" err="1" smtClean="0"/>
              <a:t>Uyghurs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066800"/>
            <a:ext cx="4114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Uighurs (</a:t>
            </a:r>
            <a:r>
              <a:rPr lang="en-US" dirty="0" err="1" smtClean="0"/>
              <a:t>Uyghurs</a:t>
            </a:r>
            <a:r>
              <a:rPr lang="en-US" dirty="0" smtClean="0"/>
              <a:t>) are an ethnic Muslim minority in Western China.</a:t>
            </a:r>
          </a:p>
          <a:p>
            <a:r>
              <a:rPr lang="en-US" dirty="0"/>
              <a:t>Today, 47 percent of Xinjiang is Uighur and 41 percent is Han. ... Uighurs use a Turkic dialect and write in an Arabic-based script. Mostly Sunni Muslims, the Uighurs comprise more than a third of China's estimated 18 million Muslims. Uighurs are one of 55 nationally designated minorities in China.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987" y="1676400"/>
            <a:ext cx="387196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Xinjiang re-education camps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28956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It is estimated that Chinese authorities may have detained hundreds of thousands to millions of </a:t>
            </a:r>
            <a:r>
              <a:rPr lang="en-US" dirty="0" err="1"/>
              <a:t>Uyghurs</a:t>
            </a:r>
            <a:r>
              <a:rPr lang="en-US" dirty="0" smtClean="0"/>
              <a:t>, Kazakhs</a:t>
            </a:r>
            <a:r>
              <a:rPr lang="en-US" dirty="0"/>
              <a:t>, Kyrgyz, </a:t>
            </a:r>
            <a:r>
              <a:rPr lang="en-US" dirty="0" err="1"/>
              <a:t>Hui</a:t>
            </a:r>
            <a:r>
              <a:rPr lang="en-US" dirty="0"/>
              <a:t> (Han Muslims) and other ethnic Muslims</a:t>
            </a:r>
            <a:r>
              <a:rPr lang="en-US" dirty="0" smtClean="0"/>
              <a:t>, Christians, and </a:t>
            </a:r>
            <a:r>
              <a:rPr lang="en-US" dirty="0"/>
              <a:t>also foreign </a:t>
            </a:r>
            <a:r>
              <a:rPr lang="en-US" dirty="0" err="1" smtClean="0"/>
              <a:t>citizenssuch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err="1" smtClean="0"/>
              <a:t>Kazakhstanisto</a:t>
            </a:r>
            <a:r>
              <a:rPr lang="en-US" dirty="0" smtClean="0"/>
              <a:t> </a:t>
            </a:r>
            <a:r>
              <a:rPr lang="en-US" dirty="0"/>
              <a:t>be kept in these shrouded internment camps throughout the region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4229408"/>
            <a:ext cx="4190141" cy="243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Segregation laws were eliminated during the 1950s and 1960s. </a:t>
            </a:r>
            <a:endParaRPr lang="en-US" dirty="0" smtClean="0"/>
          </a:p>
          <a:p>
            <a:r>
              <a:rPr lang="en-US" b="1" dirty="0" smtClean="0"/>
              <a:t>Rather than integrate, whites fled. </a:t>
            </a:r>
            <a:endParaRPr lang="en-US" dirty="0" smtClean="0"/>
          </a:p>
          <a:p>
            <a:r>
              <a:rPr lang="en-US" b="1" dirty="0" smtClean="0"/>
              <a:t>The expansion of the black ghettos in American cities was made possible by “white flight.” </a:t>
            </a:r>
            <a:endParaRPr lang="en-US" dirty="0" smtClean="0"/>
          </a:p>
          <a:p>
            <a:r>
              <a:rPr lang="en-US" b="1" dirty="0" smtClean="0"/>
              <a:t>Detroit provides a clear example. </a:t>
            </a:r>
            <a:endParaRPr lang="en-US" dirty="0" smtClean="0"/>
          </a:p>
          <a:p>
            <a:r>
              <a:rPr lang="en-US" b="1" dirty="0" smtClean="0"/>
              <a:t>In the late 1960s the National Advisory Commission on Civil Disorders concluded that U.S. cities were divided into two separate and unequal societies. </a:t>
            </a:r>
            <a:endParaRPr lang="en-US" dirty="0" smtClean="0"/>
          </a:p>
          <a:p>
            <a:r>
              <a:rPr lang="en-US" b="1" dirty="0" smtClean="0"/>
              <a:t>Three decades later segregation and inequality persist.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Whites Moved to the Suburbs</a:t>
            </a:r>
            <a:endParaRPr lang="en-US" dirty="0"/>
          </a:p>
        </p:txBody>
      </p:sp>
      <p:pic>
        <p:nvPicPr>
          <p:cNvPr id="5" name="Picture 2" descr="http://designerlythinking.files.wordpress.com/2011/04/12levittown_ca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58383"/>
            <a:ext cx="6442075" cy="4294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</a:t>
            </a:r>
            <a:endParaRPr lang="en-US" dirty="0"/>
          </a:p>
        </p:txBody>
      </p:sp>
      <p:pic>
        <p:nvPicPr>
          <p:cNvPr id="5" name="Picture 2" descr="http://lh5.google.com/tessellar/R1_sRfWYGJI/AAAAAAAAD94/hyQh_26vUB0/s800/A%20levittown%20stre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810000" cy="2542113"/>
          </a:xfrm>
          <a:prstGeom prst="rect">
            <a:avLst/>
          </a:prstGeom>
          <a:noFill/>
        </p:spPr>
      </p:pic>
      <p:pic>
        <p:nvPicPr>
          <p:cNvPr id="80900" name="Picture 4" descr="http://www.usarsarollerskaters.org/LevittClub_op_800x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1331" y="2819400"/>
            <a:ext cx="5262669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Huntington</a:t>
            </a:r>
            <a:endParaRPr lang="en-U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8946543" cy="99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524000"/>
            <a:ext cx="6336626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62689"/>
            <a:ext cx="9144000" cy="10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 Whitman High School</a:t>
            </a:r>
            <a:endParaRPr lang="en-US" dirty="0"/>
          </a:p>
        </p:txBody>
      </p:sp>
      <p:pic>
        <p:nvPicPr>
          <p:cNvPr id="5" name="Picture 2" descr="http://allislandbasketballcamp.com/images/ww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953000" cy="4192671"/>
          </a:xfrm>
          <a:prstGeom prst="rect">
            <a:avLst/>
          </a:prstGeom>
          <a:noFill/>
        </p:spPr>
      </p:pic>
      <p:pic>
        <p:nvPicPr>
          <p:cNvPr id="82948" name="Picture 4" descr="http://www.shufsd.org/district/schooldirect/Mvc-00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28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Facto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de facto standard is a standard (formal or informal) that has achieved a dominant position, by tradition, enforcement, or market dominance. It has not necessarily received formal approval by way of a standardization process, and may not have an official standards document.</a:t>
            </a:r>
          </a:p>
          <a:p>
            <a:r>
              <a:rPr lang="en-US" dirty="0" smtClean="0"/>
              <a:t>Public schools in any region of the USA may be </a:t>
            </a:r>
            <a:r>
              <a:rPr lang="en-US" i="1" dirty="0" smtClean="0"/>
              <a:t>de facto</a:t>
            </a:r>
            <a:r>
              <a:rPr lang="en-US" dirty="0" smtClean="0"/>
              <a:t> racially segregated (or nearly so) simply because they are in neighborhoods whose residents are all, or nearly all, of one race (such as urban ghettos or conversely, affluent suburbs).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Apartheid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1534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apartheid system was created by descendants of whites who arrived in South Africa from Holland in 1652. </a:t>
            </a:r>
            <a:endParaRPr lang="en-US" dirty="0" smtClean="0"/>
          </a:p>
          <a:p>
            <a:r>
              <a:rPr lang="en-US" b="1" dirty="0" smtClean="0"/>
              <a:t>They were known either as Boers, from the Dutch word for farmer, or Afrikaners, from the word “Afrikaans,” the name of their language, which is a dialect of Dutch. </a:t>
            </a:r>
            <a:endParaRPr lang="en-US" dirty="0" smtClean="0"/>
          </a:p>
          <a:p>
            <a:r>
              <a:rPr lang="en-US" b="1" dirty="0" smtClean="0"/>
              <a:t>A series of wars between the British and the Boers culminated in a British victory in 1902, and South Africa became part of the British Empire. </a:t>
            </a:r>
            <a:endParaRPr lang="en-US" dirty="0" smtClean="0"/>
          </a:p>
          <a:p>
            <a:r>
              <a:rPr lang="en-US" b="1" dirty="0" smtClean="0"/>
              <a:t>British descendants continued to control South Africa’s government until 1948, when the Afrikaner dominated Nationalist Party won elections. </a:t>
            </a:r>
            <a:endParaRPr lang="en-US" dirty="0" smtClean="0"/>
          </a:p>
          <a:p>
            <a:r>
              <a:rPr lang="en-US" b="1" dirty="0" smtClean="0"/>
              <a:t>Colonial rule was being replaced in the rest of Africa by a collection of independent states run by the local black population.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359</TotalTime>
  <Words>1120</Words>
  <Application>Microsoft Macintosh PowerPoint</Application>
  <PresentationFormat>On-screen Show (4:3)</PresentationFormat>
  <Paragraphs>92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AIM: Is our country still segregated?</vt:lpstr>
      <vt:lpstr>African American Migration in the U.S.A.</vt:lpstr>
      <vt:lpstr>White Flight</vt:lpstr>
      <vt:lpstr>Whites Moved to the Suburbs</vt:lpstr>
      <vt:lpstr>Levittown</vt:lpstr>
      <vt:lpstr>Huntington</vt:lpstr>
      <vt:lpstr>Walt Whitman High School</vt:lpstr>
      <vt:lpstr>De Facto Segregation</vt:lpstr>
      <vt:lpstr>Apartheid</vt:lpstr>
      <vt:lpstr>Black “Homelands” in South Africa </vt:lpstr>
      <vt:lpstr>Dismantling Apartheid</vt:lpstr>
      <vt:lpstr>AIM: How does geography shape power relationships among groups of people?</vt:lpstr>
      <vt:lpstr>What is seen vs. what is not.</vt:lpstr>
      <vt:lpstr>Power and subjugation</vt:lpstr>
      <vt:lpstr>Historic examples.</vt:lpstr>
      <vt:lpstr>PowerPoint Presentation</vt:lpstr>
      <vt:lpstr>Who is undervalued in the workforce?</vt:lpstr>
      <vt:lpstr>Women in the workforce</vt:lpstr>
      <vt:lpstr>At-risk Populations</vt:lpstr>
      <vt:lpstr>Sub-Saharan Africa</vt:lpstr>
      <vt:lpstr>When economics are good, ethnic strife can fade to the background.</vt:lpstr>
      <vt:lpstr>Rohingya Genocide</vt:lpstr>
      <vt:lpstr>Myanmar</vt:lpstr>
      <vt:lpstr>October 2016</vt:lpstr>
      <vt:lpstr>Statistics</vt:lpstr>
      <vt:lpstr>Uighur Persecution</vt:lpstr>
      <vt:lpstr>Uyghurs</vt:lpstr>
      <vt:lpstr>Xinjiang re-education camps 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Ethnicity </dc:title>
  <dc:creator> </dc:creator>
  <cp:lastModifiedBy>Joshua Fine</cp:lastModifiedBy>
  <cp:revision>18</cp:revision>
  <dcterms:created xsi:type="dcterms:W3CDTF">2011-12-05T04:36:47Z</dcterms:created>
  <dcterms:modified xsi:type="dcterms:W3CDTF">2019-01-09T13:31:53Z</dcterms:modified>
</cp:coreProperties>
</file>