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62" r:id="rId2"/>
    <p:sldId id="305" r:id="rId3"/>
    <p:sldId id="263" r:id="rId4"/>
    <p:sldId id="308" r:id="rId5"/>
    <p:sldId id="306" r:id="rId6"/>
    <p:sldId id="307" r:id="rId7"/>
    <p:sldId id="264" r:id="rId8"/>
    <p:sldId id="265" r:id="rId9"/>
    <p:sldId id="266" r:id="rId10"/>
    <p:sldId id="267" r:id="rId11"/>
    <p:sldId id="268" r:id="rId12"/>
    <p:sldId id="269" r:id="rId13"/>
    <p:sldId id="272" r:id="rId14"/>
    <p:sldId id="273" r:id="rId15"/>
    <p:sldId id="274" r:id="rId16"/>
    <p:sldId id="294" r:id="rId17"/>
    <p:sldId id="283" r:id="rId18"/>
    <p:sldId id="296" r:id="rId19"/>
    <p:sldId id="295" r:id="rId20"/>
    <p:sldId id="297" r:id="rId21"/>
    <p:sldId id="275" r:id="rId22"/>
    <p:sldId id="276" r:id="rId23"/>
    <p:sldId id="277" r:id="rId24"/>
    <p:sldId id="278" r:id="rId25"/>
    <p:sldId id="279" r:id="rId26"/>
    <p:sldId id="298" r:id="rId27"/>
    <p:sldId id="299" r:id="rId28"/>
    <p:sldId id="300" r:id="rId29"/>
    <p:sldId id="280" r:id="rId30"/>
    <p:sldId id="281" r:id="rId31"/>
    <p:sldId id="282" r:id="rId32"/>
    <p:sldId id="288" r:id="rId33"/>
    <p:sldId id="291" r:id="rId34"/>
    <p:sldId id="301" r:id="rId35"/>
    <p:sldId id="302" r:id="rId36"/>
    <p:sldId id="303" r:id="rId37"/>
    <p:sldId id="30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6" autoAdjust="0"/>
    <p:restoredTop sz="94660"/>
  </p:normalViewPr>
  <p:slideViewPr>
    <p:cSldViewPr>
      <p:cViewPr varScale="1">
        <p:scale>
          <a:sx n="77" d="100"/>
          <a:sy n="77" d="100"/>
        </p:scale>
        <p:origin x="-7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0CE602-E27F-407E-A955-180E93C2F87B}" type="datetimeFigureOut">
              <a:rPr lang="en-US" smtClean="0"/>
              <a:pPr/>
              <a:t>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FCC60-EA7A-4E57-8016-D5D25AD5DB9F}" type="slidenum">
              <a:rPr lang="en-US" smtClean="0"/>
              <a:pPr/>
              <a:t>‹#›</a:t>
            </a:fld>
            <a:endParaRPr lang="en-US"/>
          </a:p>
        </p:txBody>
      </p:sp>
    </p:spTree>
    <p:extLst>
      <p:ext uri="{BB962C8B-B14F-4D97-AF65-F5344CB8AC3E}">
        <p14:creationId xmlns:p14="http://schemas.microsoft.com/office/powerpoint/2010/main" val="138920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BFCC60-EA7A-4E57-8016-D5D25AD5DB9F}"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014FD-FEBF-404D-888A-54D8D9F36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2631F8E-1622-455C-A99B-758D7969EDEB}" type="datetimeFigureOut">
              <a:rPr lang="en-US" smtClean="0"/>
              <a:pPr/>
              <a:t>1/3/19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014FD-FEBF-404D-888A-54D8D9F36C8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2631F8E-1622-455C-A99B-758D7969EDEB}" type="datetimeFigureOut">
              <a:rPr lang="en-US" smtClean="0"/>
              <a:pPr/>
              <a:t>1/3/19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A014FD-FEBF-404D-888A-54D8D9F36C8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What is identity and how are identities constructed?</a:t>
            </a:r>
            <a:endParaRPr lang="en-US" dirty="0"/>
          </a:p>
        </p:txBody>
      </p:sp>
      <p:sp>
        <p:nvSpPr>
          <p:cNvPr id="5" name="Subtitle 4"/>
          <p:cNvSpPr>
            <a:spLocks noGrp="1"/>
          </p:cNvSpPr>
          <p:nvPr>
            <p:ph type="subTitle" idx="1"/>
          </p:nvPr>
        </p:nvSpPr>
        <p:spPr>
          <a:xfrm>
            <a:off x="1432560" y="2590800"/>
            <a:ext cx="7406640" cy="1752600"/>
          </a:xfrm>
        </p:spPr>
        <p:txBody>
          <a:bodyPr>
            <a:normAutofit/>
          </a:bodyPr>
          <a:lstStyle/>
          <a:p>
            <a:r>
              <a:rPr lang="en-US" sz="2800" dirty="0" smtClean="0"/>
              <a:t>Do Now: What do you identify with, and what do you identify against?  Come up with at least 3 of each.</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Heights</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041650" y="2419350"/>
            <a:ext cx="4286250" cy="28575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Williamsburg</a:t>
            </a:r>
            <a:endParaRPr lang="en-US" dirty="0"/>
          </a:p>
        </p:txBody>
      </p:sp>
      <p:sp>
        <p:nvSpPr>
          <p:cNvPr id="5" name="Content Placeholder 4"/>
          <p:cNvSpPr>
            <a:spLocks noGrp="1"/>
          </p:cNvSpPr>
          <p:nvPr>
            <p:ph idx="1"/>
          </p:nvPr>
        </p:nvSpPr>
        <p:spPr/>
        <p:txBody>
          <a:bodyPr/>
          <a:lstStyle/>
          <a:p>
            <a:r>
              <a:rPr lang="en-US" dirty="0" smtClean="0"/>
              <a:t>Not really an ethnicity****</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2971800" y="2895600"/>
            <a:ext cx="3810000" cy="304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of Ethnicities in the United States</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The two most numerous ethnicities in the United States are African-Americans, about 13 percent, and Hispanics or Latinos, about 11 percent. </a:t>
            </a:r>
            <a:endParaRPr lang="en-US" dirty="0" smtClean="0"/>
          </a:p>
          <a:p>
            <a:r>
              <a:rPr lang="en-US" b="1" dirty="0" smtClean="0"/>
              <a:t>In addition, about 4 percent are Asian-American and 1 percent American Indian. </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Clustering of Ethnicities.</a:t>
            </a:r>
            <a:endParaRPr lang="en-US" dirty="0"/>
          </a:p>
        </p:txBody>
      </p:sp>
      <p:sp>
        <p:nvSpPr>
          <p:cNvPr id="3" name="Content Placeholder 2"/>
          <p:cNvSpPr>
            <a:spLocks noGrp="1"/>
          </p:cNvSpPr>
          <p:nvPr>
            <p:ph idx="1"/>
          </p:nvPr>
        </p:nvSpPr>
        <p:spPr>
          <a:xfrm>
            <a:off x="3505200" y="1447800"/>
            <a:ext cx="5638800" cy="5410200"/>
          </a:xfrm>
        </p:spPr>
        <p:txBody>
          <a:bodyPr>
            <a:normAutofit fontScale="92500" lnSpcReduction="10000"/>
          </a:bodyPr>
          <a:lstStyle/>
          <a:p>
            <a:r>
              <a:rPr lang="en-US" b="1" dirty="0" smtClean="0"/>
              <a:t>Clustering of ethnicities can occur at two scales, particular regions of the country, and. particular neighborhoods within cities.</a:t>
            </a:r>
            <a:endParaRPr lang="en-US" dirty="0" smtClean="0"/>
          </a:p>
          <a:p>
            <a:r>
              <a:rPr lang="en-US" b="1" dirty="0" smtClean="0"/>
              <a:t>African-Americans are clustered in the Southeast, Hispanics in the Southwest, Asian-Americans in the West, and American Indians in the Southwest and Plains states. </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0" y="4191000"/>
            <a:ext cx="3845061" cy="2667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African Americans in the U.S.</a:t>
            </a:r>
            <a:endParaRPr lang="en-US" dirty="0"/>
          </a:p>
        </p:txBody>
      </p:sp>
      <p:sp>
        <p:nvSpPr>
          <p:cNvPr id="3" name="Content Placeholder 2"/>
          <p:cNvSpPr>
            <a:spLocks noGrp="1"/>
          </p:cNvSpPr>
          <p:nvPr>
            <p:ph idx="1"/>
          </p:nvPr>
        </p:nvSpPr>
        <p:spPr>
          <a:xfrm>
            <a:off x="304800" y="5715000"/>
            <a:ext cx="8628888" cy="1143000"/>
          </a:xfrm>
        </p:spPr>
        <p:txBody>
          <a:bodyPr/>
          <a:lstStyle/>
          <a:p>
            <a:r>
              <a:rPr lang="en-US" dirty="0" smtClean="0"/>
              <a:t>Many African Americans live in the rural south…Why?</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2133600" y="1447800"/>
            <a:ext cx="4834270" cy="399756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idx="1"/>
          </p:nvPr>
        </p:nvSpPr>
        <p:spPr/>
        <p:txBody>
          <a:bodyPr/>
          <a:lstStyle/>
          <a:p>
            <a:r>
              <a:rPr lang="en-US" dirty="0" smtClean="0"/>
              <a:t>Most slaves were sent to work in the south on plantations after being brought over from Africa.</a:t>
            </a:r>
          </a:p>
          <a:p>
            <a:r>
              <a:rPr lang="en-US" dirty="0" smtClean="0"/>
              <a:t>After the passage of the 13</a:t>
            </a:r>
            <a:r>
              <a:rPr lang="en-US" baseline="30000" dirty="0" smtClean="0"/>
              <a:t>th</a:t>
            </a:r>
            <a:r>
              <a:rPr lang="en-US" dirty="0" smtClean="0"/>
              <a:t> amendment, many stayed in the south.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normAutofit/>
          </a:bodyPr>
          <a:lstStyle/>
          <a:p>
            <a:r>
              <a:rPr lang="en-US" dirty="0" smtClean="0"/>
              <a:t>Attitudes Towards Slaves</a:t>
            </a:r>
            <a:endParaRPr lang="en-US" dirty="0"/>
          </a:p>
        </p:txBody>
      </p:sp>
      <p:sp>
        <p:nvSpPr>
          <p:cNvPr id="3" name="Content Placeholder 2"/>
          <p:cNvSpPr>
            <a:spLocks noGrp="1"/>
          </p:cNvSpPr>
          <p:nvPr>
            <p:ph idx="1"/>
          </p:nvPr>
        </p:nvSpPr>
        <p:spPr>
          <a:xfrm>
            <a:off x="990600" y="685800"/>
            <a:ext cx="7943088" cy="6172200"/>
          </a:xfrm>
        </p:spPr>
        <p:txBody>
          <a:bodyPr>
            <a:normAutofit fontScale="92500" lnSpcReduction="20000"/>
          </a:bodyPr>
          <a:lstStyle/>
          <a:p>
            <a:r>
              <a:rPr lang="en-US" b="1" dirty="0" smtClean="0"/>
              <a:t>Freed as slaves, most African Americans remained in the rural South during the late nineteenth century working as sharecroppers. </a:t>
            </a:r>
            <a:endParaRPr lang="en-US" dirty="0" smtClean="0"/>
          </a:p>
          <a:p>
            <a:r>
              <a:rPr lang="en-US" b="1" dirty="0" smtClean="0"/>
              <a:t>A sharecropper works fields rented from a landowner and pays the rent by turning over to the landowner a share of the crops. </a:t>
            </a:r>
            <a:endParaRPr lang="en-US" dirty="0" smtClean="0"/>
          </a:p>
          <a:p>
            <a:r>
              <a:rPr lang="en-US" b="1" dirty="0" smtClean="0"/>
              <a:t>The sharecropper system burdened poor African-Americans with high interest rates and heavy debts. </a:t>
            </a:r>
            <a:endParaRPr lang="en-US" dirty="0" smtClean="0"/>
          </a:p>
          <a:p>
            <a:r>
              <a:rPr lang="en-US" b="1" dirty="0" smtClean="0"/>
              <a:t>Instead of growing food that they could eat, sharecroppers were forced by landowners to plant extensive areas of crops such as cotton that could be sold for cash.</a:t>
            </a:r>
            <a:endParaRPr lang="en-US" dirty="0" smtClean="0"/>
          </a:p>
          <a:p>
            <a:endParaRPr lang="en-US" dirty="0"/>
          </a:p>
        </p:txBody>
      </p:sp>
    </p:spTree>
    <p:extLst>
      <p:ext uri="{BB962C8B-B14F-4D97-AF65-F5344CB8AC3E}">
        <p14:creationId xmlns:p14="http://schemas.microsoft.com/office/powerpoint/2010/main" val="28492988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4050792" cy="1219200"/>
          </a:xfrm>
        </p:spPr>
        <p:txBody>
          <a:bodyPr>
            <a:normAutofit fontScale="90000"/>
          </a:bodyPr>
          <a:lstStyle/>
          <a:p>
            <a:r>
              <a:rPr lang="en-US" dirty="0" smtClean="0"/>
              <a:t>African-American Migration Patterns.</a:t>
            </a:r>
            <a:endParaRPr lang="en-US" dirty="0"/>
          </a:p>
        </p:txBody>
      </p:sp>
      <p:sp>
        <p:nvSpPr>
          <p:cNvPr id="3" name="Content Placeholder 2"/>
          <p:cNvSpPr>
            <a:spLocks noGrp="1"/>
          </p:cNvSpPr>
          <p:nvPr>
            <p:ph idx="1"/>
          </p:nvPr>
        </p:nvSpPr>
        <p:spPr>
          <a:xfrm>
            <a:off x="914400" y="1447800"/>
            <a:ext cx="8229600" cy="5410200"/>
          </a:xfrm>
        </p:spPr>
        <p:txBody>
          <a:bodyPr>
            <a:normAutofit lnSpcReduction="10000"/>
          </a:bodyPr>
          <a:lstStyle/>
          <a:p>
            <a:r>
              <a:rPr lang="en-US" b="1" dirty="0" smtClean="0"/>
              <a:t>Three major migration flows have shaped (African-American) distribution within the United States: </a:t>
            </a:r>
            <a:endParaRPr lang="en-US" dirty="0" smtClean="0"/>
          </a:p>
          <a:p>
            <a:pPr>
              <a:buNone/>
            </a:pPr>
            <a:r>
              <a:rPr lang="en-US" b="1" dirty="0" smtClean="0"/>
              <a:t>1.immigration from Africa. . . in the eighteenth century; </a:t>
            </a:r>
            <a:endParaRPr lang="en-US" dirty="0" smtClean="0"/>
          </a:p>
          <a:p>
            <a:pPr>
              <a:buNone/>
            </a:pPr>
            <a:r>
              <a:rPr lang="en-US" b="1" dirty="0" smtClean="0"/>
              <a:t>2.immigration to northern cities during the first half of the twentieth century; </a:t>
            </a:r>
            <a:endParaRPr lang="en-US" dirty="0" smtClean="0"/>
          </a:p>
          <a:p>
            <a:pPr>
              <a:buNone/>
            </a:pPr>
            <a:r>
              <a:rPr lang="en-US" b="1" dirty="0" smtClean="0"/>
              <a:t>3.(and) immigration from inner-city ghettos to other urban neighborhoods in the second half of the twentieth century. </a:t>
            </a:r>
            <a:endParaRPr lang="en-US" dirty="0" smtClean="0"/>
          </a:p>
          <a:p>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6889208" y="20806"/>
            <a:ext cx="2254791" cy="150319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Slave Trade</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0" y="1447800"/>
            <a:ext cx="8915400" cy="4948636"/>
          </a:xfrm>
          <a:prstGeom prst="rect">
            <a:avLst/>
          </a:prstGeom>
          <a:noFill/>
          <a:ln w="9525">
            <a:noFill/>
            <a:miter lim="800000"/>
            <a:headEnd/>
            <a:tailEnd/>
          </a:ln>
          <a:effectLst/>
        </p:spPr>
      </p:pic>
    </p:spTree>
    <p:extLst>
      <p:ext uri="{BB962C8B-B14F-4D97-AF65-F5344CB8AC3E}">
        <p14:creationId xmlns:p14="http://schemas.microsoft.com/office/powerpoint/2010/main" val="42655250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685800"/>
          </a:xfrm>
        </p:spPr>
        <p:txBody>
          <a:bodyPr>
            <a:normAutofit/>
          </a:bodyPr>
          <a:lstStyle/>
          <a:p>
            <a:r>
              <a:rPr lang="en-US" sz="3600" dirty="0" smtClean="0"/>
              <a:t>African American Migration in the U.S.A.</a:t>
            </a:r>
            <a:endParaRPr lang="en-US" sz="3600" dirty="0"/>
          </a:p>
        </p:txBody>
      </p:sp>
      <p:sp>
        <p:nvSpPr>
          <p:cNvPr id="3" name="Content Placeholder 2"/>
          <p:cNvSpPr>
            <a:spLocks noGrp="1"/>
          </p:cNvSpPr>
          <p:nvPr>
            <p:ph idx="1"/>
          </p:nvPr>
        </p:nvSpPr>
        <p:spPr>
          <a:xfrm>
            <a:off x="1066800" y="5410200"/>
            <a:ext cx="8077200" cy="1447800"/>
          </a:xfrm>
        </p:spPr>
        <p:txBody>
          <a:bodyPr>
            <a:normAutofit fontScale="92500" lnSpcReduction="10000"/>
          </a:bodyPr>
          <a:lstStyle/>
          <a:p>
            <a:r>
              <a:rPr lang="en-US" dirty="0" smtClean="0"/>
              <a:t>Twentieth-century African American migration within the U.S. consisted mainly of migration from the rural south to cities of the Northeast.</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1447800" y="762000"/>
            <a:ext cx="6934200" cy="4709323"/>
          </a:xfrm>
          <a:prstGeom prst="rect">
            <a:avLst/>
          </a:prstGeom>
          <a:noFill/>
          <a:ln w="9525">
            <a:noFill/>
            <a:miter lim="800000"/>
            <a:headEnd/>
            <a:tailEnd/>
          </a:ln>
          <a:effectLst/>
        </p:spPr>
      </p:pic>
    </p:spTree>
    <p:extLst>
      <p:ext uri="{BB962C8B-B14F-4D97-AF65-F5344CB8AC3E}">
        <p14:creationId xmlns:p14="http://schemas.microsoft.com/office/powerpoint/2010/main" val="1946559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Identify Mr. Fine</a:t>
            </a:r>
            <a:endParaRPr lang="en-US" dirty="0"/>
          </a:p>
        </p:txBody>
      </p:sp>
      <p:sp>
        <p:nvSpPr>
          <p:cNvPr id="8" name="Text Placeholder 7"/>
          <p:cNvSpPr>
            <a:spLocks noGrp="1"/>
          </p:cNvSpPr>
          <p:nvPr>
            <p:ph type="body" idx="1"/>
          </p:nvPr>
        </p:nvSpPr>
        <p:spPr/>
        <p:txBody>
          <a:bodyPr/>
          <a:lstStyle/>
          <a:p>
            <a:r>
              <a:rPr lang="en-US" dirty="0" smtClean="0"/>
              <a:t>With Me</a:t>
            </a:r>
            <a:endParaRPr lang="en-US" dirty="0"/>
          </a:p>
        </p:txBody>
      </p:sp>
      <p:sp>
        <p:nvSpPr>
          <p:cNvPr id="10" name="Text Placeholder 9"/>
          <p:cNvSpPr>
            <a:spLocks noGrp="1"/>
          </p:cNvSpPr>
          <p:nvPr>
            <p:ph type="body" sz="half" idx="3"/>
          </p:nvPr>
        </p:nvSpPr>
        <p:spPr/>
        <p:txBody>
          <a:bodyPr/>
          <a:lstStyle/>
          <a:p>
            <a:r>
              <a:rPr lang="en-US" dirty="0" smtClean="0"/>
              <a:t>Against me</a:t>
            </a:r>
            <a:endParaRPr lang="en-US" dirty="0"/>
          </a:p>
        </p:txBody>
      </p:sp>
      <p:sp>
        <p:nvSpPr>
          <p:cNvPr id="9" name="Content Placeholder 8"/>
          <p:cNvSpPr>
            <a:spLocks noGrp="1"/>
          </p:cNvSpPr>
          <p:nvPr>
            <p:ph sz="quarter" idx="2"/>
          </p:nvPr>
        </p:nvSpPr>
        <p:spPr/>
        <p:txBody>
          <a:bodyPr/>
          <a:lstStyle/>
          <a:p>
            <a:r>
              <a:rPr lang="en-US" dirty="0" smtClean="0"/>
              <a:t>Mets Fans</a:t>
            </a:r>
          </a:p>
          <a:p>
            <a:r>
              <a:rPr lang="en-US" dirty="0" smtClean="0"/>
              <a:t>Union Members</a:t>
            </a:r>
          </a:p>
          <a:p>
            <a:r>
              <a:rPr lang="en-US" dirty="0" smtClean="0"/>
              <a:t>My Family</a:t>
            </a:r>
            <a:endParaRPr lang="en-US" dirty="0"/>
          </a:p>
        </p:txBody>
      </p:sp>
      <p:sp>
        <p:nvSpPr>
          <p:cNvPr id="11" name="Content Placeholder 10"/>
          <p:cNvSpPr>
            <a:spLocks noGrp="1"/>
          </p:cNvSpPr>
          <p:nvPr>
            <p:ph sz="quarter" idx="4"/>
          </p:nvPr>
        </p:nvSpPr>
        <p:spPr/>
        <p:txBody>
          <a:bodyPr/>
          <a:lstStyle/>
          <a:p>
            <a:r>
              <a:rPr lang="en-US" dirty="0" smtClean="0"/>
              <a:t>Tea Partiers</a:t>
            </a:r>
          </a:p>
          <a:p>
            <a:r>
              <a:rPr lang="en-US" dirty="0" smtClean="0"/>
              <a:t>The French</a:t>
            </a:r>
          </a:p>
          <a:p>
            <a:r>
              <a:rPr lang="en-US" dirty="0" smtClean="0"/>
              <a:t>Phil</a:t>
            </a:r>
            <a:r>
              <a:rPr lang="en-US" dirty="0" smtClean="0"/>
              <a:t> </a:t>
            </a:r>
            <a:r>
              <a:rPr lang="en-US" dirty="0" smtClean="0"/>
              <a:t>AKA “That Guy”</a:t>
            </a:r>
            <a:endParaRPr lang="en-US" dirty="0"/>
          </a:p>
        </p:txBody>
      </p:sp>
    </p:spTree>
    <p:extLst>
      <p:ext uri="{BB962C8B-B14F-4D97-AF65-F5344CB8AC3E}">
        <p14:creationId xmlns:p14="http://schemas.microsoft.com/office/powerpoint/2010/main" val="2873050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African Americans in Baltimore</a:t>
            </a:r>
            <a:endParaRPr lang="en-US"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2667000" y="1143000"/>
            <a:ext cx="4419600" cy="5543884"/>
          </a:xfrm>
          <a:prstGeom prst="rect">
            <a:avLst/>
          </a:prstGeom>
          <a:noFill/>
          <a:ln w="9525">
            <a:noFill/>
            <a:miter lim="800000"/>
            <a:headEnd/>
            <a:tailEnd/>
          </a:ln>
          <a:effectLst/>
        </p:spPr>
      </p:pic>
    </p:spTree>
    <p:extLst>
      <p:ext uri="{BB962C8B-B14F-4D97-AF65-F5344CB8AC3E}">
        <p14:creationId xmlns:p14="http://schemas.microsoft.com/office/powerpoint/2010/main" val="25089906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Hispanic Americans</a:t>
            </a:r>
            <a:endParaRPr lang="en-US" dirty="0"/>
          </a:p>
        </p:txBody>
      </p:sp>
      <p:sp>
        <p:nvSpPr>
          <p:cNvPr id="3" name="Content Placeholder 2"/>
          <p:cNvSpPr>
            <a:spLocks noGrp="1"/>
          </p:cNvSpPr>
          <p:nvPr>
            <p:ph idx="1"/>
          </p:nvPr>
        </p:nvSpPr>
        <p:spPr>
          <a:xfrm>
            <a:off x="3810000" y="1447800"/>
            <a:ext cx="5334000" cy="5410200"/>
          </a:xfrm>
        </p:spPr>
        <p:txBody>
          <a:bodyPr>
            <a:normAutofit fontScale="85000" lnSpcReduction="20000"/>
          </a:bodyPr>
          <a:lstStyle/>
          <a:p>
            <a:r>
              <a:rPr lang="en-US" b="1" dirty="0" smtClean="0"/>
              <a:t>Hispanic or Hispanic-American is a term that the U.S. government chose in 1973 because it was an inoffensive label that could be applied to all people from Spanish-speaking countries. </a:t>
            </a:r>
            <a:endParaRPr lang="en-US" dirty="0" smtClean="0"/>
          </a:p>
          <a:p>
            <a:r>
              <a:rPr lang="en-US" b="1" dirty="0" smtClean="0"/>
              <a:t>Some Americans of Latin-American descent have adopted the term Latino instead. </a:t>
            </a:r>
            <a:endParaRPr lang="en-US" dirty="0" smtClean="0"/>
          </a:p>
          <a:p>
            <a:r>
              <a:rPr lang="en-US" b="1" dirty="0" smtClean="0"/>
              <a:t>Most Hispanics identify with a more specific ethnic or national origin. </a:t>
            </a:r>
            <a:endParaRPr lang="en-US" dirty="0" smtClean="0"/>
          </a:p>
          <a:p>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457200" y="2362200"/>
            <a:ext cx="3067167" cy="2057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Hispanic Americans in the U.S.</a:t>
            </a:r>
            <a:endParaRPr lang="en-US" dirty="0"/>
          </a:p>
        </p:txBody>
      </p:sp>
      <p:sp>
        <p:nvSpPr>
          <p:cNvPr id="3" name="Content Placeholder 2"/>
          <p:cNvSpPr>
            <a:spLocks noGrp="1"/>
          </p:cNvSpPr>
          <p:nvPr>
            <p:ph idx="1"/>
          </p:nvPr>
        </p:nvSpPr>
        <p:spPr/>
        <p:txBody>
          <a:bodyPr/>
          <a:lstStyle/>
          <a:p>
            <a:r>
              <a:rPr lang="en-US" dirty="0" smtClean="0"/>
              <a:t>Most Hispanic Americans live in the Southwest.</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2667000" y="2590799"/>
            <a:ext cx="5181600" cy="428601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Asian Americans in the U.S.</a:t>
            </a:r>
            <a:endParaRPr lang="en-US" dirty="0"/>
          </a:p>
        </p:txBody>
      </p:sp>
      <p:sp>
        <p:nvSpPr>
          <p:cNvPr id="3" name="Content Placeholder 2"/>
          <p:cNvSpPr>
            <a:spLocks noGrp="1"/>
          </p:cNvSpPr>
          <p:nvPr>
            <p:ph idx="1"/>
          </p:nvPr>
        </p:nvSpPr>
        <p:spPr/>
        <p:txBody>
          <a:bodyPr/>
          <a:lstStyle/>
          <a:p>
            <a:r>
              <a:rPr lang="en-US" dirty="0" smtClean="0"/>
              <a:t>The highest percentage of Asian Americans live on the west coast or in Hawaii.</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3200400" y="2590800"/>
            <a:ext cx="5257800" cy="41154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Americans</a:t>
            </a:r>
            <a:endParaRPr lang="en-US" dirty="0"/>
          </a:p>
        </p:txBody>
      </p:sp>
      <p:sp>
        <p:nvSpPr>
          <p:cNvPr id="3" name="Content Placeholder 2"/>
          <p:cNvSpPr>
            <a:spLocks noGrp="1"/>
          </p:cNvSpPr>
          <p:nvPr>
            <p:ph idx="1"/>
          </p:nvPr>
        </p:nvSpPr>
        <p:spPr/>
        <p:txBody>
          <a:bodyPr/>
          <a:lstStyle/>
          <a:p>
            <a:r>
              <a:rPr lang="en-US" dirty="0" smtClean="0"/>
              <a:t>Many people of Native American descent are clustered in the Southwest and the Plains.</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3505200" y="2590800"/>
            <a:ext cx="5105400" cy="424443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19288" cy="762000"/>
          </a:xfrm>
        </p:spPr>
        <p:txBody>
          <a:bodyPr>
            <a:normAutofit fontScale="90000"/>
          </a:bodyPr>
          <a:lstStyle/>
          <a:p>
            <a:r>
              <a:rPr lang="en-US" dirty="0" smtClean="0"/>
              <a:t>Concentrations of Ethnicities in Cities.</a:t>
            </a:r>
            <a:endParaRPr lang="en-US" dirty="0"/>
          </a:p>
        </p:txBody>
      </p:sp>
      <p:sp>
        <p:nvSpPr>
          <p:cNvPr id="3" name="Content Placeholder 2"/>
          <p:cNvSpPr>
            <a:spLocks noGrp="1"/>
          </p:cNvSpPr>
          <p:nvPr>
            <p:ph idx="1"/>
          </p:nvPr>
        </p:nvSpPr>
        <p:spPr>
          <a:xfrm>
            <a:off x="3276600" y="685800"/>
            <a:ext cx="5867400" cy="6172200"/>
          </a:xfrm>
        </p:spPr>
        <p:txBody>
          <a:bodyPr>
            <a:normAutofit fontScale="92500" lnSpcReduction="20000"/>
          </a:bodyPr>
          <a:lstStyle/>
          <a:p>
            <a:r>
              <a:rPr lang="en-US" dirty="0" smtClean="0"/>
              <a:t>About one-fourth of all Americans live in cities, whereas more than half of African-Americans live in cities. </a:t>
            </a:r>
          </a:p>
          <a:p>
            <a:r>
              <a:rPr lang="en-US" dirty="0" smtClean="0"/>
              <a:t>The contrast is greater at the state level. </a:t>
            </a:r>
          </a:p>
          <a:p>
            <a:r>
              <a:rPr lang="en-US" dirty="0" smtClean="0"/>
              <a:t>For example, African-Americans comprise three-fourths of the population in the city of Detroit and only one-twentieth in the rest of Michigan. </a:t>
            </a:r>
          </a:p>
          <a:p>
            <a:r>
              <a:rPr lang="en-US" dirty="0" smtClean="0"/>
              <a:t>The distribution of Hispanics is similar to that of African- Americans in large northern cities. </a:t>
            </a:r>
          </a:p>
          <a:p>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0" y="2895600"/>
            <a:ext cx="3282570" cy="3124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9090992" cy="6400800"/>
          </a:xfrm>
          <a:prstGeom prst="rect">
            <a:avLst/>
          </a:prstGeom>
        </p:spPr>
      </p:pic>
    </p:spTree>
    <p:extLst>
      <p:ext uri="{BB962C8B-B14F-4D97-AF65-F5344CB8AC3E}">
        <p14:creationId xmlns:p14="http://schemas.microsoft.com/office/powerpoint/2010/main" val="11293223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7128"/>
            <a:ext cx="9144000" cy="5545667"/>
          </a:xfrm>
          <a:prstGeom prst="rect">
            <a:avLst/>
          </a:prstGeom>
        </p:spPr>
      </p:pic>
      <p:sp>
        <p:nvSpPr>
          <p:cNvPr id="6" name="Subtitle 5"/>
          <p:cNvSpPr>
            <a:spLocks noGrp="1"/>
          </p:cNvSpPr>
          <p:nvPr>
            <p:ph type="subTitle" idx="1"/>
          </p:nvPr>
        </p:nvSpPr>
        <p:spPr>
          <a:xfrm>
            <a:off x="1432560" y="5562600"/>
            <a:ext cx="7406640" cy="1295400"/>
          </a:xfrm>
        </p:spPr>
        <p:txBody>
          <a:bodyPr>
            <a:normAutofit/>
          </a:bodyPr>
          <a:lstStyle/>
          <a:p>
            <a:r>
              <a:rPr lang="en-US" sz="3200" dirty="0" smtClean="0"/>
              <a:t>Why did the white people leave?</a:t>
            </a:r>
            <a:endParaRPr lang="en-US" sz="3200" dirty="0"/>
          </a:p>
        </p:txBody>
      </p:sp>
    </p:spTree>
    <p:extLst>
      <p:ext uri="{BB962C8B-B14F-4D97-AF65-F5344CB8AC3E}">
        <p14:creationId xmlns:p14="http://schemas.microsoft.com/office/powerpoint/2010/main" val="39586936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pPr marL="365760" lvl="8" indent="-283464">
              <a:spcBef>
                <a:spcPts val="600"/>
              </a:spcBef>
              <a:buClr>
                <a:schemeClr val="accent1"/>
              </a:buClr>
              <a:buSzPct val="80000"/>
              <a:buFont typeface="Wingdings 2"/>
              <a:buChar char=""/>
            </a:pPr>
            <a:r>
              <a:rPr lang="en-US" sz="3200" dirty="0"/>
              <a:t>White flight to the suburbs</a:t>
            </a:r>
            <a:r>
              <a:rPr lang="en-US" sz="3200" dirty="0" smtClean="0"/>
              <a:t>.</a:t>
            </a:r>
          </a:p>
          <a:p>
            <a:pPr marL="365760" lvl="8" indent="-283464">
              <a:spcBef>
                <a:spcPts val="600"/>
              </a:spcBef>
              <a:buClr>
                <a:schemeClr val="accent1"/>
              </a:buClr>
              <a:buSzPct val="80000"/>
              <a:buFont typeface="Wingdings 2"/>
              <a:buChar char=""/>
            </a:pPr>
            <a:r>
              <a:rPr lang="en-US" sz="3200" dirty="0"/>
              <a:t>High crime rate</a:t>
            </a:r>
            <a:r>
              <a:rPr lang="en-US" sz="3200" dirty="0" smtClean="0"/>
              <a:t>.</a:t>
            </a:r>
            <a:endParaRPr lang="en-US" dirty="0" smtClean="0"/>
          </a:p>
          <a:p>
            <a:r>
              <a:rPr lang="en-US" dirty="0" smtClean="0"/>
              <a:t>Housing lost value.</a:t>
            </a:r>
          </a:p>
          <a:p>
            <a:r>
              <a:rPr lang="en-US" dirty="0" smtClean="0"/>
              <a:t>Detroit’s jobs in the auto-industry started disappearing.</a:t>
            </a:r>
          </a:p>
          <a:p>
            <a:r>
              <a:rPr lang="en-US" dirty="0" smtClean="0"/>
              <a:t>Race riots of 1967 scared Whites away.</a:t>
            </a:r>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383782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normAutofit/>
          </a:bodyPr>
          <a:lstStyle/>
          <a:p>
            <a:r>
              <a:rPr lang="en-US" dirty="0" smtClean="0"/>
              <a:t>Ethnic Distribution</a:t>
            </a:r>
            <a:endParaRPr lang="en-US" dirty="0"/>
          </a:p>
        </p:txBody>
      </p:sp>
      <p:sp>
        <p:nvSpPr>
          <p:cNvPr id="3" name="Content Placeholder 2"/>
          <p:cNvSpPr>
            <a:spLocks noGrp="1"/>
          </p:cNvSpPr>
          <p:nvPr>
            <p:ph idx="1"/>
          </p:nvPr>
        </p:nvSpPr>
        <p:spPr>
          <a:xfrm>
            <a:off x="990600" y="685800"/>
            <a:ext cx="8153400" cy="6172200"/>
          </a:xfrm>
        </p:spPr>
        <p:txBody>
          <a:bodyPr>
            <a:normAutofit fontScale="92500" lnSpcReduction="20000"/>
          </a:bodyPr>
          <a:lstStyle/>
          <a:p>
            <a:r>
              <a:rPr lang="en-US" b="1" dirty="0" smtClean="0"/>
              <a:t>In the states with the largest Hispanic populations—California and Texas—ethnic distribution is mixed. </a:t>
            </a:r>
            <a:endParaRPr lang="en-US" dirty="0" smtClean="0"/>
          </a:p>
          <a:p>
            <a:r>
              <a:rPr lang="en-US" b="1" dirty="0" smtClean="0"/>
              <a:t>The clustering of ethnicities is especially pronounced at the scale of neighborhoods within cities. </a:t>
            </a:r>
            <a:endParaRPr lang="en-US" dirty="0" smtClean="0"/>
          </a:p>
          <a:p>
            <a:r>
              <a:rPr lang="en-US" b="1" dirty="0" smtClean="0"/>
              <a:t>During the twentieth century the children and grandchildren of European immigrants moved out of most of the original inner-city neighborhoods. </a:t>
            </a:r>
            <a:endParaRPr lang="en-US" dirty="0" smtClean="0"/>
          </a:p>
          <a:p>
            <a:r>
              <a:rPr lang="en-US" b="1" dirty="0" smtClean="0"/>
              <a:t>For descendants of European immigrants, ethnic identity is more likely to be retained through religion, food, and other cultural traditions rather than through location of residence. </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Against</a:t>
            </a:r>
            <a:endParaRPr lang="en-US" dirty="0"/>
          </a:p>
        </p:txBody>
      </p:sp>
      <p:sp>
        <p:nvSpPr>
          <p:cNvPr id="3" name="Content Placeholder 2"/>
          <p:cNvSpPr>
            <a:spLocks noGrp="1"/>
          </p:cNvSpPr>
          <p:nvPr>
            <p:ph idx="1"/>
          </p:nvPr>
        </p:nvSpPr>
        <p:spPr/>
        <p:txBody>
          <a:bodyPr/>
          <a:lstStyle/>
          <a:p>
            <a:r>
              <a:rPr lang="en-US" dirty="0" smtClean="0"/>
              <a:t>We do this to make ourselves feel better and put “others” down.</a:t>
            </a:r>
          </a:p>
          <a:p>
            <a:r>
              <a:rPr lang="en-US" dirty="0" smtClean="0"/>
              <a:t>During the Age of Exploration Europeans saw themselves as civilized and saw natives of other places as barbaric, mystical, mysterious, savage.</a:t>
            </a:r>
          </a:p>
          <a:p>
            <a:r>
              <a:rPr lang="en-US" dirty="0" smtClean="0"/>
              <a:t>Common divides people have used to Identify with or against include nationality, ethnicity, religion and race.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Ethnicities in Chicago</a:t>
            </a:r>
            <a:br>
              <a:rPr lang="en-US" dirty="0" smtClean="0"/>
            </a:br>
            <a:endParaRPr lang="en-US" dirty="0"/>
          </a:p>
        </p:txBody>
      </p:sp>
      <p:sp>
        <p:nvSpPr>
          <p:cNvPr id="5" name="Content Placeholder 4"/>
          <p:cNvSpPr>
            <a:spLocks noGrp="1"/>
          </p:cNvSpPr>
          <p:nvPr>
            <p:ph idx="1"/>
          </p:nvPr>
        </p:nvSpPr>
        <p:spPr>
          <a:xfrm>
            <a:off x="5257800" y="1447800"/>
            <a:ext cx="3675888" cy="4800600"/>
          </a:xfrm>
        </p:spPr>
        <p:txBody>
          <a:bodyPr/>
          <a:lstStyle/>
          <a:p>
            <a:r>
              <a:rPr lang="en-US" dirty="0" smtClean="0"/>
              <a:t>African Americans, Hispanic Americans, Asian Americans, and European Americans are clustered in different neighborhoods.</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0" y="914400"/>
            <a:ext cx="5172944" cy="5638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Ethnicities of Los Angeles</a:t>
            </a:r>
            <a:endParaRPr lang="en-US" dirty="0"/>
          </a:p>
        </p:txBody>
      </p:sp>
      <p:sp>
        <p:nvSpPr>
          <p:cNvPr id="3" name="Content Placeholder 2"/>
          <p:cNvSpPr>
            <a:spLocks noGrp="1"/>
          </p:cNvSpPr>
          <p:nvPr>
            <p:ph idx="1"/>
          </p:nvPr>
        </p:nvSpPr>
        <p:spPr/>
        <p:txBody>
          <a:bodyPr/>
          <a:lstStyle/>
          <a:p>
            <a:r>
              <a:rPr lang="en-US" dirty="0" smtClean="0"/>
              <a:t>Hispanic, white, African American, and Asian areas in and around Los Angeles.</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1981200" y="2468359"/>
            <a:ext cx="6096000" cy="438964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Census</a:t>
            </a:r>
            <a:endParaRPr lang="en-US" dirty="0"/>
          </a:p>
        </p:txBody>
      </p:sp>
      <p:sp>
        <p:nvSpPr>
          <p:cNvPr id="3" name="Content Placeholder 2"/>
          <p:cNvSpPr>
            <a:spLocks noGrp="1"/>
          </p:cNvSpPr>
          <p:nvPr>
            <p:ph idx="1"/>
          </p:nvPr>
        </p:nvSpPr>
        <p:spPr>
          <a:xfrm>
            <a:off x="0" y="2743200"/>
            <a:ext cx="8933688" cy="4114800"/>
          </a:xfrm>
        </p:spPr>
        <p:txBody>
          <a:bodyPr>
            <a:normAutofit fontScale="92500" lnSpcReduction="10000"/>
          </a:bodyPr>
          <a:lstStyle/>
          <a:p>
            <a:r>
              <a:rPr lang="en-US" dirty="0" smtClean="0"/>
              <a:t>Every 10 years the U.S. Bureau of the Census asks people to classify themselves according to races with which they most closely identify. </a:t>
            </a:r>
          </a:p>
          <a:p>
            <a:r>
              <a:rPr lang="en-US" dirty="0" smtClean="0"/>
              <a:t>The 2000 census permitted people to check more than 1 of 14 categories listed. </a:t>
            </a:r>
          </a:p>
          <a:p>
            <a:r>
              <a:rPr lang="en-US" dirty="0" smtClean="0"/>
              <a:t>A distinctive feature of race relations in the United States has been the strong discouragement of spatial interaction the past through legal means, today through cultural preferences or discrimination.</a:t>
            </a:r>
          </a:p>
          <a:p>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4267200" y="0"/>
            <a:ext cx="3733800" cy="277758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r>
              <a:rPr lang="en-US" dirty="0" smtClean="0"/>
              <a:t>“Separate but Equal” Jim Crow</a:t>
            </a:r>
            <a:endParaRPr lang="en-US" dirty="0"/>
          </a:p>
        </p:txBody>
      </p:sp>
      <p:sp>
        <p:nvSpPr>
          <p:cNvPr id="3" name="Content Placeholder 2"/>
          <p:cNvSpPr>
            <a:spLocks noGrp="1"/>
          </p:cNvSpPr>
          <p:nvPr>
            <p:ph idx="1"/>
          </p:nvPr>
        </p:nvSpPr>
        <p:spPr>
          <a:xfrm>
            <a:off x="3429000" y="685800"/>
            <a:ext cx="5715000" cy="6172200"/>
          </a:xfrm>
        </p:spPr>
        <p:txBody>
          <a:bodyPr>
            <a:normAutofit lnSpcReduction="10000"/>
          </a:bodyPr>
          <a:lstStyle/>
          <a:p>
            <a:r>
              <a:rPr lang="en-US" dirty="0" smtClean="0"/>
              <a:t>In 1896 the U.S. Supreme Court upheld a Louisiana law that required black and white passengers to ride in separate railway cars, in </a:t>
            </a:r>
            <a:r>
              <a:rPr lang="en-US" dirty="0" err="1" smtClean="0"/>
              <a:t>Plessy</a:t>
            </a:r>
            <a:r>
              <a:rPr lang="en-US" dirty="0" smtClean="0"/>
              <a:t> v. Ferguson. </a:t>
            </a:r>
          </a:p>
          <a:p>
            <a:r>
              <a:rPr lang="en-US" dirty="0" smtClean="0"/>
              <a:t>Once the Supreme Court permitted “separate but equal” treatment of the races, southern states enacted a comprehensive set of laws to segregate blacks from whites as much as possible. </a:t>
            </a:r>
          </a:p>
          <a:p>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35476" y="838200"/>
            <a:ext cx="3200400" cy="489725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Racism and Ethnocentrism</a:t>
            </a:r>
            <a:endParaRPr lang="en-US" dirty="0"/>
          </a:p>
        </p:txBody>
      </p:sp>
      <p:sp>
        <p:nvSpPr>
          <p:cNvPr id="3" name="Content Placeholder 2"/>
          <p:cNvSpPr>
            <a:spLocks noGrp="1"/>
          </p:cNvSpPr>
          <p:nvPr>
            <p:ph idx="1"/>
          </p:nvPr>
        </p:nvSpPr>
        <p:spPr>
          <a:xfrm>
            <a:off x="990600" y="1143000"/>
            <a:ext cx="7943088" cy="5105400"/>
          </a:xfrm>
        </p:spPr>
        <p:txBody>
          <a:bodyPr/>
          <a:lstStyle/>
          <a:p>
            <a:r>
              <a:rPr lang="en-US" dirty="0"/>
              <a:t>Throughout the country, not just in the South, house deeds contained restrictive covenants that prevented the owners from selling to blacks, as well as to Roman Catholics or Jews in some places. </a:t>
            </a:r>
          </a:p>
          <a:p>
            <a:endParaRPr lang="en-US" dirty="0"/>
          </a:p>
        </p:txBody>
      </p:sp>
      <p:pic>
        <p:nvPicPr>
          <p:cNvPr id="4" name="Picture 3"/>
          <p:cNvPicPr>
            <a:picLocks noChangeAspect="1"/>
          </p:cNvPicPr>
          <p:nvPr/>
        </p:nvPicPr>
        <p:blipFill>
          <a:blip r:embed="rId2"/>
          <a:stretch>
            <a:fillRect/>
          </a:stretch>
        </p:blipFill>
        <p:spPr>
          <a:xfrm>
            <a:off x="5448300" y="3632200"/>
            <a:ext cx="3695700" cy="3225800"/>
          </a:xfrm>
          <a:prstGeom prst="rect">
            <a:avLst/>
          </a:prstGeom>
        </p:spPr>
      </p:pic>
    </p:spTree>
    <p:extLst>
      <p:ext uri="{BB962C8B-B14F-4D97-AF65-F5344CB8AC3E}">
        <p14:creationId xmlns:p14="http://schemas.microsoft.com/office/powerpoint/2010/main" val="11007253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1000" y="0"/>
            <a:ext cx="5835894" cy="6858000"/>
          </a:xfrm>
          <a:prstGeom prst="rect">
            <a:avLst/>
          </a:prstGeom>
        </p:spPr>
      </p:pic>
    </p:spTree>
    <p:extLst>
      <p:ext uri="{BB962C8B-B14F-4D97-AF65-F5344CB8AC3E}">
        <p14:creationId xmlns:p14="http://schemas.microsoft.com/office/powerpoint/2010/main" val="36285812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did happen eventually.</a:t>
            </a:r>
            <a:endParaRPr lang="en-US" dirty="0"/>
          </a:p>
        </p:txBody>
      </p:sp>
      <p:pic>
        <p:nvPicPr>
          <p:cNvPr id="4" name="Picture 3"/>
          <p:cNvPicPr>
            <a:picLocks noChangeAspect="1"/>
          </p:cNvPicPr>
          <p:nvPr/>
        </p:nvPicPr>
        <p:blipFill>
          <a:blip r:embed="rId2"/>
          <a:stretch>
            <a:fillRect/>
          </a:stretch>
        </p:blipFill>
        <p:spPr>
          <a:xfrm>
            <a:off x="914400" y="1371600"/>
            <a:ext cx="8149542" cy="2590800"/>
          </a:xfrm>
          <a:prstGeom prst="rect">
            <a:avLst/>
          </a:prstGeom>
        </p:spPr>
      </p:pic>
    </p:spTree>
    <p:extLst>
      <p:ext uri="{BB962C8B-B14F-4D97-AF65-F5344CB8AC3E}">
        <p14:creationId xmlns:p14="http://schemas.microsoft.com/office/powerpoint/2010/main" val="34159305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suppose that people of similar backgrounds tend to cluster together?</a:t>
            </a:r>
            <a:endParaRPr lang="en-US" dirty="0"/>
          </a:p>
        </p:txBody>
      </p:sp>
    </p:spTree>
    <p:extLst>
      <p:ext uri="{BB962C8B-B14F-4D97-AF65-F5344CB8AC3E}">
        <p14:creationId xmlns:p14="http://schemas.microsoft.com/office/powerpoint/2010/main" val="37249344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lstStyle/>
          <a:p>
            <a:r>
              <a:rPr lang="en-US" dirty="0" smtClean="0"/>
              <a:t>How can we scale Identity?</a:t>
            </a:r>
            <a:endParaRPr lang="en-US" dirty="0"/>
          </a:p>
        </p:txBody>
      </p:sp>
      <p:sp>
        <p:nvSpPr>
          <p:cNvPr id="3" name="Content Placeholder 2"/>
          <p:cNvSpPr>
            <a:spLocks noGrp="1"/>
          </p:cNvSpPr>
          <p:nvPr>
            <p:ph idx="1"/>
          </p:nvPr>
        </p:nvSpPr>
        <p:spPr>
          <a:xfrm>
            <a:off x="0" y="838200"/>
            <a:ext cx="9144000" cy="6172200"/>
          </a:xfrm>
        </p:spPr>
        <p:txBody>
          <a:bodyPr>
            <a:normAutofit fontScale="47500" lnSpcReduction="20000"/>
          </a:bodyPr>
          <a:lstStyle/>
          <a:p>
            <a:r>
              <a:rPr lang="en-US" sz="4000" dirty="0" smtClean="0"/>
              <a:t>Country of origin.</a:t>
            </a:r>
          </a:p>
          <a:p>
            <a:r>
              <a:rPr lang="en-US" sz="4000" dirty="0" smtClean="0"/>
              <a:t>State or province or origin.</a:t>
            </a:r>
          </a:p>
          <a:p>
            <a:r>
              <a:rPr lang="en-US" sz="4000" dirty="0" smtClean="0"/>
              <a:t>City or town of origin.</a:t>
            </a:r>
          </a:p>
          <a:p>
            <a:r>
              <a:rPr lang="en-US" sz="4000" dirty="0" smtClean="0"/>
              <a:t>Neighborhood.</a:t>
            </a:r>
          </a:p>
          <a:p>
            <a:r>
              <a:rPr lang="en-US" sz="4000" dirty="0" smtClean="0"/>
              <a:t>School.</a:t>
            </a:r>
          </a:p>
          <a:p>
            <a:r>
              <a:rPr lang="en-US" sz="4000" dirty="0" smtClean="0"/>
              <a:t>Relatives.</a:t>
            </a:r>
          </a:p>
          <a:p>
            <a:r>
              <a:rPr lang="en-US" sz="4000" dirty="0" smtClean="0"/>
              <a:t>Religion.</a:t>
            </a:r>
          </a:p>
          <a:p>
            <a:r>
              <a:rPr lang="en-US" sz="4000" dirty="0" smtClean="0"/>
              <a:t>Regions. (Northerners vs. Southerners)</a:t>
            </a:r>
          </a:p>
          <a:p>
            <a:r>
              <a:rPr lang="en-US" sz="4000" dirty="0" smtClean="0"/>
              <a:t>Level of education.</a:t>
            </a:r>
          </a:p>
          <a:p>
            <a:r>
              <a:rPr lang="en-US" sz="4000" dirty="0" smtClean="0"/>
              <a:t>Socio-economic class.</a:t>
            </a:r>
          </a:p>
          <a:p>
            <a:r>
              <a:rPr lang="en-US" sz="4000" dirty="0" smtClean="0"/>
              <a:t>Gender Identity.</a:t>
            </a:r>
          </a:p>
          <a:p>
            <a:r>
              <a:rPr lang="en-US" sz="4000" dirty="0" smtClean="0"/>
              <a:t>Sexual Preference.</a:t>
            </a:r>
          </a:p>
          <a:p>
            <a:r>
              <a:rPr lang="en-US" sz="4000" dirty="0" smtClean="0"/>
              <a:t>Political Preference.</a:t>
            </a:r>
          </a:p>
          <a:p>
            <a:r>
              <a:rPr lang="en-US" sz="4000" dirty="0" smtClean="0"/>
              <a:t>Food Preference.</a:t>
            </a:r>
          </a:p>
          <a:p>
            <a:r>
              <a:rPr lang="en-US" sz="4000" dirty="0" smtClean="0"/>
              <a:t>Preferred side of the bed.</a:t>
            </a:r>
          </a:p>
          <a:p>
            <a:r>
              <a:rPr lang="en-US" sz="4000" dirty="0" smtClean="0"/>
              <a:t>Left-Handed vs. Right Handed.</a:t>
            </a:r>
          </a:p>
          <a:p>
            <a:r>
              <a:rPr lang="en-US" sz="4000" dirty="0" smtClean="0"/>
              <a:t>Roles in life (daughter, son, mother, father, grandson, brother, sister, granddaughter, niece, nephew, cousin, friend, enemy. Etc…)</a:t>
            </a:r>
          </a:p>
          <a:p>
            <a:r>
              <a:rPr lang="en-US" sz="4000" dirty="0" smtClean="0"/>
              <a:t>Job.</a:t>
            </a:r>
          </a:p>
          <a:p>
            <a:r>
              <a:rPr lang="en-US" sz="4000" dirty="0" smtClean="0"/>
              <a:t>Language.</a:t>
            </a:r>
          </a:p>
          <a:p>
            <a:endParaRPr lang="en-US" dirty="0" smtClean="0"/>
          </a:p>
          <a:p>
            <a:endParaRPr lang="en-US" dirty="0" smtClean="0"/>
          </a:p>
        </p:txBody>
      </p:sp>
    </p:spTree>
    <p:extLst>
      <p:ext uri="{BB962C8B-B14F-4D97-AF65-F5344CB8AC3E}">
        <p14:creationId xmlns:p14="http://schemas.microsoft.com/office/powerpoint/2010/main" val="912525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17" end="17"/>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2895600" cy="2743200"/>
          </a:xfrm>
        </p:spPr>
        <p:txBody>
          <a:bodyPr>
            <a:normAutofit/>
          </a:bodyPr>
          <a:lstStyle/>
          <a:p>
            <a:r>
              <a:rPr lang="en-US" dirty="0" smtClean="0"/>
              <a:t>Remember.  We make Race.</a:t>
            </a:r>
            <a:endParaRPr lang="en-US" dirty="0"/>
          </a:p>
        </p:txBody>
      </p:sp>
      <p:pic>
        <p:nvPicPr>
          <p:cNvPr id="4" name="Picture 3"/>
          <p:cNvPicPr>
            <a:picLocks noChangeAspect="1"/>
          </p:cNvPicPr>
          <p:nvPr/>
        </p:nvPicPr>
        <p:blipFill>
          <a:blip r:embed="rId2"/>
          <a:stretch>
            <a:fillRect/>
          </a:stretch>
        </p:blipFill>
        <p:spPr>
          <a:xfrm>
            <a:off x="3505200" y="-29170"/>
            <a:ext cx="5257800" cy="6887170"/>
          </a:xfrm>
          <a:prstGeom prst="rect">
            <a:avLst/>
          </a:prstGeom>
        </p:spPr>
      </p:pic>
    </p:spTree>
    <p:extLst>
      <p:ext uri="{BB962C8B-B14F-4D97-AF65-F5344CB8AC3E}">
        <p14:creationId xmlns:p14="http://schemas.microsoft.com/office/powerpoint/2010/main" val="943376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United States is becoming more and more diverse.</a:t>
            </a:r>
            <a:endParaRPr lang="en-US" dirty="0"/>
          </a:p>
        </p:txBody>
      </p:sp>
      <p:sp>
        <p:nvSpPr>
          <p:cNvPr id="3" name="Content Placeholder 2"/>
          <p:cNvSpPr>
            <a:spLocks noGrp="1"/>
          </p:cNvSpPr>
          <p:nvPr>
            <p:ph idx="1"/>
          </p:nvPr>
        </p:nvSpPr>
        <p:spPr/>
        <p:txBody>
          <a:bodyPr/>
          <a:lstStyle/>
          <a:p>
            <a:r>
              <a:rPr lang="en-US" dirty="0" smtClean="0"/>
              <a:t>As a result, we have changed our census forms.</a:t>
            </a:r>
          </a:p>
          <a:p>
            <a:r>
              <a:rPr lang="en-US" dirty="0" smtClean="0"/>
              <a:t>We</a:t>
            </a:r>
            <a:r>
              <a:rPr lang="fr-FR" dirty="0" smtClean="0"/>
              <a:t>’</a:t>
            </a:r>
            <a:r>
              <a:rPr lang="en-US" dirty="0" err="1" smtClean="0"/>
              <a:t>ve</a:t>
            </a:r>
            <a:r>
              <a:rPr lang="en-US" dirty="0"/>
              <a:t> </a:t>
            </a:r>
            <a:r>
              <a:rPr lang="en-US" dirty="0" smtClean="0"/>
              <a:t>developed more nuance when looking at terms like “Hispanic”.</a:t>
            </a:r>
          </a:p>
          <a:p>
            <a:r>
              <a:rPr lang="en-US" dirty="0" smtClean="0"/>
              <a:t>But residential segregation by ethnicity or race still persists in our towns and cities.</a:t>
            </a:r>
          </a:p>
          <a:p>
            <a:endParaRPr lang="en-US" dirty="0"/>
          </a:p>
          <a:p>
            <a:r>
              <a:rPr lang="en-US" dirty="0" smtClean="0"/>
              <a:t>What sort of ethnically segregated neighborhoods still exist in New York?</a:t>
            </a:r>
            <a:endParaRPr lang="en-US" dirty="0"/>
          </a:p>
        </p:txBody>
      </p:sp>
    </p:spTree>
    <p:extLst>
      <p:ext uri="{BB962C8B-B14F-4D97-AF65-F5344CB8AC3E}">
        <p14:creationId xmlns:p14="http://schemas.microsoft.com/office/powerpoint/2010/main" val="41675463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Italy</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514600" y="1845469"/>
            <a:ext cx="4575175" cy="343138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Crown Heights</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684462" y="2181225"/>
            <a:ext cx="5000625" cy="33337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602237" y="1447800"/>
            <a:ext cx="7165075" cy="48006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418</TotalTime>
  <Words>1249</Words>
  <Application>Microsoft Macintosh PowerPoint</Application>
  <PresentationFormat>On-screen Show (4:3)</PresentationFormat>
  <Paragraphs>116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AIM: What is identity and how are identities constructed?</vt:lpstr>
      <vt:lpstr>Identify Mr. Fine</vt:lpstr>
      <vt:lpstr>Identifying Against</vt:lpstr>
      <vt:lpstr>How can we scale Identity?</vt:lpstr>
      <vt:lpstr>Remember.  We make Race.</vt:lpstr>
      <vt:lpstr>The United States is becoming more and more diverse.</vt:lpstr>
      <vt:lpstr>Little Italy</vt:lpstr>
      <vt:lpstr>Crown Heights</vt:lpstr>
      <vt:lpstr>Harlem</vt:lpstr>
      <vt:lpstr>Washington Heights</vt:lpstr>
      <vt:lpstr>Williamsburg</vt:lpstr>
      <vt:lpstr>Distribution of Ethnicities in the United States </vt:lpstr>
      <vt:lpstr>      Clustering of Ethnicities.</vt:lpstr>
      <vt:lpstr>African Americans in the U.S.</vt:lpstr>
      <vt:lpstr>Slavery</vt:lpstr>
      <vt:lpstr>Attitudes Towards Slaves</vt:lpstr>
      <vt:lpstr>African-American Migration Patterns.</vt:lpstr>
      <vt:lpstr>Triangle Slave Trade</vt:lpstr>
      <vt:lpstr>African American Migration in the U.S.A.</vt:lpstr>
      <vt:lpstr>African Americans in Baltimore</vt:lpstr>
      <vt:lpstr>Hispanic Americans</vt:lpstr>
      <vt:lpstr>Hispanic Americans in the U.S.</vt:lpstr>
      <vt:lpstr>Asian Americans in the U.S.</vt:lpstr>
      <vt:lpstr>Native Americans</vt:lpstr>
      <vt:lpstr>Concentrations of Ethnicities in Cities.</vt:lpstr>
      <vt:lpstr>PowerPoint Presentation</vt:lpstr>
      <vt:lpstr>PowerPoint Presentation</vt:lpstr>
      <vt:lpstr>Brainstorm</vt:lpstr>
      <vt:lpstr>Ethnic Distribution</vt:lpstr>
      <vt:lpstr>Ethnicities in Chicago </vt:lpstr>
      <vt:lpstr>Ethnicities of Los Angeles</vt:lpstr>
      <vt:lpstr>The Census</vt:lpstr>
      <vt:lpstr>“Separate but Equal” Jim Crow</vt:lpstr>
      <vt:lpstr>Racism and Ethnocentrism</vt:lpstr>
      <vt:lpstr>PowerPoint Presentation</vt:lpstr>
      <vt:lpstr>Integration did happen eventually.</vt:lpstr>
      <vt:lpstr>Why do you suppose that people of similar backgrounds tend to cluster together?</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Ethnicity </dc:title>
  <dc:creator> </dc:creator>
  <cp:lastModifiedBy>Joshua Fine</cp:lastModifiedBy>
  <cp:revision>26</cp:revision>
  <dcterms:created xsi:type="dcterms:W3CDTF">2011-12-05T04:36:47Z</dcterms:created>
  <dcterms:modified xsi:type="dcterms:W3CDTF">2019-01-03T13:37:11Z</dcterms:modified>
</cp:coreProperties>
</file>