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sldIdLst>
    <p:sldId id="256" r:id="rId2"/>
    <p:sldId id="269" r:id="rId3"/>
    <p:sldId id="268" r:id="rId4"/>
    <p:sldId id="270" r:id="rId5"/>
    <p:sldId id="271" r:id="rId6"/>
    <p:sldId id="272" r:id="rId7"/>
    <p:sldId id="273" r:id="rId8"/>
    <p:sldId id="257" r:id="rId9"/>
    <p:sldId id="258" r:id="rId10"/>
    <p:sldId id="259" r:id="rId11"/>
    <p:sldId id="262" r:id="rId12"/>
    <p:sldId id="274" r:id="rId13"/>
    <p:sldId id="275" r:id="rId14"/>
    <p:sldId id="276"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1" d="100"/>
          <a:sy n="81" d="100"/>
        </p:scale>
        <p:origin x="-17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A513D6-F91C-2645-860E-B60E11FF64A4}" type="datetimeFigureOut">
              <a:rPr lang="en-US" smtClean="0"/>
              <a:t>4/19/18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754B0D-1F8A-3E4C-8399-16AAE3475270}" type="slidenum">
              <a:rPr lang="en-US" smtClean="0"/>
              <a:t>‹#›</a:t>
            </a:fld>
            <a:endParaRPr lang="en-US"/>
          </a:p>
        </p:txBody>
      </p:sp>
    </p:spTree>
    <p:extLst>
      <p:ext uri="{BB962C8B-B14F-4D97-AF65-F5344CB8AC3E}">
        <p14:creationId xmlns:p14="http://schemas.microsoft.com/office/powerpoint/2010/main" val="376185813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754B0D-1F8A-3E4C-8399-16AAE3475270}" type="slidenum">
              <a:rPr lang="en-US" smtClean="0"/>
              <a:t>12</a:t>
            </a:fld>
            <a:endParaRPr lang="en-US"/>
          </a:p>
        </p:txBody>
      </p:sp>
    </p:spTree>
    <p:extLst>
      <p:ext uri="{BB962C8B-B14F-4D97-AF65-F5344CB8AC3E}">
        <p14:creationId xmlns:p14="http://schemas.microsoft.com/office/powerpoint/2010/main" val="3365457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E8D5F59C-8A8E-ED43-96DE-F8F148958765}" type="datetimeFigureOut">
              <a:rPr lang="en-US" smtClean="0"/>
              <a:t>4/19/18</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02BC4A5-5FE2-6841-8425-7F86E584A115}" type="slidenum">
              <a:rPr lang="en-US" smtClean="0"/>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D5F59C-8A8E-ED43-96DE-F8F148958765}" type="datetimeFigureOut">
              <a:rPr lang="en-US" smtClean="0"/>
              <a:t>4/19/18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2BC4A5-5FE2-6841-8425-7F86E584A11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D5F59C-8A8E-ED43-96DE-F8F148958765}" type="datetimeFigureOut">
              <a:rPr lang="en-US" smtClean="0"/>
              <a:t>4/19/18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2BC4A5-5FE2-6841-8425-7F86E584A11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D5F59C-8A8E-ED43-96DE-F8F148958765}" type="datetimeFigureOut">
              <a:rPr lang="en-US" smtClean="0"/>
              <a:t>4/19/18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2BC4A5-5FE2-6841-8425-7F86E584A11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D5F59C-8A8E-ED43-96DE-F8F148958765}" type="datetimeFigureOut">
              <a:rPr lang="en-US" smtClean="0"/>
              <a:t>4/19/18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2BC4A5-5FE2-6841-8425-7F86E584A115}"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8D5F59C-8A8E-ED43-96DE-F8F148958765}" type="datetimeFigureOut">
              <a:rPr lang="en-US" smtClean="0"/>
              <a:t>4/19/18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2BC4A5-5FE2-6841-8425-7F86E584A115}" type="slidenum">
              <a:rPr lang="en-US" smtClean="0"/>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8D5F59C-8A8E-ED43-96DE-F8F148958765}" type="datetimeFigureOut">
              <a:rPr lang="en-US" smtClean="0"/>
              <a:t>4/19/18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02BC4A5-5FE2-6841-8425-7F86E584A115}"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D5F59C-8A8E-ED43-96DE-F8F148958765}" type="datetimeFigureOut">
              <a:rPr lang="en-US" smtClean="0"/>
              <a:t>4/19/18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02BC4A5-5FE2-6841-8425-7F86E584A11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D5F59C-8A8E-ED43-96DE-F8F148958765}" type="datetimeFigureOut">
              <a:rPr lang="en-US" smtClean="0"/>
              <a:t>4/19/18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02BC4A5-5FE2-6841-8425-7F86E584A11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E8D5F59C-8A8E-ED43-96DE-F8F148958765}" type="datetimeFigureOut">
              <a:rPr lang="en-US" smtClean="0"/>
              <a:t>4/19/18</a:t>
            </a:fld>
            <a:endParaRPr lang="en-US" dirty="0"/>
          </a:p>
        </p:txBody>
      </p:sp>
      <p:sp>
        <p:nvSpPr>
          <p:cNvPr id="7" name="Slide Number Placeholder 6"/>
          <p:cNvSpPr>
            <a:spLocks noGrp="1"/>
          </p:cNvSpPr>
          <p:nvPr>
            <p:ph type="sldNum" sz="quarter" idx="12"/>
          </p:nvPr>
        </p:nvSpPr>
        <p:spPr/>
        <p:txBody>
          <a:bodyPr/>
          <a:lstStyle/>
          <a:p>
            <a:fld id="{702BC4A5-5FE2-6841-8425-7F86E584A115}" type="slidenum">
              <a:rPr lang="en-US" smtClean="0"/>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D5F59C-8A8E-ED43-96DE-F8F148958765}" type="datetimeFigureOut">
              <a:rPr lang="en-US" smtClean="0"/>
              <a:t>4/19/18</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702BC4A5-5FE2-6841-8425-7F86E584A11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E8D5F59C-8A8E-ED43-96DE-F8F148958765}" type="datetimeFigureOut">
              <a:rPr lang="en-US" smtClean="0"/>
              <a:t>4/19/18</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02BC4A5-5FE2-6841-8425-7F86E584A115}"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365" y="2203524"/>
            <a:ext cx="3313355" cy="2782416"/>
          </a:xfrm>
        </p:spPr>
        <p:txBody>
          <a:bodyPr>
            <a:noAutofit/>
          </a:bodyPr>
          <a:lstStyle/>
          <a:p>
            <a:r>
              <a:rPr lang="en-US" sz="3100" b="1" dirty="0" smtClean="0">
                <a:solidFill>
                  <a:schemeClr val="tx1">
                    <a:lumMod val="95000"/>
                    <a:lumOff val="5000"/>
                  </a:schemeClr>
                </a:solidFill>
              </a:rPr>
              <a:t>AIM: How does free trade affect life in the United States?</a:t>
            </a:r>
            <a:endParaRPr lang="en-US" sz="3100" b="1" dirty="0">
              <a:solidFill>
                <a:schemeClr val="tx1">
                  <a:lumMod val="95000"/>
                  <a:lumOff val="5000"/>
                </a:schemeClr>
              </a:solidFill>
            </a:endParaRPr>
          </a:p>
        </p:txBody>
      </p:sp>
      <p:sp>
        <p:nvSpPr>
          <p:cNvPr id="3" name="Subtitle 2"/>
          <p:cNvSpPr>
            <a:spLocks noGrp="1"/>
          </p:cNvSpPr>
          <p:nvPr>
            <p:ph type="subTitle" idx="1"/>
          </p:nvPr>
        </p:nvSpPr>
        <p:spPr>
          <a:xfrm>
            <a:off x="4515168" y="0"/>
            <a:ext cx="3715607" cy="1325849"/>
          </a:xfrm>
        </p:spPr>
        <p:txBody>
          <a:bodyPr>
            <a:noAutofit/>
          </a:bodyPr>
          <a:lstStyle/>
          <a:p>
            <a:r>
              <a:rPr lang="en-US" sz="2400" b="1" dirty="0" smtClean="0"/>
              <a:t>Do Now</a:t>
            </a:r>
            <a:r>
              <a:rPr lang="en-US" sz="2400" b="1" dirty="0" smtClean="0"/>
              <a:t>:</a:t>
            </a:r>
            <a:r>
              <a:rPr lang="en-US" sz="2400" dirty="0" smtClean="0"/>
              <a:t>  </a:t>
            </a:r>
            <a:r>
              <a:rPr lang="en-US" sz="2400" dirty="0"/>
              <a:t>How can governments affect economic development with each of the following?</a:t>
            </a:r>
            <a:br>
              <a:rPr lang="en-US" sz="2400" dirty="0"/>
            </a:br>
            <a:endParaRPr lang="en-US" sz="2400" b="1" dirty="0"/>
          </a:p>
        </p:txBody>
      </p:sp>
    </p:spTree>
    <p:extLst>
      <p:ext uri="{BB962C8B-B14F-4D97-AF65-F5344CB8AC3E}">
        <p14:creationId xmlns:p14="http://schemas.microsoft.com/office/powerpoint/2010/main" val="248275907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does free trade affect your work prospects?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5703878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normAutofit fontScale="90000"/>
          </a:bodyPr>
          <a:lstStyle/>
          <a:p>
            <a:r>
              <a:rPr lang="en-US">
                <a:latin typeface="Calibri" charset="0"/>
              </a:rPr>
              <a:t>The New International Division of Labor</a:t>
            </a:r>
          </a:p>
        </p:txBody>
      </p:sp>
      <p:sp>
        <p:nvSpPr>
          <p:cNvPr id="18434" name="Content Placeholder 2"/>
          <p:cNvSpPr>
            <a:spLocks noGrp="1"/>
          </p:cNvSpPr>
          <p:nvPr>
            <p:ph idx="1"/>
          </p:nvPr>
        </p:nvSpPr>
        <p:spPr/>
        <p:txBody>
          <a:bodyPr/>
          <a:lstStyle/>
          <a:p>
            <a:pPr eaLnBrk="1" hangingPunct="1"/>
            <a:r>
              <a:rPr lang="en-US" sz="3200" dirty="0">
                <a:latin typeface="Constantia" charset="0"/>
              </a:rPr>
              <a:t>The selective transfer of jobs is known as the </a:t>
            </a:r>
            <a:r>
              <a:rPr lang="en-US" sz="3200" b="1" u="sng" dirty="0">
                <a:latin typeface="Constantia" charset="0"/>
              </a:rPr>
              <a:t>new international division of labor.</a:t>
            </a:r>
          </a:p>
          <a:p>
            <a:pPr eaLnBrk="1" hangingPunct="1"/>
            <a:r>
              <a:rPr lang="en-US" sz="3200" dirty="0">
                <a:latin typeface="Constantia" charset="0"/>
              </a:rPr>
              <a:t>Often times the foreign operations are overseen by independent companies.</a:t>
            </a:r>
          </a:p>
          <a:p>
            <a:endParaRPr lang="en-US" dirty="0">
              <a:latin typeface="Constantia" charset="0"/>
            </a:endParaRPr>
          </a:p>
        </p:txBody>
      </p:sp>
    </p:spTree>
    <p:extLst>
      <p:ext uri="{BB962C8B-B14F-4D97-AF65-F5344CB8AC3E}">
        <p14:creationId xmlns:p14="http://schemas.microsoft.com/office/powerpoint/2010/main" val="406169963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81446"/>
          </a:xfrm>
        </p:spPr>
        <p:txBody>
          <a:bodyPr>
            <a:normAutofit fontScale="90000"/>
          </a:bodyPr>
          <a:lstStyle/>
          <a:p>
            <a:r>
              <a:rPr lang="en-US" dirty="0" smtClean="0"/>
              <a:t>Services FRQ</a:t>
            </a:r>
            <a:endParaRPr lang="en-US" dirty="0"/>
          </a:p>
        </p:txBody>
      </p:sp>
      <p:pic>
        <p:nvPicPr>
          <p:cNvPr id="4" name="Picture 3"/>
          <p:cNvPicPr>
            <a:picLocks noChangeAspect="1"/>
          </p:cNvPicPr>
          <p:nvPr/>
        </p:nvPicPr>
        <p:blipFill>
          <a:blip r:embed="rId3"/>
          <a:stretch>
            <a:fillRect/>
          </a:stretch>
        </p:blipFill>
        <p:spPr>
          <a:xfrm>
            <a:off x="676782" y="1818869"/>
            <a:ext cx="7767716" cy="4517395"/>
          </a:xfrm>
          <a:prstGeom prst="rect">
            <a:avLst/>
          </a:prstGeom>
        </p:spPr>
      </p:pic>
    </p:spTree>
    <p:extLst>
      <p:ext uri="{BB962C8B-B14F-4D97-AF65-F5344CB8AC3E}">
        <p14:creationId xmlns:p14="http://schemas.microsoft.com/office/powerpoint/2010/main" val="1580136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95751" y="533118"/>
            <a:ext cx="8074000" cy="736956"/>
          </a:xfrm>
        </p:spPr>
        <p:txBody>
          <a:bodyPr>
            <a:normAutofit/>
          </a:bodyPr>
          <a:lstStyle/>
          <a:p>
            <a:r>
              <a:rPr lang="en-US" sz="2400" dirty="0" smtClean="0"/>
              <a:t>Part A (2 points: one point for each correct response.</a:t>
            </a:r>
            <a:endParaRPr lang="en-US" sz="2400" dirty="0"/>
          </a:p>
        </p:txBody>
      </p:sp>
      <p:sp>
        <p:nvSpPr>
          <p:cNvPr id="6" name="Content Placeholder 5"/>
          <p:cNvSpPr>
            <a:spLocks noGrp="1"/>
          </p:cNvSpPr>
          <p:nvPr>
            <p:ph idx="1"/>
          </p:nvPr>
        </p:nvSpPr>
        <p:spPr>
          <a:xfrm>
            <a:off x="1043492" y="1270074"/>
            <a:ext cx="6777317" cy="4562555"/>
          </a:xfrm>
        </p:spPr>
        <p:txBody>
          <a:bodyPr/>
          <a:lstStyle/>
          <a:p>
            <a:r>
              <a:rPr lang="en-US" dirty="0" smtClean="0"/>
              <a:t>Low wage structure</a:t>
            </a:r>
          </a:p>
          <a:p>
            <a:r>
              <a:rPr lang="en-US" dirty="0" smtClean="0"/>
              <a:t>Low tax structure (tax incentives)</a:t>
            </a:r>
          </a:p>
          <a:p>
            <a:r>
              <a:rPr lang="en-US" dirty="0" smtClean="0"/>
              <a:t>Low land (site costs) or rent.</a:t>
            </a:r>
          </a:p>
          <a:p>
            <a:r>
              <a:rPr lang="en-US" dirty="0" smtClean="0"/>
              <a:t>Low building costs/buildings available</a:t>
            </a:r>
          </a:p>
          <a:p>
            <a:r>
              <a:rPr lang="en-US" dirty="0" smtClean="0"/>
              <a:t>Large labor pool (from deindustrialization) and small town/rural area.</a:t>
            </a:r>
          </a:p>
          <a:p>
            <a:r>
              <a:rPr lang="en-US" dirty="0" smtClean="0"/>
              <a:t>Telecommunications in place or easily provided.</a:t>
            </a:r>
          </a:p>
          <a:p>
            <a:r>
              <a:rPr lang="en-US" dirty="0" smtClean="0"/>
              <a:t>Business climate, e.g., right to work laws in place, zoning.</a:t>
            </a:r>
            <a:endParaRPr lang="en-US" dirty="0"/>
          </a:p>
        </p:txBody>
      </p:sp>
    </p:spTree>
    <p:extLst>
      <p:ext uri="{BB962C8B-B14F-4D97-AF65-F5344CB8AC3E}">
        <p14:creationId xmlns:p14="http://schemas.microsoft.com/office/powerpoint/2010/main" val="27851188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2700" y="0"/>
            <a:ext cx="9131300" cy="6858000"/>
          </a:xfrm>
          <a:prstGeom prst="rect">
            <a:avLst/>
          </a:prstGeom>
        </p:spPr>
      </p:pic>
    </p:spTree>
    <p:extLst>
      <p:ext uri="{BB962C8B-B14F-4D97-AF65-F5344CB8AC3E}">
        <p14:creationId xmlns:p14="http://schemas.microsoft.com/office/powerpoint/2010/main" val="3034519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Regulations</a:t>
            </a:r>
            <a:endParaRPr lang="en-US" dirty="0"/>
          </a:p>
        </p:txBody>
      </p:sp>
      <p:sp>
        <p:nvSpPr>
          <p:cNvPr id="3" name="Content Placeholder 2"/>
          <p:cNvSpPr>
            <a:spLocks noGrp="1"/>
          </p:cNvSpPr>
          <p:nvPr>
            <p:ph sz="quarter" idx="4294967295"/>
          </p:nvPr>
        </p:nvSpPr>
        <p:spPr>
          <a:xfrm>
            <a:off x="1143000" y="731520"/>
            <a:ext cx="6400800" cy="3474720"/>
          </a:xfrm>
          <a:prstGeom prst="rect">
            <a:avLst/>
          </a:prstGeom>
        </p:spPr>
        <p:txBody>
          <a:bodyPr/>
          <a:lstStyle/>
          <a:p>
            <a:endParaRPr lang="en-US"/>
          </a:p>
        </p:txBody>
      </p:sp>
    </p:spTree>
    <p:extLst>
      <p:ext uri="{BB962C8B-B14F-4D97-AF65-F5344CB8AC3E}">
        <p14:creationId xmlns:p14="http://schemas.microsoft.com/office/powerpoint/2010/main" val="14183342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751" y="4372167"/>
            <a:ext cx="8276106" cy="1617557"/>
          </a:xfrm>
        </p:spPr>
        <p:txBody>
          <a:bodyPr>
            <a:normAutofit fontScale="90000"/>
          </a:bodyPr>
          <a:lstStyle/>
          <a:p>
            <a:r>
              <a:rPr lang="en-US" dirty="0">
                <a:effectLst/>
              </a:rPr>
              <a:t>2.  How can governments affect economic development with each of the following</a:t>
            </a:r>
            <a:r>
              <a:rPr lang="en-US" dirty="0" smtClean="0">
                <a:effectLst/>
              </a:rPr>
              <a:t>?</a:t>
            </a:r>
            <a:endParaRPr lang="en-US" dirty="0"/>
          </a:p>
        </p:txBody>
      </p:sp>
      <p:sp>
        <p:nvSpPr>
          <p:cNvPr id="3" name="Content Placeholder 2"/>
          <p:cNvSpPr>
            <a:spLocks noGrp="1"/>
          </p:cNvSpPr>
          <p:nvPr>
            <p:ph sz="quarter" idx="4294967295"/>
          </p:nvPr>
        </p:nvSpPr>
        <p:spPr>
          <a:xfrm>
            <a:off x="1143000" y="731520"/>
            <a:ext cx="6400800" cy="3474720"/>
          </a:xfrm>
          <a:prstGeom prst="rect">
            <a:avLst/>
          </a:prstGeom>
        </p:spPr>
        <p:txBody>
          <a:bodyPr/>
          <a:lstStyle/>
          <a:p>
            <a:endParaRPr lang="en-US"/>
          </a:p>
        </p:txBody>
      </p:sp>
    </p:spTree>
    <p:extLst>
      <p:ext uri="{BB962C8B-B14F-4D97-AF65-F5344CB8AC3E}">
        <p14:creationId xmlns:p14="http://schemas.microsoft.com/office/powerpoint/2010/main" val="26315007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Tariffs</a:t>
            </a:r>
            <a:endParaRPr lang="en-US" dirty="0"/>
          </a:p>
        </p:txBody>
      </p:sp>
      <p:sp>
        <p:nvSpPr>
          <p:cNvPr id="5" name="Content Placeholder 4"/>
          <p:cNvSpPr>
            <a:spLocks noGrp="1"/>
          </p:cNvSpPr>
          <p:nvPr>
            <p:ph sz="quarter" idx="4294967295"/>
          </p:nvPr>
        </p:nvSpPr>
        <p:spPr>
          <a:xfrm>
            <a:off x="1143000" y="731520"/>
            <a:ext cx="6400800" cy="3474720"/>
          </a:xfrm>
          <a:prstGeom prst="rect">
            <a:avLst/>
          </a:prstGeom>
        </p:spPr>
        <p:txBody>
          <a:bodyPr/>
          <a:lstStyle/>
          <a:p>
            <a:endParaRPr lang="en-US" dirty="0"/>
          </a:p>
        </p:txBody>
      </p:sp>
    </p:spTree>
    <p:extLst>
      <p:ext uri="{BB962C8B-B14F-4D97-AF65-F5344CB8AC3E}">
        <p14:creationId xmlns:p14="http://schemas.microsoft.com/office/powerpoint/2010/main" val="371229207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Tax Structures</a:t>
            </a:r>
            <a:endParaRPr lang="en-US" dirty="0"/>
          </a:p>
        </p:txBody>
      </p:sp>
      <p:sp>
        <p:nvSpPr>
          <p:cNvPr id="3" name="Content Placeholder 2"/>
          <p:cNvSpPr>
            <a:spLocks noGrp="1"/>
          </p:cNvSpPr>
          <p:nvPr>
            <p:ph sz="quarter" idx="4294967295"/>
          </p:nvPr>
        </p:nvSpPr>
        <p:spPr>
          <a:xfrm>
            <a:off x="1143000" y="731520"/>
            <a:ext cx="6400800" cy="3474720"/>
          </a:xfrm>
          <a:prstGeom prst="rect">
            <a:avLst/>
          </a:prstGeom>
        </p:spPr>
        <p:txBody>
          <a:bodyPr/>
          <a:lstStyle/>
          <a:p>
            <a:endParaRPr lang="en-US"/>
          </a:p>
        </p:txBody>
      </p:sp>
    </p:spTree>
    <p:extLst>
      <p:ext uri="{BB962C8B-B14F-4D97-AF65-F5344CB8AC3E}">
        <p14:creationId xmlns:p14="http://schemas.microsoft.com/office/powerpoint/2010/main" val="388848819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Trade Agreements</a:t>
            </a:r>
            <a:endParaRPr lang="en-US" dirty="0"/>
          </a:p>
        </p:txBody>
      </p:sp>
      <p:sp>
        <p:nvSpPr>
          <p:cNvPr id="3" name="Content Placeholder 2"/>
          <p:cNvSpPr>
            <a:spLocks noGrp="1"/>
          </p:cNvSpPr>
          <p:nvPr>
            <p:ph sz="quarter" idx="4294967295"/>
          </p:nvPr>
        </p:nvSpPr>
        <p:spPr>
          <a:xfrm>
            <a:off x="1143000" y="731520"/>
            <a:ext cx="6400800" cy="3474720"/>
          </a:xfrm>
          <a:prstGeom prst="rect">
            <a:avLst/>
          </a:prstGeom>
        </p:spPr>
        <p:txBody>
          <a:bodyPr/>
          <a:lstStyle/>
          <a:p>
            <a:endParaRPr lang="en-US"/>
          </a:p>
        </p:txBody>
      </p:sp>
    </p:spTree>
    <p:extLst>
      <p:ext uri="{BB962C8B-B14F-4D97-AF65-F5344CB8AC3E}">
        <p14:creationId xmlns:p14="http://schemas.microsoft.com/office/powerpoint/2010/main" val="256820511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Land Ownership Rules</a:t>
            </a:r>
            <a:endParaRPr lang="en-US" dirty="0"/>
          </a:p>
        </p:txBody>
      </p:sp>
      <p:sp>
        <p:nvSpPr>
          <p:cNvPr id="3" name="Content Placeholder 2"/>
          <p:cNvSpPr>
            <a:spLocks noGrp="1"/>
          </p:cNvSpPr>
          <p:nvPr>
            <p:ph sz="quarter" idx="4294967295"/>
          </p:nvPr>
        </p:nvSpPr>
        <p:spPr>
          <a:xfrm>
            <a:off x="1143000" y="731520"/>
            <a:ext cx="6400800" cy="3474720"/>
          </a:xfrm>
          <a:prstGeom prst="rect">
            <a:avLst/>
          </a:prstGeom>
        </p:spPr>
        <p:txBody>
          <a:bodyPr/>
          <a:lstStyle/>
          <a:p>
            <a:endParaRPr lang="en-US"/>
          </a:p>
        </p:txBody>
      </p:sp>
    </p:spTree>
    <p:extLst>
      <p:ext uri="{BB962C8B-B14F-4D97-AF65-F5344CB8AC3E}">
        <p14:creationId xmlns:p14="http://schemas.microsoft.com/office/powerpoint/2010/main" val="330420247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615642"/>
          </a:xfrm>
        </p:spPr>
        <p:txBody>
          <a:bodyPr>
            <a:normAutofit fontScale="90000"/>
          </a:bodyPr>
          <a:lstStyle/>
          <a:p>
            <a:r>
              <a:rPr lang="en-US" dirty="0" smtClean="0"/>
              <a:t>What is free trade?</a:t>
            </a:r>
            <a:endParaRPr lang="en-US" dirty="0"/>
          </a:p>
        </p:txBody>
      </p:sp>
      <p:sp>
        <p:nvSpPr>
          <p:cNvPr id="3" name="Content Placeholder 2"/>
          <p:cNvSpPr>
            <a:spLocks noGrp="1"/>
          </p:cNvSpPr>
          <p:nvPr>
            <p:ph idx="1"/>
          </p:nvPr>
        </p:nvSpPr>
        <p:spPr>
          <a:xfrm>
            <a:off x="522914" y="1643306"/>
            <a:ext cx="8086499" cy="4817873"/>
          </a:xfrm>
        </p:spPr>
        <p:txBody>
          <a:bodyPr>
            <a:noAutofit/>
          </a:bodyPr>
          <a:lstStyle/>
          <a:p>
            <a:r>
              <a:rPr lang="en-US" sz="2800" dirty="0" smtClean="0"/>
              <a:t>Free trade is international trade without the use of protective tariffs.  Various Free Trade Agreements have taken effect throughout the world including the North American Free Trade Agreement.  (NAFTA).  All E.U. member states also have free trade agreements.  A proposed free trade agreement between the United States and Pacific Rim countries has become a point of contention in the current presidential election.</a:t>
            </a:r>
            <a:endParaRPr lang="en-US" sz="2800" dirty="0"/>
          </a:p>
        </p:txBody>
      </p:sp>
    </p:spTree>
    <p:extLst>
      <p:ext uri="{BB962C8B-B14F-4D97-AF65-F5344CB8AC3E}">
        <p14:creationId xmlns:p14="http://schemas.microsoft.com/office/powerpoint/2010/main" val="16211293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212" y="1232478"/>
            <a:ext cx="8217228" cy="1083532"/>
          </a:xfrm>
        </p:spPr>
        <p:txBody>
          <a:bodyPr>
            <a:normAutofit fontScale="90000"/>
          </a:bodyPr>
          <a:lstStyle/>
          <a:p>
            <a:r>
              <a:rPr lang="en-US" dirty="0" smtClean="0"/>
              <a:t>In groups of 4, come up with  reasons why free trade can both help and hurt U.S. workers.</a:t>
            </a:r>
            <a:endParaRPr lang="en-US" dirty="0"/>
          </a:p>
        </p:txBody>
      </p:sp>
      <p:sp>
        <p:nvSpPr>
          <p:cNvPr id="4" name="Text Placeholder 3"/>
          <p:cNvSpPr>
            <a:spLocks noGrp="1"/>
          </p:cNvSpPr>
          <p:nvPr>
            <p:ph type="body" idx="1"/>
          </p:nvPr>
        </p:nvSpPr>
        <p:spPr/>
        <p:txBody>
          <a:bodyPr/>
          <a:lstStyle/>
          <a:p>
            <a:pPr algn="ctr"/>
            <a:r>
              <a:rPr lang="en-US" dirty="0" smtClean="0"/>
              <a:t>Help</a:t>
            </a:r>
            <a:endParaRPr lang="en-US" dirty="0"/>
          </a:p>
        </p:txBody>
      </p:sp>
      <p:sp>
        <p:nvSpPr>
          <p:cNvPr id="5" name="Content Placeholder 4"/>
          <p:cNvSpPr>
            <a:spLocks noGrp="1"/>
          </p:cNvSpPr>
          <p:nvPr>
            <p:ph sz="half" idx="2"/>
          </p:nvPr>
        </p:nvSpPr>
        <p:spPr>
          <a:xfrm>
            <a:off x="1041721" y="2974694"/>
            <a:ext cx="3419856" cy="3486485"/>
          </a:xfrm>
        </p:spPr>
        <p:txBody>
          <a:bodyPr/>
          <a:lstStyle/>
          <a:p>
            <a:endParaRPr lang="en-US"/>
          </a:p>
        </p:txBody>
      </p:sp>
      <p:sp>
        <p:nvSpPr>
          <p:cNvPr id="6" name="Text Placeholder 5"/>
          <p:cNvSpPr>
            <a:spLocks noGrp="1"/>
          </p:cNvSpPr>
          <p:nvPr>
            <p:ph type="body" sz="quarter" idx="3"/>
          </p:nvPr>
        </p:nvSpPr>
        <p:spPr/>
        <p:txBody>
          <a:bodyPr/>
          <a:lstStyle/>
          <a:p>
            <a:pPr algn="ctr"/>
            <a:r>
              <a:rPr lang="en-US" dirty="0" smtClean="0"/>
              <a:t>Hurt</a:t>
            </a:r>
            <a:endParaRPr lang="en-US" dirty="0"/>
          </a:p>
        </p:txBody>
      </p:sp>
      <p:sp>
        <p:nvSpPr>
          <p:cNvPr id="7" name="Content Placeholder 6"/>
          <p:cNvSpPr>
            <a:spLocks noGrp="1"/>
          </p:cNvSpPr>
          <p:nvPr>
            <p:ph sz="quarter" idx="4"/>
          </p:nvPr>
        </p:nvSpPr>
        <p:spPr>
          <a:xfrm>
            <a:off x="4645152" y="2974694"/>
            <a:ext cx="3419856" cy="3486485"/>
          </a:xfrm>
        </p:spPr>
        <p:txBody>
          <a:bodyPr/>
          <a:lstStyle/>
          <a:p>
            <a:endParaRPr lang="en-US" dirty="0"/>
          </a:p>
        </p:txBody>
      </p:sp>
    </p:spTree>
    <p:extLst>
      <p:ext uri="{BB962C8B-B14F-4D97-AF65-F5344CB8AC3E}">
        <p14:creationId xmlns:p14="http://schemas.microsoft.com/office/powerpoint/2010/main" val="177784418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36</TotalTime>
  <Words>267</Words>
  <Application>Microsoft Macintosh PowerPoint</Application>
  <PresentationFormat>On-screen Show (4:3)</PresentationFormat>
  <Paragraphs>27</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Austin</vt:lpstr>
      <vt:lpstr>AIM: How does free trade affect life in the United States?</vt:lpstr>
      <vt:lpstr>Regulations</vt:lpstr>
      <vt:lpstr>2.  How can governments affect economic development with each of the following?</vt:lpstr>
      <vt:lpstr>Tariffs</vt:lpstr>
      <vt:lpstr>Tax Structures</vt:lpstr>
      <vt:lpstr>Trade Agreements</vt:lpstr>
      <vt:lpstr>Land Ownership Rules</vt:lpstr>
      <vt:lpstr>What is free trade?</vt:lpstr>
      <vt:lpstr>In groups of 4, come up with  reasons why free trade can both help and hurt U.S. workers.</vt:lpstr>
      <vt:lpstr>How does free trade affect your work prospects?</vt:lpstr>
      <vt:lpstr>The New International Division of Labor</vt:lpstr>
      <vt:lpstr>Services FRQ</vt:lpstr>
      <vt:lpstr>Part A (2 points: one point for each correct response.</vt:lpstr>
      <vt:lpstr>PowerPoint Presentation</vt:lpstr>
    </vt:vector>
  </TitlesOfParts>
  <Company>Brooklyn Technical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 How does free trade affect life in the United States?</dc:title>
  <dc:creator>Joshua Fine</dc:creator>
  <cp:lastModifiedBy>Joshua Fine</cp:lastModifiedBy>
  <cp:revision>9</cp:revision>
  <dcterms:created xsi:type="dcterms:W3CDTF">2016-03-17T12:31:04Z</dcterms:created>
  <dcterms:modified xsi:type="dcterms:W3CDTF">2018-04-19T12:11:21Z</dcterms:modified>
</cp:coreProperties>
</file>