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357" r:id="rId3"/>
    <p:sldId id="261" r:id="rId4"/>
    <p:sldId id="262" r:id="rId5"/>
    <p:sldId id="413" r:id="rId6"/>
    <p:sldId id="264" r:id="rId7"/>
    <p:sldId id="417" r:id="rId8"/>
    <p:sldId id="265" r:id="rId9"/>
    <p:sldId id="266" r:id="rId10"/>
    <p:sldId id="267" r:id="rId11"/>
    <p:sldId id="268" r:id="rId12"/>
    <p:sldId id="411" r:id="rId13"/>
    <p:sldId id="414" r:id="rId14"/>
    <p:sldId id="269" r:id="rId15"/>
    <p:sldId id="409" r:id="rId16"/>
    <p:sldId id="270" r:id="rId17"/>
    <p:sldId id="416" r:id="rId18"/>
    <p:sldId id="271" r:id="rId19"/>
    <p:sldId id="415" r:id="rId20"/>
    <p:sldId id="272" r:id="rId21"/>
    <p:sldId id="273" r:id="rId22"/>
    <p:sldId id="418" r:id="rId23"/>
    <p:sldId id="406" r:id="rId24"/>
    <p:sldId id="407" r:id="rId25"/>
    <p:sldId id="354" r:id="rId26"/>
    <p:sldId id="274" r:id="rId27"/>
    <p:sldId id="408" r:id="rId28"/>
    <p:sldId id="360" r:id="rId29"/>
    <p:sldId id="275" r:id="rId30"/>
    <p:sldId id="277" r:id="rId31"/>
    <p:sldId id="276" r:id="rId32"/>
    <p:sldId id="419" r:id="rId33"/>
    <p:sldId id="278" r:id="rId34"/>
    <p:sldId id="279" r:id="rId35"/>
    <p:sldId id="280" r:id="rId36"/>
    <p:sldId id="361" r:id="rId37"/>
    <p:sldId id="281" r:id="rId38"/>
    <p:sldId id="420" r:id="rId39"/>
    <p:sldId id="412" r:id="rId40"/>
    <p:sldId id="362" r:id="rId41"/>
    <p:sldId id="363" r:id="rId42"/>
    <p:sldId id="282" r:id="rId43"/>
    <p:sldId id="41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00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grpSp>
        <p:nvGrpSpPr>
          <p:cNvPr id="7" name="Group 16"/>
          <p:cNvGrpSpPr/>
          <p:nvPr/>
        </p:nvGrpSpPr>
        <p:grpSpPr>
          <a:xfrm>
            <a:off x="0" y="3268345"/>
            <a:ext cx="9144000" cy="146304"/>
            <a:chOff x="0" y="3268345"/>
            <a:chExt cx="9144000" cy="146304"/>
          </a:xfrm>
        </p:grpSpPr>
        <p:sp>
          <p:nvSpPr>
            <p:cNvPr id="13" name="Rectangle 12"/>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609600" y="1752600"/>
            <a:ext cx="7924800" cy="1470025"/>
          </a:xfrm>
          <a:prstGeom prst="rect">
            <a:avLst/>
          </a:prstGeom>
        </p:spPr>
        <p:txBody>
          <a:bodyPr anchor="b"/>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055663-21B1-4101-B591-D0BC334F45F5}" type="datetimeFigureOut">
              <a:rPr lang="en-US" smtClean="0"/>
              <a:pPr/>
              <a:t>12/6/15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04E7D8-D16B-49AC-98B9-BE3CE32DF20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bg>
      <p:bgRef idx="1003">
        <a:schemeClr val="bg2"/>
      </p:bgRef>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055663-21B1-4101-B591-D0BC334F45F5}" type="datetimeFigureOut">
              <a:rPr lang="en-US" smtClean="0"/>
              <a:pPr/>
              <a:t>12/6/15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04E7D8-D16B-49AC-98B9-BE3CE32DF20D}"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grpSp>
        <p:nvGrpSpPr>
          <p:cNvPr id="2" name="Group 7"/>
          <p:cNvGrpSpPr/>
          <p:nvPr/>
        </p:nvGrpSpPr>
        <p:grpSpPr>
          <a:xfrm flipH="1">
            <a:off x="0" y="1371600"/>
            <a:ext cx="9144000" cy="73152"/>
            <a:chOff x="0" y="3268345"/>
            <a:chExt cx="9144000" cy="146304"/>
          </a:xfrm>
        </p:grpSpPr>
        <p:sp>
          <p:nvSpPr>
            <p:cNvPr id="9" name="Rectangle 8"/>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8"/>
            <a:ext cx="18288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172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39712" y="6356350"/>
            <a:ext cx="1868424" cy="365125"/>
          </a:xfrm>
        </p:spPr>
        <p:txBody>
          <a:bodyPr/>
          <a:lstStyle/>
          <a:p>
            <a:fld id="{CC055663-21B1-4101-B591-D0BC334F45F5}" type="datetimeFigureOut">
              <a:rPr lang="en-US" smtClean="0"/>
              <a:pPr/>
              <a:t>12/6/15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04E7D8-D16B-49AC-98B9-BE3CE32DF20D}" type="slidenum">
              <a:rPr lang="en-US" smtClean="0"/>
              <a:pPr/>
              <a:t>‹#›</a:t>
            </a:fld>
            <a:endParaRPr lang="en-US"/>
          </a:p>
        </p:txBody>
      </p:sp>
      <p:grpSp>
        <p:nvGrpSpPr>
          <p:cNvPr id="7" name="Group 6"/>
          <p:cNvGrpSpPr/>
          <p:nvPr/>
        </p:nvGrpSpPr>
        <p:grpSpPr>
          <a:xfrm rot="5400000" flipH="1">
            <a:off x="3332988" y="3384804"/>
            <a:ext cx="6867144" cy="73152"/>
            <a:chOff x="0" y="3268345"/>
            <a:chExt cx="9144000" cy="146304"/>
          </a:xfrm>
        </p:grpSpPr>
        <p:sp>
          <p:nvSpPr>
            <p:cNvPr id="8" name="Rectangle 7"/>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9616"/>
            <a:ext cx="8229600" cy="46265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055663-21B1-4101-B591-D0BC334F45F5}" type="datetimeFigureOut">
              <a:rPr lang="en-US" smtClean="0"/>
              <a:pPr/>
              <a:t>12/6/15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04E7D8-D16B-49AC-98B9-BE3CE32DF20D}" type="slidenum">
              <a:rPr lang="en-US" smtClean="0"/>
              <a:pPr/>
              <a:t>‹#›</a:t>
            </a:fld>
            <a:endParaRPr lang="en-US"/>
          </a:p>
        </p:txBody>
      </p:sp>
      <p:grpSp>
        <p:nvGrpSpPr>
          <p:cNvPr id="2" name="Group 13"/>
          <p:cNvGrpSpPr/>
          <p:nvPr/>
        </p:nvGrpSpPr>
        <p:grpSpPr>
          <a:xfrm>
            <a:off x="0" y="1371600"/>
            <a:ext cx="9144000" cy="73152"/>
            <a:chOff x="0" y="3268345"/>
            <a:chExt cx="9144000" cy="146304"/>
          </a:xfrm>
        </p:grpSpPr>
        <p:sp>
          <p:nvSpPr>
            <p:cNvPr id="15" name="Rectangle 1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itle 1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7512" y="4406900"/>
            <a:ext cx="7827201"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67512" y="2667000"/>
            <a:ext cx="7827201"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055663-21B1-4101-B591-D0BC334F45F5}" type="datetimeFigureOut">
              <a:rPr lang="en-US" smtClean="0"/>
              <a:pPr/>
              <a:t>12/6/15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04E7D8-D16B-49AC-98B9-BE3CE32DF20D}" type="slidenum">
              <a:rPr lang="en-US" smtClean="0"/>
              <a:pPr/>
              <a:t>‹#›</a:t>
            </a:fld>
            <a:endParaRPr lang="en-US"/>
          </a:p>
        </p:txBody>
      </p:sp>
      <p:grpSp>
        <p:nvGrpSpPr>
          <p:cNvPr id="7" name="Group 12"/>
          <p:cNvGrpSpPr/>
          <p:nvPr/>
        </p:nvGrpSpPr>
        <p:grpSpPr>
          <a:xfrm flipH="1">
            <a:off x="0" y="4228465"/>
            <a:ext cx="9144000" cy="146304"/>
            <a:chOff x="0" y="3268345"/>
            <a:chExt cx="9144000" cy="146304"/>
          </a:xfrm>
        </p:grpSpPr>
        <p:sp>
          <p:nvSpPr>
            <p:cNvPr id="14" name="Rectangle 13"/>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055663-21B1-4101-B591-D0BC334F45F5}" type="datetimeFigureOut">
              <a:rPr lang="en-US" smtClean="0"/>
              <a:pPr/>
              <a:t>12/6/15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04E7D8-D16B-49AC-98B9-BE3CE32DF20D}" type="slidenum">
              <a:rPr lang="en-US" smtClean="0"/>
              <a:pPr/>
              <a:t>‹#›</a:t>
            </a:fld>
            <a:endParaRPr lang="en-US"/>
          </a:p>
        </p:txBody>
      </p:sp>
      <p:sp>
        <p:nvSpPr>
          <p:cNvPr id="14" name="Title 13"/>
          <p:cNvSpPr>
            <a:spLocks noGrp="1"/>
          </p:cNvSpPr>
          <p:nvPr>
            <p:ph type="title"/>
          </p:nvPr>
        </p:nvSpPr>
        <p:spPr/>
        <p:txBody>
          <a:bodyPr/>
          <a:lstStyle/>
          <a:p>
            <a:r>
              <a:rPr lang="en-US" smtClean="0"/>
              <a:t>Click to edit Master title style</a:t>
            </a:r>
            <a:endParaRPr lang="en-US"/>
          </a:p>
        </p:txBody>
      </p:sp>
      <p:grpSp>
        <p:nvGrpSpPr>
          <p:cNvPr id="2" name="Group 14"/>
          <p:cNvGrpSpPr/>
          <p:nvPr/>
        </p:nvGrpSpPr>
        <p:grpSpPr>
          <a:xfrm>
            <a:off x="0" y="1371600"/>
            <a:ext cx="9144000" cy="73152"/>
            <a:chOff x="0" y="3268345"/>
            <a:chExt cx="9144000" cy="146304"/>
          </a:xfrm>
        </p:grpSpPr>
        <p:sp>
          <p:nvSpPr>
            <p:cNvPr id="16" name="Rectangle 15"/>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00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055663-21B1-4101-B591-D0BC334F45F5}" type="datetimeFigureOut">
              <a:rPr lang="en-US" smtClean="0"/>
              <a:pPr/>
              <a:t>12/6/15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04E7D8-D16B-49AC-98B9-BE3CE32DF20D}" type="slidenum">
              <a:rPr lang="en-US" smtClean="0"/>
              <a:pPr/>
              <a:t>‹#›</a:t>
            </a:fld>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grpSp>
        <p:nvGrpSpPr>
          <p:cNvPr id="2" name="Group 16"/>
          <p:cNvGrpSpPr/>
          <p:nvPr/>
        </p:nvGrpSpPr>
        <p:grpSpPr>
          <a:xfrm>
            <a:off x="0" y="1371600"/>
            <a:ext cx="9144000" cy="73152"/>
            <a:chOff x="0" y="3268345"/>
            <a:chExt cx="9144000" cy="146304"/>
          </a:xfrm>
        </p:grpSpPr>
        <p:sp>
          <p:nvSpPr>
            <p:cNvPr id="18" name="Rectangle 17"/>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C055663-21B1-4101-B591-D0BC334F45F5}" type="datetimeFigureOut">
              <a:rPr lang="en-US" smtClean="0"/>
              <a:pPr/>
              <a:t>12/6/15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04E7D8-D16B-49AC-98B9-BE3CE32DF20D}" type="slidenum">
              <a:rPr lang="en-US" smtClean="0"/>
              <a:pPr/>
              <a:t>‹#›</a:t>
            </a:fld>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grpSp>
        <p:nvGrpSpPr>
          <p:cNvPr id="2" name="Group 12"/>
          <p:cNvGrpSpPr/>
          <p:nvPr/>
        </p:nvGrpSpPr>
        <p:grpSpPr>
          <a:xfrm flipH="1">
            <a:off x="0" y="1371600"/>
            <a:ext cx="9144000" cy="73152"/>
            <a:chOff x="0" y="3268345"/>
            <a:chExt cx="9144000" cy="146304"/>
          </a:xfrm>
        </p:grpSpPr>
        <p:sp>
          <p:nvSpPr>
            <p:cNvPr id="14" name="Rectangle 13"/>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3">
        <a:schemeClr val="bg2"/>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055663-21B1-4101-B591-D0BC334F45F5}" type="datetimeFigureOut">
              <a:rPr lang="en-US" smtClean="0"/>
              <a:pPr/>
              <a:t>12/6/15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04E7D8-D16B-49AC-98B9-BE3CE32DF20D}" type="slidenum">
              <a:rPr lang="en-US" smtClean="0"/>
              <a:pPr/>
              <a:t>‹#›</a:t>
            </a:fld>
            <a:endParaRPr lang="en-US"/>
          </a:p>
        </p:txBody>
      </p:sp>
      <p:grpSp>
        <p:nvGrpSpPr>
          <p:cNvPr id="5" name="Group 10"/>
          <p:cNvGrpSpPr/>
          <p:nvPr/>
        </p:nvGrpSpPr>
        <p:grpSpPr>
          <a:xfrm>
            <a:off x="-9144" y="-18288"/>
            <a:ext cx="9144000" cy="146304"/>
            <a:chOff x="0" y="3268345"/>
            <a:chExt cx="9144000" cy="146304"/>
          </a:xfrm>
        </p:grpSpPr>
        <p:sp>
          <p:nvSpPr>
            <p:cNvPr id="12" name="Rectangle 11"/>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95544"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592824"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7690104"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793750"/>
          </a:xfrm>
          <a:prstGeom prst="rect">
            <a:avLst/>
          </a:prstGeom>
        </p:spPr>
        <p:txBody>
          <a:bodyPr anchor="b">
            <a:normAutofit/>
          </a:bodyPr>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3575050" y="1371600"/>
            <a:ext cx="5111750"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371600"/>
            <a:ext cx="3008313" cy="4754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055663-21B1-4101-B591-D0BC334F45F5}" type="datetimeFigureOut">
              <a:rPr lang="en-US" smtClean="0"/>
              <a:pPr/>
              <a:t>12/6/15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04E7D8-D16B-49AC-98B9-BE3CE32DF20D}" type="slidenum">
              <a:rPr lang="en-US" smtClean="0"/>
              <a:pPr/>
              <a:t>‹#›</a:t>
            </a:fld>
            <a:endParaRPr lang="en-US"/>
          </a:p>
        </p:txBody>
      </p:sp>
      <p:grpSp>
        <p:nvGrpSpPr>
          <p:cNvPr id="8" name="Group 13"/>
          <p:cNvGrpSpPr/>
          <p:nvPr/>
        </p:nvGrpSpPr>
        <p:grpSpPr>
          <a:xfrm flipH="1">
            <a:off x="0" y="1143000"/>
            <a:ext cx="9144000" cy="73152"/>
            <a:chOff x="0" y="3268345"/>
            <a:chExt cx="9144000" cy="146304"/>
          </a:xfrm>
        </p:grpSpPr>
        <p:sp>
          <p:nvSpPr>
            <p:cNvPr id="15" name="Rectangle 1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1801368" y="685800"/>
            <a:ext cx="5495544" cy="3886200"/>
          </a:xfrm>
          <a:solidFill>
            <a:schemeClr val="accent1"/>
          </a:solidFill>
          <a:effectLst>
            <a:reflection blurRad="6350" stA="52000" endA="300" endPos="35000" dir="5400000" sy="-100000" algn="bl" rotWithShape="0"/>
          </a:effectLst>
          <a:scene3d>
            <a:camera prst="orthographicFront"/>
            <a:lightRig rig="contrasting" dir="t"/>
          </a:scene3d>
          <a:sp3d contourW="12700" prstMaterial="softEdge">
            <a:bevelT prst="cross"/>
            <a:contourClr>
              <a:srgbClr val="FFFFFF"/>
            </a:contourClr>
          </a:sp3d>
        </p:spPr>
        <p:txBody>
          <a:bodyPr/>
          <a:lstStyle/>
          <a:p>
            <a:r>
              <a:rPr lang="en-US" smtClean="0"/>
              <a:t>Click icon to add picture</a:t>
            </a:r>
            <a:endParaRPr lang="en-US"/>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055663-21B1-4101-B591-D0BC334F45F5}" type="datetimeFigureOut">
              <a:rPr lang="en-US" smtClean="0"/>
              <a:pPr/>
              <a:t>12/6/15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04E7D8-D16B-49AC-98B9-BE3CE32DF20D}" type="slidenum">
              <a:rPr lang="en-US" smtClean="0"/>
              <a:pPr/>
              <a:t>‹#›</a:t>
            </a:fld>
            <a:endParaRPr lang="en-US"/>
          </a:p>
        </p:txBody>
      </p:sp>
      <p:grpSp>
        <p:nvGrpSpPr>
          <p:cNvPr id="3" name="Group 15"/>
          <p:cNvGrpSpPr/>
          <p:nvPr/>
        </p:nvGrpSpPr>
        <p:grpSpPr>
          <a:xfrm>
            <a:off x="-9144" y="-18288"/>
            <a:ext cx="9144000" cy="146304"/>
            <a:chOff x="0" y="3268345"/>
            <a:chExt cx="9144000" cy="146304"/>
          </a:xfrm>
        </p:grpSpPr>
        <p:sp>
          <p:nvSpPr>
            <p:cNvPr id="17" name="Rectangle 16"/>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495544"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592824"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7690104"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6826" y="0"/>
            <a:ext cx="9144000" cy="6286520"/>
          </a:xfrm>
          <a:prstGeom prst="rect">
            <a:avLst/>
          </a:prstGeom>
          <a:gradFill flip="none" rotWithShape="1">
            <a:gsLst>
              <a:gs pos="1000">
                <a:schemeClr val="bg2">
                  <a:alpha val="0"/>
                </a:schemeClr>
              </a:gs>
              <a:gs pos="100000">
                <a:schemeClr val="bg1">
                  <a:alpha val="92000"/>
                </a:schemeClr>
              </a:gs>
            </a:gsLst>
            <a:lin ang="16200000" scaled="1"/>
            <a:tileRect/>
          </a:gra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74536" y="6356350"/>
            <a:ext cx="2133600" cy="365125"/>
          </a:xfrm>
          <a:prstGeom prst="rect">
            <a:avLst/>
          </a:prstGeom>
        </p:spPr>
        <p:txBody>
          <a:bodyPr vert="horz" lIns="91440" tIns="45720" rIns="91440" bIns="45720" rtlCol="0" anchor="ctr"/>
          <a:lstStyle>
            <a:lvl1pPr algn="r">
              <a:defRPr sz="1200">
                <a:solidFill>
                  <a:sysClr val="windowText" lastClr="000000"/>
                </a:solidFill>
              </a:defRPr>
            </a:lvl1pPr>
          </a:lstStyle>
          <a:p>
            <a:fld id="{CC055663-21B1-4101-B591-D0BC334F45F5}" type="datetimeFigureOut">
              <a:rPr lang="en-US" smtClean="0"/>
              <a:pPr/>
              <a:t>12/6/15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ysClr val="windowText" lastClr="000000"/>
                </a:solidFill>
              </a:defRPr>
            </a:lvl1pPr>
          </a:lstStyle>
          <a:p>
            <a:endParaRPr lang="en-US"/>
          </a:p>
        </p:txBody>
      </p:sp>
      <p:sp>
        <p:nvSpPr>
          <p:cNvPr id="6" name="Slide Number Placeholder 5"/>
          <p:cNvSpPr>
            <a:spLocks noGrp="1"/>
          </p:cNvSpPr>
          <p:nvPr>
            <p:ph type="sldNum" sz="quarter" idx="4"/>
          </p:nvPr>
        </p:nvSpPr>
        <p:spPr>
          <a:xfrm>
            <a:off x="460248" y="6356350"/>
            <a:ext cx="2133600" cy="365125"/>
          </a:xfrm>
          <a:prstGeom prst="rect">
            <a:avLst/>
          </a:prstGeom>
        </p:spPr>
        <p:txBody>
          <a:bodyPr vert="horz" lIns="91440" tIns="45720" rIns="91440" bIns="45720" rtlCol="0" anchor="ctr"/>
          <a:lstStyle>
            <a:lvl1pPr algn="l">
              <a:defRPr sz="1200">
                <a:solidFill>
                  <a:sysClr val="windowText" lastClr="000000"/>
                </a:solidFill>
              </a:defRPr>
            </a:lvl1pPr>
          </a:lstStyle>
          <a:p>
            <a:fld id="{9404E7D8-D16B-49AC-98B9-BE3CE32DF20D}" type="slidenum">
              <a:rPr lang="en-US" smtClean="0"/>
              <a:pPr/>
              <a:t>‹#›</a:t>
            </a:fld>
            <a:endParaRPr lang="en-US"/>
          </a:p>
        </p:txBody>
      </p:sp>
      <p:sp>
        <p:nvSpPr>
          <p:cNvPr id="8" name="Title Placeholder 7"/>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ln>
            <a:noFill/>
          </a:ln>
          <a:solidFill>
            <a:srgbClr val="FFFFFF"/>
          </a:solidFill>
          <a:effectLst>
            <a:glow rad="101600">
              <a:schemeClr val="tx2"/>
            </a:glo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Clr>
          <a:schemeClr val="tx2"/>
        </a:buClr>
        <a:buSzPct val="70000"/>
        <a:buFont typeface="Wingdings 2"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4"/>
        </a:buClr>
        <a:buSzPct val="60000"/>
        <a:buFont typeface="Wingdings 2" pitchFamily="18"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SzPct val="57000"/>
        <a:buFont typeface="Wingdings 2" pitchFamily="18"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6"/>
        </a:buClr>
        <a:buSzPct val="55000"/>
        <a:buFont typeface="Wingdings 2" pitchFamily="18"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SzPct val="50000"/>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 Id="rId3" Type="http://schemas.openxmlformats.org/officeDocument/2006/relationships/image" Target="../media/image4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4724400" cy="3276599"/>
          </a:xfrm>
        </p:spPr>
        <p:txBody>
          <a:bodyPr>
            <a:normAutofit fontScale="90000"/>
          </a:bodyPr>
          <a:lstStyle/>
          <a:p>
            <a:r>
              <a:rPr lang="en-US" dirty="0" smtClean="0"/>
              <a:t>AIM</a:t>
            </a:r>
            <a:r>
              <a:rPr lang="en-US" dirty="0" smtClean="0"/>
              <a:t>: Where did the major religions of the world originate, and how to religions diffuse?</a:t>
            </a:r>
            <a:endParaRPr lang="en-US" dirty="0"/>
          </a:p>
        </p:txBody>
      </p:sp>
      <p:sp>
        <p:nvSpPr>
          <p:cNvPr id="5" name="Subtitle 4"/>
          <p:cNvSpPr>
            <a:spLocks noGrp="1"/>
          </p:cNvSpPr>
          <p:nvPr>
            <p:ph type="subTitle" idx="1"/>
          </p:nvPr>
        </p:nvSpPr>
        <p:spPr>
          <a:xfrm>
            <a:off x="0" y="3505200"/>
            <a:ext cx="4724400" cy="3352800"/>
          </a:xfrm>
        </p:spPr>
        <p:txBody>
          <a:bodyPr>
            <a:normAutofit/>
          </a:bodyPr>
          <a:lstStyle/>
          <a:p>
            <a:r>
              <a:rPr lang="en-US" sz="3200" dirty="0" smtClean="0"/>
              <a:t>Do Now: What is the difference between a religious branch, denomination and sect?</a:t>
            </a:r>
            <a:endParaRPr lang="en-US" sz="3200" dirty="0"/>
          </a:p>
        </p:txBody>
      </p:sp>
      <p:pic>
        <p:nvPicPr>
          <p:cNvPr id="2050" name="Picture 2"/>
          <p:cNvPicPr>
            <a:picLocks noChangeAspect="1" noChangeArrowheads="1"/>
          </p:cNvPicPr>
          <p:nvPr/>
        </p:nvPicPr>
        <p:blipFill>
          <a:blip r:embed="rId2" cstate="print"/>
          <a:srcRect/>
          <a:stretch>
            <a:fillRect/>
          </a:stretch>
        </p:blipFill>
        <p:spPr bwMode="auto">
          <a:xfrm>
            <a:off x="4686300" y="1143000"/>
            <a:ext cx="4457700" cy="4238625"/>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9616"/>
            <a:ext cx="8686800" cy="5358384"/>
          </a:xfrm>
        </p:spPr>
        <p:txBody>
          <a:bodyPr>
            <a:normAutofit fontScale="85000" lnSpcReduction="20000"/>
          </a:bodyPr>
          <a:lstStyle/>
          <a:p>
            <a:r>
              <a:rPr lang="en-US" dirty="0" smtClean="0"/>
              <a:t>Over 90% of people living in the Western Hemisphere are Christians. </a:t>
            </a:r>
          </a:p>
          <a:p>
            <a:r>
              <a:rPr lang="en-US" dirty="0" smtClean="0"/>
              <a:t>About 5 percent belong to other religions. </a:t>
            </a:r>
          </a:p>
          <a:p>
            <a:r>
              <a:rPr lang="en-US" dirty="0" smtClean="0"/>
              <a:t>North America = 25% Roman Catholic</a:t>
            </a:r>
          </a:p>
          <a:p>
            <a:r>
              <a:rPr lang="en-US" dirty="0" smtClean="0"/>
              <a:t>South America = 95% Roman Catholic</a:t>
            </a:r>
          </a:p>
          <a:p>
            <a:r>
              <a:rPr lang="en-US" dirty="0" smtClean="0"/>
              <a:t>Within North America, Roman Catholics are clustered in the southwestern and northeastern United States and the Canadian province of Québec. </a:t>
            </a:r>
          </a:p>
          <a:p>
            <a:r>
              <a:rPr lang="en-US" dirty="0" smtClean="0"/>
              <a:t>Protestants comprise 40 percent of Christians in North America. </a:t>
            </a:r>
          </a:p>
          <a:p>
            <a:r>
              <a:rPr lang="en-US" dirty="0" smtClean="0"/>
              <a:t>The three largest Protestant denominations in the United States are Baptist, Methodist, and Pentecostal, followed by Lutheran, Latter-Day Saints, and Churches of Christ.</a:t>
            </a:r>
          </a:p>
          <a:p>
            <a:endParaRPr lang="en-US" dirty="0"/>
          </a:p>
        </p:txBody>
      </p:sp>
      <p:sp>
        <p:nvSpPr>
          <p:cNvPr id="3" name="Title 2"/>
          <p:cNvSpPr>
            <a:spLocks noGrp="1"/>
          </p:cNvSpPr>
          <p:nvPr>
            <p:ph type="title"/>
          </p:nvPr>
        </p:nvSpPr>
        <p:spPr>
          <a:xfrm>
            <a:off x="0" y="152400"/>
            <a:ext cx="7696200" cy="1143000"/>
          </a:xfrm>
        </p:spPr>
        <p:txBody>
          <a:bodyPr>
            <a:normAutofit fontScale="90000"/>
          </a:bodyPr>
          <a:lstStyle/>
          <a:p>
            <a:r>
              <a:rPr lang="en-US" dirty="0" smtClean="0"/>
              <a:t>Christianity in the Western Hemisphere </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8124825" y="0"/>
            <a:ext cx="1019175" cy="1524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05600" y="1524000"/>
            <a:ext cx="2438400" cy="5334000"/>
          </a:xfrm>
        </p:spPr>
        <p:txBody>
          <a:bodyPr>
            <a:normAutofit fontScale="85000" lnSpcReduction="20000"/>
          </a:bodyPr>
          <a:lstStyle/>
          <a:p>
            <a:r>
              <a:rPr lang="en-US" dirty="0" smtClean="0"/>
              <a:t>Distribution of Christians in the U.S. Shaded areas are counties with more than 50% of church membership concentrated in Roman Catholicism or one of the Protestant denomination</a:t>
            </a:r>
            <a:endParaRPr lang="en-US" dirty="0"/>
          </a:p>
        </p:txBody>
      </p:sp>
      <p:sp>
        <p:nvSpPr>
          <p:cNvPr id="3" name="Title 2"/>
          <p:cNvSpPr>
            <a:spLocks noGrp="1"/>
          </p:cNvSpPr>
          <p:nvPr>
            <p:ph type="title"/>
          </p:nvPr>
        </p:nvSpPr>
        <p:spPr/>
        <p:txBody>
          <a:bodyPr>
            <a:normAutofit/>
          </a:bodyPr>
          <a:lstStyle/>
          <a:p>
            <a:r>
              <a:rPr lang="en-US" dirty="0" smtClean="0"/>
              <a:t>Christian Branches in the U.S.</a:t>
            </a:r>
            <a:endParaRPr lang="en-US" dirty="0"/>
          </a:p>
        </p:txBody>
      </p:sp>
      <p:pic>
        <p:nvPicPr>
          <p:cNvPr id="4" name="Picture 3"/>
          <p:cNvPicPr>
            <a:picLocks noChangeAspect="1"/>
          </p:cNvPicPr>
          <p:nvPr/>
        </p:nvPicPr>
        <p:blipFill>
          <a:blip r:embed="rId2"/>
          <a:stretch>
            <a:fillRect/>
          </a:stretch>
        </p:blipFill>
        <p:spPr>
          <a:xfrm>
            <a:off x="0" y="1295400"/>
            <a:ext cx="6705600" cy="483585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5410200" y="1600201"/>
            <a:ext cx="3276600" cy="4114800"/>
          </a:xfrm>
        </p:spPr>
        <p:txBody>
          <a:bodyPr/>
          <a:lstStyle/>
          <a:p>
            <a:r>
              <a:rPr lang="en-US" dirty="0" smtClean="0"/>
              <a:t>Baptists are dominant in the South.</a:t>
            </a:r>
          </a:p>
          <a:p>
            <a:r>
              <a:rPr lang="en-US" dirty="0" smtClean="0"/>
              <a:t>Lutherans are dominant in the </a:t>
            </a:r>
            <a:r>
              <a:rPr lang="en-US" dirty="0"/>
              <a:t>M</a:t>
            </a:r>
            <a:r>
              <a:rPr lang="en-US" dirty="0" smtClean="0"/>
              <a:t>idwest.</a:t>
            </a:r>
          </a:p>
          <a:p>
            <a:r>
              <a:rPr lang="en-US" dirty="0" smtClean="0"/>
              <a:t>Mormons are dominant in the West.</a:t>
            </a:r>
          </a:p>
          <a:p>
            <a:endParaRPr lang="en-US" dirty="0" smtClean="0"/>
          </a:p>
          <a:p>
            <a:endParaRPr lang="en-US" dirty="0"/>
          </a:p>
        </p:txBody>
      </p:sp>
      <p:pic>
        <p:nvPicPr>
          <p:cNvPr id="9" name="Content Placeholder 8"/>
          <p:cNvPicPr>
            <a:picLocks noGrp="1" noChangeAspect="1"/>
          </p:cNvPicPr>
          <p:nvPr>
            <p:ph sz="half" idx="1"/>
          </p:nvPr>
        </p:nvPicPr>
        <p:blipFill>
          <a:blip r:embed="rId2"/>
          <a:srcRect t="3730" b="3730"/>
          <a:stretch>
            <a:fillRect/>
          </a:stretch>
        </p:blipFill>
        <p:spPr>
          <a:xfrm>
            <a:off x="152400" y="1371601"/>
            <a:ext cx="5138087" cy="3429000"/>
          </a:xfrm>
          <a:prstGeom prst="rect">
            <a:avLst/>
          </a:prstGeom>
        </p:spPr>
      </p:pic>
      <p:sp>
        <p:nvSpPr>
          <p:cNvPr id="2" name="TextBox 1"/>
          <p:cNvSpPr txBox="1"/>
          <p:nvPr/>
        </p:nvSpPr>
        <p:spPr>
          <a:xfrm>
            <a:off x="762000" y="5334000"/>
            <a:ext cx="4343400" cy="1384995"/>
          </a:xfrm>
          <a:prstGeom prst="rect">
            <a:avLst/>
          </a:prstGeom>
          <a:noFill/>
        </p:spPr>
        <p:txBody>
          <a:bodyPr wrap="square" rtlCol="0">
            <a:spAutoFit/>
          </a:bodyPr>
          <a:lstStyle/>
          <a:p>
            <a:r>
              <a:rPr lang="en-US" sz="2800" dirty="0" smtClean="0"/>
              <a:t>Why are each of these groups dominant where they are?</a:t>
            </a:r>
            <a:endParaRPr lang="en-US" sz="2800" dirty="0"/>
          </a:p>
        </p:txBody>
      </p:sp>
    </p:spTree>
    <p:extLst>
      <p:ext uri="{BB962C8B-B14F-4D97-AF65-F5344CB8AC3E}">
        <p14:creationId xmlns:p14="http://schemas.microsoft.com/office/powerpoint/2010/main" val="49061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Why are there many Catholics in the Northeast and Southwest United States?</a:t>
            </a:r>
            <a:endParaRPr lang="en-US" sz="3200" dirty="0"/>
          </a:p>
        </p:txBody>
      </p:sp>
      <p:pic>
        <p:nvPicPr>
          <p:cNvPr id="5" name="Picture 4"/>
          <p:cNvPicPr>
            <a:picLocks noChangeAspect="1"/>
          </p:cNvPicPr>
          <p:nvPr/>
        </p:nvPicPr>
        <p:blipFill>
          <a:blip r:embed="rId2"/>
          <a:stretch>
            <a:fillRect/>
          </a:stretch>
        </p:blipFill>
        <p:spPr>
          <a:xfrm>
            <a:off x="1066800" y="1676400"/>
            <a:ext cx="6705600" cy="4835851"/>
          </a:xfrm>
          <a:prstGeom prst="rect">
            <a:avLst/>
          </a:prstGeom>
        </p:spPr>
      </p:pic>
    </p:spTree>
    <p:extLst>
      <p:ext uri="{BB962C8B-B14F-4D97-AF65-F5344CB8AC3E}">
        <p14:creationId xmlns:p14="http://schemas.microsoft.com/office/powerpoint/2010/main" val="3210759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9616"/>
            <a:ext cx="7239000" cy="5358384"/>
          </a:xfrm>
        </p:spPr>
        <p:txBody>
          <a:bodyPr>
            <a:normAutofit/>
          </a:bodyPr>
          <a:lstStyle/>
          <a:p>
            <a:r>
              <a:rPr lang="en-US" dirty="0" smtClean="0"/>
              <a:t>Two small Christian churches survive in northeast Africa: </a:t>
            </a:r>
          </a:p>
          <a:p>
            <a:pPr lvl="1"/>
            <a:r>
              <a:rPr lang="en-US" sz="4800" dirty="0" smtClean="0"/>
              <a:t>–the Coptic Church of Egypt </a:t>
            </a:r>
          </a:p>
          <a:p>
            <a:pPr lvl="1"/>
            <a:r>
              <a:rPr lang="en-US" sz="4800" dirty="0" smtClean="0"/>
              <a:t>–the Ethiopian Church. </a:t>
            </a:r>
          </a:p>
          <a:p>
            <a:endParaRPr lang="en-US" dirty="0"/>
          </a:p>
        </p:txBody>
      </p:sp>
      <p:sp>
        <p:nvSpPr>
          <p:cNvPr id="3" name="Title 2"/>
          <p:cNvSpPr>
            <a:spLocks noGrp="1"/>
          </p:cNvSpPr>
          <p:nvPr>
            <p:ph type="title"/>
          </p:nvPr>
        </p:nvSpPr>
        <p:spPr/>
        <p:txBody>
          <a:bodyPr>
            <a:normAutofit/>
          </a:bodyPr>
          <a:lstStyle/>
          <a:p>
            <a:r>
              <a:rPr lang="en-US" dirty="0" smtClean="0"/>
              <a:t>Smaller Branches of Christianity </a:t>
            </a:r>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7239000" y="1066800"/>
            <a:ext cx="1676400" cy="2325329"/>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cstate="print"/>
          <a:srcRect/>
          <a:stretch>
            <a:fillRect/>
          </a:stretch>
        </p:blipFill>
        <p:spPr bwMode="auto">
          <a:xfrm>
            <a:off x="7239000" y="3429000"/>
            <a:ext cx="1657643" cy="21336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The Armenian Church originated in Antioch, Syria, and was important in diffusing Christianity to South and East Asia between the seventh and thirteenth centuries. </a:t>
            </a:r>
          </a:p>
          <a:p>
            <a:r>
              <a:rPr lang="en-US" dirty="0"/>
              <a:t>The Armenian Church, like other small sects, plays a significant role in regional conflicts. </a:t>
            </a:r>
          </a:p>
          <a:p>
            <a:r>
              <a:rPr lang="en-US" dirty="0"/>
              <a:t>The </a:t>
            </a:r>
            <a:r>
              <a:rPr lang="en-US" dirty="0" err="1"/>
              <a:t>Maronites</a:t>
            </a:r>
            <a:r>
              <a:rPr lang="en-US" dirty="0"/>
              <a:t>, (clustered in Lebanon) are another example of a small Christian sect that plays a disproportionately prominent role in political unrest.</a:t>
            </a:r>
          </a:p>
          <a:p>
            <a:endParaRPr lang="en-US" dirty="0"/>
          </a:p>
        </p:txBody>
      </p:sp>
      <p:sp>
        <p:nvSpPr>
          <p:cNvPr id="3" name="Title 2"/>
          <p:cNvSpPr>
            <a:spLocks noGrp="1"/>
          </p:cNvSpPr>
          <p:nvPr>
            <p:ph type="title"/>
          </p:nvPr>
        </p:nvSpPr>
        <p:spPr/>
        <p:txBody>
          <a:bodyPr/>
          <a:lstStyle/>
          <a:p>
            <a:r>
              <a:rPr lang="en-US" dirty="0" smtClean="0"/>
              <a:t>Armenian Church</a:t>
            </a:r>
            <a:endParaRPr lang="en-US" dirty="0"/>
          </a:p>
        </p:txBody>
      </p:sp>
    </p:spTree>
    <p:extLst>
      <p:ext uri="{BB962C8B-B14F-4D97-AF65-F5344CB8AC3E}">
        <p14:creationId xmlns:p14="http://schemas.microsoft.com/office/powerpoint/2010/main" val="1394936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9616"/>
            <a:ext cx="4419600" cy="5358384"/>
          </a:xfrm>
        </p:spPr>
        <p:txBody>
          <a:bodyPr>
            <a:normAutofit fontScale="92500" lnSpcReduction="10000"/>
          </a:bodyPr>
          <a:lstStyle/>
          <a:p>
            <a:r>
              <a:rPr lang="en-US" dirty="0" smtClean="0"/>
              <a:t>Islam, the religion of 1.6 billion people, is the predominant religion of the Middle East from North Africa to Central Asia. </a:t>
            </a:r>
          </a:p>
          <a:p>
            <a:r>
              <a:rPr lang="en-US" dirty="0" smtClean="0"/>
              <a:t>However, half of the world’s Muslims live in four countries outside the Middle East: Indonesia, Pakistan, Bangladesh, and India.</a:t>
            </a:r>
          </a:p>
          <a:p>
            <a:endParaRPr lang="en-US" dirty="0"/>
          </a:p>
        </p:txBody>
      </p:sp>
      <p:sp>
        <p:nvSpPr>
          <p:cNvPr id="3" name="Title 2"/>
          <p:cNvSpPr>
            <a:spLocks noGrp="1"/>
          </p:cNvSpPr>
          <p:nvPr>
            <p:ph type="title"/>
          </p:nvPr>
        </p:nvSpPr>
        <p:spPr/>
        <p:txBody>
          <a:bodyPr/>
          <a:lstStyle/>
          <a:p>
            <a:r>
              <a:rPr lang="en-US" dirty="0" smtClean="0"/>
              <a:t>Islam</a:t>
            </a:r>
            <a:endParaRPr lang="en-US" dirty="0"/>
          </a:p>
        </p:txBody>
      </p:sp>
      <p:pic>
        <p:nvPicPr>
          <p:cNvPr id="11266" name="Picture 2"/>
          <p:cNvPicPr>
            <a:picLocks noChangeAspect="1" noChangeArrowheads="1"/>
          </p:cNvPicPr>
          <p:nvPr/>
        </p:nvPicPr>
        <p:blipFill>
          <a:blip r:embed="rId2" cstate="print"/>
          <a:srcRect/>
          <a:stretch>
            <a:fillRect/>
          </a:stretch>
        </p:blipFill>
        <p:spPr bwMode="auto">
          <a:xfrm>
            <a:off x="4495800" y="1447800"/>
            <a:ext cx="4651131" cy="3268362"/>
          </a:xfrm>
          <a:prstGeom prst="rect">
            <a:avLst/>
          </a:prstGeom>
          <a:noFill/>
          <a:ln w="9525">
            <a:noFill/>
            <a:miter lim="800000"/>
            <a:headEnd/>
            <a:tailEnd/>
          </a:ln>
          <a:effectLst/>
        </p:spPr>
      </p:pic>
      <p:sp>
        <p:nvSpPr>
          <p:cNvPr id="4" name="TextBox 3"/>
          <p:cNvSpPr txBox="1"/>
          <p:nvPr/>
        </p:nvSpPr>
        <p:spPr>
          <a:xfrm>
            <a:off x="4876800" y="5029200"/>
            <a:ext cx="3962400" cy="1569660"/>
          </a:xfrm>
          <a:prstGeom prst="rect">
            <a:avLst/>
          </a:prstGeom>
          <a:noFill/>
        </p:spPr>
        <p:txBody>
          <a:bodyPr wrap="square" rtlCol="0">
            <a:spAutoFit/>
          </a:bodyPr>
          <a:lstStyle/>
          <a:p>
            <a:r>
              <a:rPr lang="en-US" sz="3200" b="1" dirty="0" smtClean="0"/>
              <a:t>Islam is a universalizing religion.</a:t>
            </a:r>
            <a:endParaRPr lang="en-US" sz="32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Muslims worldwide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9" y="1752600"/>
            <a:ext cx="9161859"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5960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9616"/>
            <a:ext cx="6172200" cy="5358384"/>
          </a:xfrm>
        </p:spPr>
        <p:txBody>
          <a:bodyPr>
            <a:normAutofit lnSpcReduction="10000"/>
          </a:bodyPr>
          <a:lstStyle/>
          <a:p>
            <a:r>
              <a:rPr lang="en-US" dirty="0" smtClean="0"/>
              <a:t>Islam is divided into two important branches: </a:t>
            </a:r>
          </a:p>
          <a:p>
            <a:pPr lvl="1"/>
            <a:r>
              <a:rPr lang="en-US" dirty="0" smtClean="0"/>
              <a:t>–Sunni (from the Arabic word for orthodox) 83%</a:t>
            </a:r>
          </a:p>
          <a:p>
            <a:pPr lvl="1"/>
            <a:r>
              <a:rPr lang="en-US" dirty="0" smtClean="0"/>
              <a:t>–Shiite (from the Arabic word for sectarian, sometimes written Shia in English). 16%</a:t>
            </a:r>
          </a:p>
          <a:p>
            <a:r>
              <a:rPr lang="en-US" dirty="0" smtClean="0"/>
              <a:t>Sunni are the largest branch in most Muslim countries. </a:t>
            </a:r>
          </a:p>
          <a:p>
            <a:r>
              <a:rPr lang="en-US" dirty="0" smtClean="0"/>
              <a:t>Shiite are clustered in a handful of countries.</a:t>
            </a:r>
            <a:endParaRPr lang="en-US" dirty="0"/>
          </a:p>
        </p:txBody>
      </p:sp>
      <p:sp>
        <p:nvSpPr>
          <p:cNvPr id="3" name="Title 2"/>
          <p:cNvSpPr>
            <a:spLocks noGrp="1"/>
          </p:cNvSpPr>
          <p:nvPr>
            <p:ph type="title"/>
          </p:nvPr>
        </p:nvSpPr>
        <p:spPr/>
        <p:txBody>
          <a:bodyPr>
            <a:normAutofit/>
          </a:bodyPr>
          <a:lstStyle/>
          <a:p>
            <a:r>
              <a:rPr lang="en-US" dirty="0" smtClean="0"/>
              <a:t>Branches of Islam </a:t>
            </a:r>
            <a:endParaRPr lang="en-US" dirty="0"/>
          </a:p>
        </p:txBody>
      </p:sp>
      <p:pic>
        <p:nvPicPr>
          <p:cNvPr id="12290" name="Picture 2"/>
          <p:cNvPicPr>
            <a:picLocks noChangeAspect="1" noChangeArrowheads="1"/>
          </p:cNvPicPr>
          <p:nvPr/>
        </p:nvPicPr>
        <p:blipFill>
          <a:blip r:embed="rId2" cstate="print"/>
          <a:srcRect/>
          <a:stretch>
            <a:fillRect/>
          </a:stretch>
        </p:blipFill>
        <p:spPr bwMode="auto">
          <a:xfrm>
            <a:off x="5815541" y="304800"/>
            <a:ext cx="3328459" cy="28194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is a Muslim house of worship called?</a:t>
            </a:r>
          </a:p>
          <a:p>
            <a:endParaRPr lang="en-US" dirty="0"/>
          </a:p>
          <a:p>
            <a:endParaRPr lang="en-US" dirty="0" smtClean="0"/>
          </a:p>
          <a:p>
            <a:endParaRPr lang="en-US" dirty="0"/>
          </a:p>
          <a:p>
            <a:r>
              <a:rPr lang="en-US" dirty="0" smtClean="0"/>
              <a:t>What is a Muslim religious leader called?</a:t>
            </a:r>
            <a:endParaRPr lang="en-US" dirty="0"/>
          </a:p>
        </p:txBody>
      </p:sp>
      <p:sp>
        <p:nvSpPr>
          <p:cNvPr id="3" name="Title 2"/>
          <p:cNvSpPr>
            <a:spLocks noGrp="1"/>
          </p:cNvSpPr>
          <p:nvPr>
            <p:ph type="title"/>
          </p:nvPr>
        </p:nvSpPr>
        <p:spPr/>
        <p:txBody>
          <a:bodyPr/>
          <a:lstStyle/>
          <a:p>
            <a:r>
              <a:rPr lang="en-US" dirty="0" smtClean="0"/>
              <a:t>Basics</a:t>
            </a:r>
            <a:endParaRPr lang="en-US" dirty="0"/>
          </a:p>
        </p:txBody>
      </p:sp>
    </p:spTree>
    <p:extLst>
      <p:ext uri="{BB962C8B-B14F-4D97-AF65-F5344CB8AC3E}">
        <p14:creationId xmlns:p14="http://schemas.microsoft.com/office/powerpoint/2010/main" val="11284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99616"/>
            <a:ext cx="5715000" cy="5358384"/>
          </a:xfrm>
        </p:spPr>
        <p:txBody>
          <a:bodyPr/>
          <a:lstStyle/>
          <a:p>
            <a:r>
              <a:rPr lang="en-US" dirty="0" smtClean="0"/>
              <a:t>Branch – large and fundamental division in a religion.  IE (Sunni and Shiite  or Roman Catholic, Protestant, and Orthodox)</a:t>
            </a:r>
          </a:p>
          <a:p>
            <a:r>
              <a:rPr lang="en-US" dirty="0" smtClean="0"/>
              <a:t>Denomination – a division of a branch that unites  a number of local congregations.</a:t>
            </a:r>
          </a:p>
          <a:p>
            <a:r>
              <a:rPr lang="en-US" dirty="0" smtClean="0"/>
              <a:t>Sect – small group that has broken away from an established denomination.</a:t>
            </a:r>
            <a:endParaRPr lang="en-US" dirty="0"/>
          </a:p>
        </p:txBody>
      </p:sp>
      <p:sp>
        <p:nvSpPr>
          <p:cNvPr id="3" name="Title 2"/>
          <p:cNvSpPr>
            <a:spLocks noGrp="1"/>
          </p:cNvSpPr>
          <p:nvPr>
            <p:ph type="title"/>
          </p:nvPr>
        </p:nvSpPr>
        <p:spPr/>
        <p:txBody>
          <a:bodyPr/>
          <a:lstStyle/>
          <a:p>
            <a:r>
              <a:rPr lang="en-US" dirty="0" smtClean="0"/>
              <a:t>Awesome Vocabulary!</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6291532" y="0"/>
            <a:ext cx="2852468" cy="236220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9616"/>
            <a:ext cx="6248400" cy="5358384"/>
          </a:xfrm>
        </p:spPr>
        <p:txBody>
          <a:bodyPr>
            <a:normAutofit fontScale="92500" lnSpcReduction="20000"/>
          </a:bodyPr>
          <a:lstStyle/>
          <a:p>
            <a:r>
              <a:rPr lang="en-US" dirty="0" smtClean="0"/>
              <a:t>Islam also has a presence in the United States through the Nation of Islam, also known as Black Muslims, founded in Detroit in 1930 and led for more than 40 years by Elijah Muhammad, who called himself “the messenger of Allah.” </a:t>
            </a:r>
          </a:p>
          <a:p>
            <a:r>
              <a:rPr lang="en-US" dirty="0" smtClean="0"/>
              <a:t>Since Muhammad’s death, in 1975, his son Wallace D. Muhammad led the Black Muslims closer to the principles of orthodox Islam, and the organization’s name was changed to the American Muslim Mission.</a:t>
            </a:r>
            <a:endParaRPr lang="en-US" dirty="0"/>
          </a:p>
        </p:txBody>
      </p:sp>
      <p:sp>
        <p:nvSpPr>
          <p:cNvPr id="3" name="Title 2"/>
          <p:cNvSpPr>
            <a:spLocks noGrp="1"/>
          </p:cNvSpPr>
          <p:nvPr>
            <p:ph type="title"/>
          </p:nvPr>
        </p:nvSpPr>
        <p:spPr/>
        <p:txBody>
          <a:bodyPr>
            <a:normAutofit/>
          </a:bodyPr>
          <a:lstStyle/>
          <a:p>
            <a:r>
              <a:rPr lang="en-US" dirty="0" smtClean="0"/>
              <a:t>Islam in North America and Europe </a:t>
            </a:r>
            <a:endParaRPr lang="en-US" dirty="0"/>
          </a:p>
        </p:txBody>
      </p:sp>
      <p:pic>
        <p:nvPicPr>
          <p:cNvPr id="13314" name="Picture 2"/>
          <p:cNvPicPr>
            <a:picLocks noChangeAspect="1" noChangeArrowheads="1"/>
          </p:cNvPicPr>
          <p:nvPr/>
        </p:nvPicPr>
        <p:blipFill>
          <a:blip r:embed="rId2" cstate="print"/>
          <a:srcRect/>
          <a:stretch>
            <a:fillRect/>
          </a:stretch>
        </p:blipFill>
        <p:spPr bwMode="auto">
          <a:xfrm>
            <a:off x="6553200" y="1600200"/>
            <a:ext cx="2286000" cy="2000250"/>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cstate="print"/>
          <a:srcRect/>
          <a:stretch>
            <a:fillRect/>
          </a:stretch>
        </p:blipFill>
        <p:spPr bwMode="auto">
          <a:xfrm>
            <a:off x="6524625" y="4114800"/>
            <a:ext cx="2619375" cy="1743075"/>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9616"/>
            <a:ext cx="6781800" cy="5358384"/>
          </a:xfrm>
        </p:spPr>
        <p:txBody>
          <a:bodyPr>
            <a:normAutofit lnSpcReduction="10000"/>
          </a:bodyPr>
          <a:lstStyle/>
          <a:p>
            <a:r>
              <a:rPr lang="en-US" dirty="0" smtClean="0"/>
              <a:t>Buddhism, the third of the world’s major universalizing religions, has 376 million adherents, especially in China and Southeast Asia. </a:t>
            </a:r>
          </a:p>
          <a:p>
            <a:r>
              <a:rPr lang="en-US" dirty="0" smtClean="0"/>
              <a:t>Like the other two universalizing religions, Buddhism split into more than one branch. </a:t>
            </a:r>
          </a:p>
          <a:p>
            <a:r>
              <a:rPr lang="en-US" dirty="0" smtClean="0"/>
              <a:t>An accurate count of Buddhists is especially difficult, because only a few people participate in Buddhist institutions. </a:t>
            </a:r>
          </a:p>
          <a:p>
            <a:endParaRPr lang="en-US" dirty="0"/>
          </a:p>
        </p:txBody>
      </p:sp>
      <p:sp>
        <p:nvSpPr>
          <p:cNvPr id="3" name="Title 2"/>
          <p:cNvSpPr>
            <a:spLocks noGrp="1"/>
          </p:cNvSpPr>
          <p:nvPr>
            <p:ph type="title"/>
          </p:nvPr>
        </p:nvSpPr>
        <p:spPr/>
        <p:txBody>
          <a:bodyPr>
            <a:normAutofit/>
          </a:bodyPr>
          <a:lstStyle/>
          <a:p>
            <a:r>
              <a:rPr lang="en-US" dirty="0" smtClean="0"/>
              <a:t>Buddhism </a:t>
            </a:r>
            <a:endParaRPr lang="en-US" dirty="0"/>
          </a:p>
        </p:txBody>
      </p:sp>
      <p:pic>
        <p:nvPicPr>
          <p:cNvPr id="14338" name="Picture 2"/>
          <p:cNvPicPr>
            <a:picLocks noChangeAspect="1" noChangeArrowheads="1"/>
          </p:cNvPicPr>
          <p:nvPr/>
        </p:nvPicPr>
        <p:blipFill>
          <a:blip r:embed="rId2" cstate="print"/>
          <a:srcRect/>
          <a:stretch>
            <a:fillRect/>
          </a:stretch>
        </p:blipFill>
        <p:spPr bwMode="auto">
          <a:xfrm>
            <a:off x="6858000" y="1981200"/>
            <a:ext cx="2286000" cy="2169102"/>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Buddhists worldwide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91440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5994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sz="4000" dirty="0" smtClean="0"/>
              <a:t>–</a:t>
            </a:r>
            <a:r>
              <a:rPr lang="en-US" sz="4000" dirty="0"/>
              <a:t>Mahayana, </a:t>
            </a:r>
          </a:p>
          <a:p>
            <a:pPr lvl="1"/>
            <a:r>
              <a:rPr lang="en-US" sz="4000" dirty="0"/>
              <a:t>–Theravada, </a:t>
            </a:r>
          </a:p>
          <a:p>
            <a:pPr lvl="1"/>
            <a:r>
              <a:rPr lang="en-US" sz="4000" dirty="0" smtClean="0"/>
              <a:t>–</a:t>
            </a:r>
            <a:r>
              <a:rPr lang="en-US" sz="4000" dirty="0" err="1" smtClean="0"/>
              <a:t>Tantrayana</a:t>
            </a:r>
            <a:r>
              <a:rPr lang="en-US" sz="4000" dirty="0" smtClean="0"/>
              <a:t> (</a:t>
            </a:r>
            <a:r>
              <a:rPr lang="tr-TR" sz="4000" dirty="0" smtClean="0"/>
              <a:t>Vajrayana)</a:t>
            </a:r>
            <a:r>
              <a:rPr lang="en-US" sz="4000" dirty="0" smtClean="0"/>
              <a:t> (</a:t>
            </a:r>
            <a:r>
              <a:rPr lang="en-US" sz="4000" dirty="0" err="1" smtClean="0"/>
              <a:t>Lamaistic</a:t>
            </a:r>
            <a:r>
              <a:rPr lang="en-US" sz="4000" dirty="0" smtClean="0"/>
              <a:t>)</a:t>
            </a:r>
            <a:endParaRPr lang="en-US" sz="4000" dirty="0"/>
          </a:p>
          <a:p>
            <a:endParaRPr lang="en-US" dirty="0"/>
          </a:p>
        </p:txBody>
      </p:sp>
      <p:sp>
        <p:nvSpPr>
          <p:cNvPr id="3" name="Title 2"/>
          <p:cNvSpPr>
            <a:spLocks noGrp="1"/>
          </p:cNvSpPr>
          <p:nvPr>
            <p:ph type="title"/>
          </p:nvPr>
        </p:nvSpPr>
        <p:spPr/>
        <p:txBody>
          <a:bodyPr/>
          <a:lstStyle/>
          <a:p>
            <a:r>
              <a:rPr lang="en-US" dirty="0" smtClean="0"/>
              <a:t>Three Main Branches</a:t>
            </a:r>
            <a:endParaRPr lang="en-US" dirty="0"/>
          </a:p>
        </p:txBody>
      </p:sp>
    </p:spTree>
    <p:extLst>
      <p:ext uri="{BB962C8B-B14F-4D97-AF65-F5344CB8AC3E}">
        <p14:creationId xmlns:p14="http://schemas.microsoft.com/office/powerpoint/2010/main" val="1684051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3000" y="609600"/>
            <a:ext cx="7218680" cy="5867400"/>
          </a:xfrm>
          <a:prstGeom prst="rect">
            <a:avLst/>
          </a:prstGeom>
        </p:spPr>
      </p:pic>
    </p:spTree>
    <p:extLst>
      <p:ext uri="{BB962C8B-B14F-4D97-AF65-F5344CB8AC3E}">
        <p14:creationId xmlns:p14="http://schemas.microsoft.com/office/powerpoint/2010/main" val="2752837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114800" y="4495800"/>
            <a:ext cx="5029200" cy="2362200"/>
          </a:xfrm>
        </p:spPr>
        <p:txBody>
          <a:bodyPr>
            <a:normAutofit fontScale="70000" lnSpcReduction="20000"/>
          </a:bodyPr>
          <a:lstStyle/>
          <a:p>
            <a:r>
              <a:rPr lang="en-US" dirty="0" smtClean="0"/>
              <a:t>The Dalai Lama, shown here greeting Tibetans, serves as the spiritual authority of Tibet, but he has lived in exile since China invaded and occupied the region in 1959. Tibetan Buddhists believe that the Dalai Lama is the reincarnation of the bodhisattva of mercy and that when he dies his spirit will be reincarnated and enter a child.</a:t>
            </a:r>
            <a:endParaRPr lang="en-US" dirty="0"/>
          </a:p>
        </p:txBody>
      </p:sp>
      <p:sp>
        <p:nvSpPr>
          <p:cNvPr id="4" name="Title 3"/>
          <p:cNvSpPr>
            <a:spLocks noGrp="1"/>
          </p:cNvSpPr>
          <p:nvPr>
            <p:ph type="title"/>
          </p:nvPr>
        </p:nvSpPr>
        <p:spPr/>
        <p:txBody>
          <a:bodyPr/>
          <a:lstStyle/>
          <a:p>
            <a:r>
              <a:rPr lang="en-US" dirty="0" smtClean="0"/>
              <a:t>Buddhism</a:t>
            </a:r>
            <a:endParaRPr lang="en-US" dirty="0"/>
          </a:p>
        </p:txBody>
      </p:sp>
      <p:pic>
        <p:nvPicPr>
          <p:cNvPr id="111618" name="Picture 2"/>
          <p:cNvPicPr>
            <a:picLocks noGrp="1" noChangeAspect="1" noChangeArrowheads="1"/>
          </p:cNvPicPr>
          <p:nvPr>
            <p:ph sz="half" idx="2"/>
          </p:nvPr>
        </p:nvPicPr>
        <p:blipFill>
          <a:blip r:embed="rId2" cstate="print"/>
          <a:srcRect/>
          <a:stretch>
            <a:fillRect/>
          </a:stretch>
        </p:blipFill>
        <p:spPr bwMode="auto">
          <a:xfrm>
            <a:off x="4267200" y="10167"/>
            <a:ext cx="4631851" cy="4343400"/>
          </a:xfrm>
          <a:prstGeom prst="rect">
            <a:avLst/>
          </a:prstGeom>
          <a:noFill/>
          <a:ln w="9525">
            <a:noFill/>
            <a:miter lim="800000"/>
            <a:headEnd/>
            <a:tailEnd/>
          </a:ln>
        </p:spPr>
      </p:pic>
      <p:pic>
        <p:nvPicPr>
          <p:cNvPr id="111619" name="Picture 3"/>
          <p:cNvPicPr>
            <a:picLocks noChangeAspect="1" noChangeArrowheads="1"/>
          </p:cNvPicPr>
          <p:nvPr/>
        </p:nvPicPr>
        <p:blipFill>
          <a:blip r:embed="rId3" cstate="print"/>
          <a:srcRect/>
          <a:stretch>
            <a:fillRect/>
          </a:stretch>
        </p:blipFill>
        <p:spPr bwMode="auto">
          <a:xfrm>
            <a:off x="0" y="990600"/>
            <a:ext cx="4078468" cy="58674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9616"/>
            <a:ext cx="6781800" cy="5358384"/>
          </a:xfrm>
        </p:spPr>
        <p:txBody>
          <a:bodyPr>
            <a:normAutofit/>
          </a:bodyPr>
          <a:lstStyle/>
          <a:p>
            <a:r>
              <a:rPr lang="en-US" dirty="0" smtClean="0"/>
              <a:t>Sikhism and </a:t>
            </a:r>
            <a:r>
              <a:rPr lang="en-US" dirty="0" err="1" smtClean="0"/>
              <a:t>Bahá’I</a:t>
            </a:r>
            <a:r>
              <a:rPr lang="en-US" dirty="0" smtClean="0"/>
              <a:t> are the two universalizing religions other than Christianity, Islam, and Buddhism with the largest numbers of adherents. </a:t>
            </a:r>
          </a:p>
          <a:p>
            <a:r>
              <a:rPr lang="en-US" dirty="0" smtClean="0"/>
              <a:t>Sikhism’s first guru (religious teacher or enlightener) was Nanak (A.D. 1469—153 8), who lived in a village near the city of Lahore, in present-day Pakistan. </a:t>
            </a:r>
          </a:p>
          <a:p>
            <a:pPr marL="0" indent="0">
              <a:buNone/>
            </a:pPr>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Other Universalizing Religions - Sikhism</a:t>
            </a:r>
            <a:endParaRPr lang="en-US" dirty="0"/>
          </a:p>
        </p:txBody>
      </p:sp>
      <p:pic>
        <p:nvPicPr>
          <p:cNvPr id="15362" name="Picture 2"/>
          <p:cNvPicPr>
            <a:picLocks noChangeAspect="1" noChangeArrowheads="1"/>
          </p:cNvPicPr>
          <p:nvPr/>
        </p:nvPicPr>
        <p:blipFill>
          <a:blip r:embed="rId2" cstate="print"/>
          <a:srcRect/>
          <a:stretch>
            <a:fillRect/>
          </a:stretch>
        </p:blipFill>
        <p:spPr bwMode="auto">
          <a:xfrm>
            <a:off x="6705600" y="1828800"/>
            <a:ext cx="2438400" cy="2939143"/>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99616"/>
            <a:ext cx="4343400" cy="5205984"/>
          </a:xfrm>
        </p:spPr>
        <p:txBody>
          <a:bodyPr/>
          <a:lstStyle/>
          <a:p>
            <a:r>
              <a:rPr lang="en-US" dirty="0"/>
              <a:t>The </a:t>
            </a:r>
            <a:r>
              <a:rPr lang="en-US" dirty="0" err="1"/>
              <a:t>Bahá’I</a:t>
            </a:r>
            <a:r>
              <a:rPr lang="en-US" dirty="0"/>
              <a:t> religion is even more recent than Sikhism. </a:t>
            </a:r>
          </a:p>
          <a:p>
            <a:r>
              <a:rPr lang="en-US" dirty="0"/>
              <a:t>It grew out of the </a:t>
            </a:r>
            <a:r>
              <a:rPr lang="en-US" dirty="0" err="1"/>
              <a:t>Bábi</a:t>
            </a:r>
            <a:r>
              <a:rPr lang="en-US" dirty="0"/>
              <a:t> faith, which was founded in </a:t>
            </a:r>
            <a:r>
              <a:rPr lang="en-US" dirty="0" err="1"/>
              <a:t>ShIráz</a:t>
            </a:r>
            <a:r>
              <a:rPr lang="en-US" dirty="0"/>
              <a:t>, Iran, in 1844 by </a:t>
            </a:r>
            <a:r>
              <a:rPr lang="en-US" dirty="0" err="1"/>
              <a:t>Siyyid</a:t>
            </a:r>
            <a:r>
              <a:rPr lang="en-US" dirty="0"/>
              <a:t> ‘Au Muhammad, known as the </a:t>
            </a:r>
            <a:r>
              <a:rPr lang="en-US" dirty="0" err="1"/>
              <a:t>Báb</a:t>
            </a:r>
            <a:r>
              <a:rPr lang="en-US" dirty="0"/>
              <a:t> (Persian for gateway). </a:t>
            </a:r>
          </a:p>
          <a:p>
            <a:endParaRPr lang="en-US" dirty="0"/>
          </a:p>
        </p:txBody>
      </p:sp>
      <p:sp>
        <p:nvSpPr>
          <p:cNvPr id="3" name="Title 2"/>
          <p:cNvSpPr>
            <a:spLocks noGrp="1"/>
          </p:cNvSpPr>
          <p:nvPr>
            <p:ph type="title"/>
          </p:nvPr>
        </p:nvSpPr>
        <p:spPr/>
        <p:txBody>
          <a:bodyPr>
            <a:normAutofit fontScale="90000"/>
          </a:bodyPr>
          <a:lstStyle/>
          <a:p>
            <a:r>
              <a:rPr lang="en-US" dirty="0" err="1" smtClean="0"/>
              <a:t>Bahá’I</a:t>
            </a:r>
            <a:r>
              <a:rPr lang="en-US" dirty="0" smtClean="0"/>
              <a:t> Faith (Other Universalizing Religions)</a:t>
            </a:r>
            <a:endParaRPr lang="en-US" dirty="0"/>
          </a:p>
        </p:txBody>
      </p:sp>
      <p:pic>
        <p:nvPicPr>
          <p:cNvPr id="4" name="Picture 3"/>
          <p:cNvPicPr>
            <a:picLocks noChangeAspect="1"/>
          </p:cNvPicPr>
          <p:nvPr/>
        </p:nvPicPr>
        <p:blipFill>
          <a:blip r:embed="rId2"/>
          <a:stretch>
            <a:fillRect/>
          </a:stretch>
        </p:blipFill>
        <p:spPr>
          <a:xfrm>
            <a:off x="4801556" y="2209800"/>
            <a:ext cx="4312874" cy="3276600"/>
          </a:xfrm>
          <a:prstGeom prst="rect">
            <a:avLst/>
          </a:prstGeom>
        </p:spPr>
      </p:pic>
    </p:spTree>
    <p:extLst>
      <p:ext uri="{BB962C8B-B14F-4D97-AF65-F5344CB8AC3E}">
        <p14:creationId xmlns:p14="http://schemas.microsoft.com/office/powerpoint/2010/main" val="2004578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AIM: Where are the major ethnic religions located around the world?</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9616"/>
            <a:ext cx="6400800" cy="5358384"/>
          </a:xfrm>
        </p:spPr>
        <p:txBody>
          <a:bodyPr>
            <a:noAutofit/>
          </a:bodyPr>
          <a:lstStyle/>
          <a:p>
            <a:r>
              <a:rPr lang="en-US" sz="3000" dirty="0" smtClean="0"/>
              <a:t>Ethnic religions typically have much more clustered distributions than do universalizing religions. </a:t>
            </a:r>
          </a:p>
          <a:p>
            <a:r>
              <a:rPr lang="en-US" sz="3000" dirty="0" smtClean="0"/>
              <a:t>The ethnic religion with by far the largest number of followers is Hinduism. With 900 million adherents, Hinduism is the world’s third-largest religion, behind Christianity and Islam. </a:t>
            </a:r>
          </a:p>
        </p:txBody>
      </p:sp>
      <p:sp>
        <p:nvSpPr>
          <p:cNvPr id="3" name="Title 2"/>
          <p:cNvSpPr>
            <a:spLocks noGrp="1"/>
          </p:cNvSpPr>
          <p:nvPr>
            <p:ph type="title"/>
          </p:nvPr>
        </p:nvSpPr>
        <p:spPr/>
        <p:txBody>
          <a:bodyPr>
            <a:normAutofit/>
          </a:bodyPr>
          <a:lstStyle/>
          <a:p>
            <a:r>
              <a:rPr lang="en-US" dirty="0" smtClean="0"/>
              <a:t>Ethnic Religions </a:t>
            </a:r>
            <a:endParaRPr lang="en-US" dirty="0"/>
          </a:p>
        </p:txBody>
      </p:sp>
      <p:pic>
        <p:nvPicPr>
          <p:cNvPr id="16386" name="Picture 2"/>
          <p:cNvPicPr>
            <a:picLocks noChangeAspect="1" noChangeArrowheads="1"/>
          </p:cNvPicPr>
          <p:nvPr/>
        </p:nvPicPr>
        <p:blipFill>
          <a:blip r:embed="rId2" cstate="print"/>
          <a:srcRect/>
          <a:stretch>
            <a:fillRect/>
          </a:stretch>
        </p:blipFill>
        <p:spPr bwMode="auto">
          <a:xfrm>
            <a:off x="6934200" y="0"/>
            <a:ext cx="2209800" cy="3662539"/>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cstate="print"/>
          <a:srcRect/>
          <a:stretch>
            <a:fillRect/>
          </a:stretch>
        </p:blipFill>
        <p:spPr bwMode="auto">
          <a:xfrm>
            <a:off x="6477000" y="3612376"/>
            <a:ext cx="2362200" cy="3245624"/>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World Distribution of Religions</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21113" y="1600200"/>
            <a:ext cx="9114868" cy="4419599"/>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9616"/>
            <a:ext cx="5791200" cy="5358384"/>
          </a:xfrm>
        </p:spPr>
        <p:txBody>
          <a:bodyPr>
            <a:normAutofit fontScale="92500"/>
          </a:bodyPr>
          <a:lstStyle/>
          <a:p>
            <a:r>
              <a:rPr lang="en-US" dirty="0" smtClean="0"/>
              <a:t>Several hundred million people practice ethnic religions in East Asia, especially in China and Japan. </a:t>
            </a:r>
          </a:p>
          <a:p>
            <a:r>
              <a:rPr lang="en-US" dirty="0" smtClean="0"/>
              <a:t>Buddhism does not compete for adherents with Confucianism, Daoism, and other ethnic religions in China, because many Chinese accept the teachings of both universalizing and ethnic religions. </a:t>
            </a:r>
          </a:p>
          <a:p>
            <a:endParaRPr lang="en-US" dirty="0"/>
          </a:p>
        </p:txBody>
      </p:sp>
      <p:sp>
        <p:nvSpPr>
          <p:cNvPr id="3" name="Title 2"/>
          <p:cNvSpPr>
            <a:spLocks noGrp="1"/>
          </p:cNvSpPr>
          <p:nvPr>
            <p:ph type="title"/>
          </p:nvPr>
        </p:nvSpPr>
        <p:spPr/>
        <p:txBody>
          <a:bodyPr>
            <a:normAutofit/>
          </a:bodyPr>
          <a:lstStyle/>
          <a:p>
            <a:r>
              <a:rPr lang="en-US" dirty="0" smtClean="0"/>
              <a:t>Other Ethnic Religions </a:t>
            </a:r>
            <a:endParaRPr lang="en-US" dirty="0"/>
          </a:p>
        </p:txBody>
      </p:sp>
      <p:pic>
        <p:nvPicPr>
          <p:cNvPr id="17410" name="Picture 2"/>
          <p:cNvPicPr>
            <a:picLocks noChangeAspect="1" noChangeArrowheads="1"/>
          </p:cNvPicPr>
          <p:nvPr/>
        </p:nvPicPr>
        <p:blipFill>
          <a:blip r:embed="rId2" cstate="print"/>
          <a:srcRect/>
          <a:stretch>
            <a:fillRect/>
          </a:stretch>
        </p:blipFill>
        <p:spPr bwMode="auto">
          <a:xfrm>
            <a:off x="5714999" y="1524000"/>
            <a:ext cx="3447691" cy="41910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9616"/>
            <a:ext cx="9144000" cy="5358384"/>
          </a:xfrm>
        </p:spPr>
        <p:txBody>
          <a:bodyPr>
            <a:normAutofit fontScale="85000" lnSpcReduction="20000"/>
          </a:bodyPr>
          <a:lstStyle/>
          <a:p>
            <a:r>
              <a:rPr lang="en-US" dirty="0" smtClean="0"/>
              <a:t>Ninety-seven percent of Hindus are concentrated in one country, India. </a:t>
            </a:r>
          </a:p>
          <a:p>
            <a:r>
              <a:rPr lang="en-US" dirty="0" smtClean="0"/>
              <a:t>Two percent are in the neighboring country of Nepal, and the remaining one percent are dispersed around the world. </a:t>
            </a:r>
          </a:p>
          <a:p>
            <a:r>
              <a:rPr lang="en-US" dirty="0" smtClean="0"/>
              <a:t>The appropriate form of worship for any two individuals may not be the same. </a:t>
            </a:r>
          </a:p>
          <a:p>
            <a:r>
              <a:rPr lang="en-US" dirty="0" smtClean="0"/>
              <a:t>Hinduism does not have a central authority or a single holy book. </a:t>
            </a:r>
          </a:p>
          <a:p>
            <a:r>
              <a:rPr lang="en-US" dirty="0" smtClean="0"/>
              <a:t>The largest number of adherents—an estimated 70 percent— worships the god Vishnu, a loving god incarnated as Krishna. </a:t>
            </a:r>
          </a:p>
          <a:p>
            <a:r>
              <a:rPr lang="en-US" dirty="0" smtClean="0"/>
              <a:t>An estimated 25 percent adhere to Siva, a protective and destructive god. </a:t>
            </a:r>
          </a:p>
          <a:p>
            <a:r>
              <a:rPr lang="en-US" dirty="0" err="1" smtClean="0"/>
              <a:t>Shaktism</a:t>
            </a:r>
            <a:r>
              <a:rPr lang="en-US" dirty="0" smtClean="0"/>
              <a:t> is a form of worship dedicated to the female consorts of Vishnu and Siva.</a:t>
            </a:r>
          </a:p>
          <a:p>
            <a:endParaRPr lang="en-US" dirty="0"/>
          </a:p>
        </p:txBody>
      </p:sp>
      <p:sp>
        <p:nvSpPr>
          <p:cNvPr id="3" name="Title 2"/>
          <p:cNvSpPr>
            <a:spLocks noGrp="1"/>
          </p:cNvSpPr>
          <p:nvPr>
            <p:ph type="title"/>
          </p:nvPr>
        </p:nvSpPr>
        <p:spPr/>
        <p:txBody>
          <a:bodyPr/>
          <a:lstStyle/>
          <a:p>
            <a:r>
              <a:rPr lang="en-US" dirty="0" smtClean="0"/>
              <a:t>Hinduism</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Hindus worldwide</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65307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Confucius (551—479 B.C.) was a philosopher and teacher in the Chinese province of Lu. </a:t>
            </a:r>
          </a:p>
          <a:p>
            <a:r>
              <a:rPr lang="en-US" dirty="0" smtClean="0"/>
              <a:t>Confucianism prescribed a series of ethical principles for the orderly conduct of daily life in China.</a:t>
            </a:r>
          </a:p>
          <a:p>
            <a:endParaRPr lang="en-US" dirty="0"/>
          </a:p>
        </p:txBody>
      </p:sp>
      <p:sp>
        <p:nvSpPr>
          <p:cNvPr id="3" name="Title 2"/>
          <p:cNvSpPr>
            <a:spLocks noGrp="1"/>
          </p:cNvSpPr>
          <p:nvPr>
            <p:ph type="title"/>
          </p:nvPr>
        </p:nvSpPr>
        <p:spPr/>
        <p:txBody>
          <a:bodyPr/>
          <a:lstStyle/>
          <a:p>
            <a:r>
              <a:rPr lang="en-US" dirty="0" smtClean="0"/>
              <a:t>Confucianism</a:t>
            </a:r>
            <a:endParaRPr lang="en-US" dirty="0"/>
          </a:p>
        </p:txBody>
      </p:sp>
      <p:pic>
        <p:nvPicPr>
          <p:cNvPr id="18434" name="Picture 2"/>
          <p:cNvPicPr>
            <a:picLocks noChangeAspect="1" noChangeArrowheads="1"/>
          </p:cNvPicPr>
          <p:nvPr/>
        </p:nvPicPr>
        <p:blipFill>
          <a:blip r:embed="rId2" cstate="print"/>
          <a:srcRect/>
          <a:stretch>
            <a:fillRect/>
          </a:stretch>
        </p:blipFill>
        <p:spPr bwMode="auto">
          <a:xfrm>
            <a:off x="3505200" y="3886200"/>
            <a:ext cx="2076450" cy="2200275"/>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cstate="print"/>
          <a:srcRect/>
          <a:stretch>
            <a:fillRect/>
          </a:stretch>
        </p:blipFill>
        <p:spPr bwMode="auto">
          <a:xfrm>
            <a:off x="6553200" y="3962400"/>
            <a:ext cx="2114550" cy="211455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9616"/>
            <a:ext cx="5791200" cy="5358384"/>
          </a:xfrm>
        </p:spPr>
        <p:txBody>
          <a:bodyPr>
            <a:normAutofit fontScale="92500" lnSpcReduction="10000"/>
          </a:bodyPr>
          <a:lstStyle/>
          <a:p>
            <a:r>
              <a:rPr lang="en-US" dirty="0" smtClean="0"/>
              <a:t>Lao-</a:t>
            </a:r>
            <a:r>
              <a:rPr lang="en-US" dirty="0" err="1" smtClean="0"/>
              <a:t>Zi</a:t>
            </a:r>
            <a:r>
              <a:rPr lang="en-US" dirty="0" smtClean="0"/>
              <a:t> (604—531? B.C., also spelled Lao </a:t>
            </a:r>
            <a:r>
              <a:rPr lang="en-US" dirty="0" err="1" smtClean="0"/>
              <a:t>Tse</a:t>
            </a:r>
            <a:r>
              <a:rPr lang="en-US" dirty="0" smtClean="0"/>
              <a:t>), a contemporary of Confucius, organized Daoism. </a:t>
            </a:r>
          </a:p>
          <a:p>
            <a:r>
              <a:rPr lang="en-US" dirty="0" err="1" smtClean="0"/>
              <a:t>Daoists</a:t>
            </a:r>
            <a:r>
              <a:rPr lang="en-US" dirty="0" smtClean="0"/>
              <a:t> seek </a:t>
            </a:r>
            <a:r>
              <a:rPr lang="en-US" dirty="0" err="1" smtClean="0"/>
              <a:t>dao</a:t>
            </a:r>
            <a:r>
              <a:rPr lang="en-US" dirty="0" smtClean="0"/>
              <a:t> (or </a:t>
            </a:r>
            <a:r>
              <a:rPr lang="en-US" dirty="0" err="1" smtClean="0"/>
              <a:t>tao</a:t>
            </a:r>
            <a:r>
              <a:rPr lang="en-US" dirty="0" smtClean="0"/>
              <a:t>), which means the way or path. </a:t>
            </a:r>
          </a:p>
          <a:p>
            <a:r>
              <a:rPr lang="en-US" dirty="0" smtClean="0"/>
              <a:t>Dao cannot be comprehended by reason and knowledge, because not, everything is knowable. </a:t>
            </a:r>
          </a:p>
          <a:p>
            <a:r>
              <a:rPr lang="en-US" dirty="0" smtClean="0"/>
              <a:t>Daoism split into many sects, some acting like secret societies, and followers embraced elements of magic.</a:t>
            </a:r>
          </a:p>
          <a:p>
            <a:endParaRPr lang="en-US" dirty="0"/>
          </a:p>
        </p:txBody>
      </p:sp>
      <p:sp>
        <p:nvSpPr>
          <p:cNvPr id="3" name="Title 2"/>
          <p:cNvSpPr>
            <a:spLocks noGrp="1"/>
          </p:cNvSpPr>
          <p:nvPr>
            <p:ph type="title"/>
          </p:nvPr>
        </p:nvSpPr>
        <p:spPr/>
        <p:txBody>
          <a:bodyPr/>
          <a:lstStyle/>
          <a:p>
            <a:r>
              <a:rPr lang="en-US" dirty="0" smtClean="0"/>
              <a:t>Daoism (Taoism)</a:t>
            </a:r>
            <a:endParaRPr lang="en-US" dirty="0"/>
          </a:p>
        </p:txBody>
      </p:sp>
      <p:pic>
        <p:nvPicPr>
          <p:cNvPr id="19458" name="Picture 2"/>
          <p:cNvPicPr>
            <a:picLocks noChangeAspect="1" noChangeArrowheads="1"/>
          </p:cNvPicPr>
          <p:nvPr/>
        </p:nvPicPr>
        <p:blipFill>
          <a:blip r:embed="rId2" cstate="print"/>
          <a:srcRect/>
          <a:stretch>
            <a:fillRect/>
          </a:stretch>
        </p:blipFill>
        <p:spPr bwMode="auto">
          <a:xfrm>
            <a:off x="7134225" y="0"/>
            <a:ext cx="2009775" cy="2266950"/>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cstate="print"/>
          <a:srcRect/>
          <a:stretch>
            <a:fillRect/>
          </a:stretch>
        </p:blipFill>
        <p:spPr bwMode="auto">
          <a:xfrm>
            <a:off x="5867400" y="2362200"/>
            <a:ext cx="1828800" cy="1828800"/>
          </a:xfrm>
          <a:prstGeom prst="rect">
            <a:avLst/>
          </a:prstGeom>
          <a:noFill/>
          <a:ln w="9525">
            <a:noFill/>
            <a:miter lim="800000"/>
            <a:headEnd/>
            <a:tailEnd/>
          </a:ln>
          <a:effectLst/>
        </p:spPr>
      </p:pic>
      <p:pic>
        <p:nvPicPr>
          <p:cNvPr id="19460" name="Picture 4"/>
          <p:cNvPicPr>
            <a:picLocks noChangeAspect="1" noChangeArrowheads="1"/>
          </p:cNvPicPr>
          <p:nvPr/>
        </p:nvPicPr>
        <p:blipFill>
          <a:blip r:embed="rId4" cstate="print"/>
          <a:srcRect/>
          <a:stretch>
            <a:fillRect/>
          </a:stretch>
        </p:blipFill>
        <p:spPr bwMode="auto">
          <a:xfrm>
            <a:off x="6477000" y="4572000"/>
            <a:ext cx="2438400" cy="1876425"/>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24000"/>
            <a:ext cx="5562600" cy="5334000"/>
          </a:xfrm>
        </p:spPr>
        <p:txBody>
          <a:bodyPr>
            <a:normAutofit lnSpcReduction="10000"/>
          </a:bodyPr>
          <a:lstStyle/>
          <a:p>
            <a:r>
              <a:rPr lang="en-US" dirty="0" smtClean="0"/>
              <a:t>Since ancient times, Shinto has been the distinctive ethnic religion of Japan. </a:t>
            </a:r>
          </a:p>
          <a:p>
            <a:r>
              <a:rPr lang="en-US" dirty="0" smtClean="0"/>
              <a:t>Ancient </a:t>
            </a:r>
            <a:r>
              <a:rPr lang="en-US" dirty="0" err="1" smtClean="0"/>
              <a:t>Shintoists</a:t>
            </a:r>
            <a:r>
              <a:rPr lang="en-US" dirty="0" smtClean="0"/>
              <a:t> considered forces of nature to be divine.</a:t>
            </a:r>
          </a:p>
          <a:p>
            <a:r>
              <a:rPr lang="en-US" dirty="0" smtClean="0"/>
              <a:t>Gradually, deceased emperors and other ancestors became more important deities for </a:t>
            </a:r>
            <a:r>
              <a:rPr lang="en-US" dirty="0" err="1" smtClean="0"/>
              <a:t>Shintoists</a:t>
            </a:r>
            <a:r>
              <a:rPr lang="en-US" dirty="0" smtClean="0"/>
              <a:t> than natural features. </a:t>
            </a:r>
          </a:p>
          <a:p>
            <a:r>
              <a:rPr lang="en-US" dirty="0" smtClean="0"/>
              <a:t>Shinto still thrives in Japan</a:t>
            </a:r>
            <a:endParaRPr lang="en-US" dirty="0"/>
          </a:p>
        </p:txBody>
      </p:sp>
      <p:sp>
        <p:nvSpPr>
          <p:cNvPr id="3" name="Title 2"/>
          <p:cNvSpPr>
            <a:spLocks noGrp="1"/>
          </p:cNvSpPr>
          <p:nvPr>
            <p:ph type="title"/>
          </p:nvPr>
        </p:nvSpPr>
        <p:spPr/>
        <p:txBody>
          <a:bodyPr/>
          <a:lstStyle/>
          <a:p>
            <a:r>
              <a:rPr lang="en-US" dirty="0" smtClean="0"/>
              <a:t>Shinto</a:t>
            </a:r>
            <a:endParaRPr lang="en-US" dirty="0"/>
          </a:p>
        </p:txBody>
      </p:sp>
      <p:pic>
        <p:nvPicPr>
          <p:cNvPr id="20482" name="Picture 2"/>
          <p:cNvPicPr>
            <a:picLocks noChangeAspect="1" noChangeArrowheads="1"/>
          </p:cNvPicPr>
          <p:nvPr/>
        </p:nvPicPr>
        <p:blipFill>
          <a:blip r:embed="rId2" cstate="print"/>
          <a:srcRect/>
          <a:stretch>
            <a:fillRect/>
          </a:stretch>
        </p:blipFill>
        <p:spPr bwMode="auto">
          <a:xfrm>
            <a:off x="6096000" y="1371600"/>
            <a:ext cx="2950197" cy="2209800"/>
          </a:xfrm>
          <a:prstGeom prst="rect">
            <a:avLst/>
          </a:prstGeom>
          <a:noFill/>
          <a:ln w="9525">
            <a:noFill/>
            <a:miter lim="800000"/>
            <a:headEnd/>
            <a:tailEnd/>
          </a:ln>
          <a:effectLst/>
        </p:spPr>
      </p:pic>
      <p:pic>
        <p:nvPicPr>
          <p:cNvPr id="20483" name="Picture 3"/>
          <p:cNvPicPr>
            <a:picLocks noChangeAspect="1" noChangeArrowheads="1"/>
          </p:cNvPicPr>
          <p:nvPr/>
        </p:nvPicPr>
        <p:blipFill>
          <a:blip r:embed="rId3" cstate="print"/>
          <a:srcRect/>
          <a:stretch>
            <a:fillRect/>
          </a:stretch>
        </p:blipFill>
        <p:spPr bwMode="auto">
          <a:xfrm>
            <a:off x="6019800" y="3581400"/>
            <a:ext cx="3048000" cy="26670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It features heavily in the movies of </a:t>
            </a:r>
            <a:r>
              <a:rPr lang="en-US" dirty="0" err="1" smtClean="0"/>
              <a:t>Hayao</a:t>
            </a:r>
            <a:r>
              <a:rPr lang="en-US" dirty="0" smtClean="0"/>
              <a:t> Miyazaki</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28601" y="1524001"/>
            <a:ext cx="3124199" cy="2343149"/>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800600" y="1447800"/>
            <a:ext cx="2914650" cy="157162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6248400" y="3352800"/>
            <a:ext cx="2895600" cy="158115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1295400" y="4213920"/>
            <a:ext cx="4800600" cy="264408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9616"/>
            <a:ext cx="7086600" cy="5358384"/>
          </a:xfrm>
        </p:spPr>
        <p:txBody>
          <a:bodyPr>
            <a:normAutofit/>
          </a:bodyPr>
          <a:lstStyle/>
          <a:p>
            <a:r>
              <a:rPr lang="en-US" smtClean="0"/>
              <a:t>Between 5.4 – 6.8 </a:t>
            </a:r>
            <a:r>
              <a:rPr lang="en-US" dirty="0" smtClean="0"/>
              <a:t>million Jews live in the USA, 6.1 million live in Israel, and another 2 to 3 million are spread between Europe, Brazil, Argentina, South Africa and Canada.</a:t>
            </a:r>
          </a:p>
          <a:p>
            <a:r>
              <a:rPr lang="en-US" dirty="0" smtClean="0"/>
              <a:t>The number of Jews living in the former Soviet Union has declined rapidly since the late 1980s, when emigration laws were liberalized. </a:t>
            </a:r>
          </a:p>
          <a:p>
            <a:endParaRPr lang="en-US" dirty="0"/>
          </a:p>
        </p:txBody>
      </p:sp>
      <p:sp>
        <p:nvSpPr>
          <p:cNvPr id="3" name="Title 2"/>
          <p:cNvSpPr>
            <a:spLocks noGrp="1"/>
          </p:cNvSpPr>
          <p:nvPr>
            <p:ph type="title"/>
          </p:nvPr>
        </p:nvSpPr>
        <p:spPr/>
        <p:txBody>
          <a:bodyPr>
            <a:normAutofit/>
          </a:bodyPr>
          <a:lstStyle/>
          <a:p>
            <a:r>
              <a:rPr lang="en-US" dirty="0" smtClean="0"/>
              <a:t>Judaism </a:t>
            </a:r>
            <a:endParaRPr lang="en-US" dirty="0"/>
          </a:p>
        </p:txBody>
      </p:sp>
      <p:pic>
        <p:nvPicPr>
          <p:cNvPr id="21506" name="Picture 2"/>
          <p:cNvPicPr>
            <a:picLocks noChangeAspect="1" noChangeArrowheads="1"/>
          </p:cNvPicPr>
          <p:nvPr/>
        </p:nvPicPr>
        <p:blipFill>
          <a:blip r:embed="rId2" cstate="print"/>
          <a:srcRect/>
          <a:stretch>
            <a:fillRect/>
          </a:stretch>
        </p:blipFill>
        <p:spPr bwMode="auto">
          <a:xfrm>
            <a:off x="7006897" y="0"/>
            <a:ext cx="2137103" cy="3048000"/>
          </a:xfrm>
          <a:prstGeom prst="rect">
            <a:avLst/>
          </a:prstGeom>
          <a:noFill/>
          <a:ln w="9525">
            <a:noFill/>
            <a:miter lim="800000"/>
            <a:headEnd/>
            <a:tailEnd/>
          </a:ln>
          <a:effectLst/>
        </p:spPr>
      </p:pic>
      <p:pic>
        <p:nvPicPr>
          <p:cNvPr id="21507" name="Picture 3"/>
          <p:cNvPicPr>
            <a:picLocks noChangeAspect="1" noChangeArrowheads="1"/>
          </p:cNvPicPr>
          <p:nvPr/>
        </p:nvPicPr>
        <p:blipFill>
          <a:blip r:embed="rId3" cstate="print"/>
          <a:srcRect/>
          <a:stretch>
            <a:fillRect/>
          </a:stretch>
        </p:blipFill>
        <p:spPr bwMode="auto">
          <a:xfrm>
            <a:off x="7161919" y="3200400"/>
            <a:ext cx="1982081" cy="228600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Judaism worldwide</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041" y="1600200"/>
            <a:ext cx="8981188" cy="4291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60745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Judaism plays a more substantial role in Western civilization than its number of adherents would suggest, because two of the three main universalizing religions—Christianity and Islam—find some of their roots in Judaism. </a:t>
            </a:r>
          </a:p>
          <a:p>
            <a:r>
              <a:rPr lang="en-US" dirty="0"/>
              <a:t>The name Judaism derives from Judah, one of the patriarch Jacob’s 12 sons; Israel is another biblical name for Jacob.</a:t>
            </a:r>
          </a:p>
          <a:p>
            <a:endParaRPr lang="en-US" dirty="0"/>
          </a:p>
        </p:txBody>
      </p:sp>
    </p:spTree>
    <p:extLst>
      <p:ext uri="{BB962C8B-B14F-4D97-AF65-F5344CB8AC3E}">
        <p14:creationId xmlns:p14="http://schemas.microsoft.com/office/powerpoint/2010/main" val="3443727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715000"/>
            <a:ext cx="9144000" cy="1143000"/>
          </a:xfrm>
        </p:spPr>
        <p:txBody>
          <a:bodyPr>
            <a:normAutofit fontScale="85000" lnSpcReduction="20000"/>
          </a:bodyPr>
          <a:lstStyle/>
          <a:p>
            <a:r>
              <a:rPr lang="en-US" dirty="0" smtClean="0"/>
              <a:t>Over two-thirds of the world’s population belong to Christianity, Islam, Hinduism, or Buddhism. Christianity is the single largest world religion.</a:t>
            </a:r>
            <a:endParaRPr lang="en-US" dirty="0"/>
          </a:p>
        </p:txBody>
      </p:sp>
      <p:sp>
        <p:nvSpPr>
          <p:cNvPr id="3" name="Title 2"/>
          <p:cNvSpPr>
            <a:spLocks noGrp="1"/>
          </p:cNvSpPr>
          <p:nvPr>
            <p:ph type="title"/>
          </p:nvPr>
        </p:nvSpPr>
        <p:spPr/>
        <p:txBody>
          <a:bodyPr/>
          <a:lstStyle/>
          <a:p>
            <a:r>
              <a:rPr lang="en-US" dirty="0" smtClean="0"/>
              <a:t>World Population By Religion</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1295400" y="1981200"/>
            <a:ext cx="6124800" cy="3324144"/>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99616"/>
            <a:ext cx="5638800" cy="5053584"/>
          </a:xfrm>
        </p:spPr>
        <p:txBody>
          <a:bodyPr/>
          <a:lstStyle/>
          <a:p>
            <a:r>
              <a:rPr lang="en-US" dirty="0" smtClean="0"/>
              <a:t>Considered one of the two oldest monotheistic religions in the world.</a:t>
            </a:r>
          </a:p>
          <a:p>
            <a:r>
              <a:rPr lang="en-US" dirty="0" smtClean="0"/>
              <a:t>Most adherents live in Iran or India.</a:t>
            </a:r>
          </a:p>
          <a:p>
            <a:r>
              <a:rPr lang="en-US" dirty="0" smtClean="0"/>
              <a:t>In 2004, the number of Zoroastrians worldwide was estimated at between 145,000 and 210,000</a:t>
            </a:r>
            <a:endParaRPr lang="en-US" dirty="0"/>
          </a:p>
        </p:txBody>
      </p:sp>
      <p:sp>
        <p:nvSpPr>
          <p:cNvPr id="3" name="Title 2"/>
          <p:cNvSpPr>
            <a:spLocks noGrp="1"/>
          </p:cNvSpPr>
          <p:nvPr>
            <p:ph type="title"/>
          </p:nvPr>
        </p:nvSpPr>
        <p:spPr/>
        <p:txBody>
          <a:bodyPr/>
          <a:lstStyle/>
          <a:p>
            <a:r>
              <a:rPr lang="en-US" dirty="0" smtClean="0"/>
              <a:t>Zoroastrianism</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7524750" y="0"/>
            <a:ext cx="1619250" cy="287655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6105525" y="2590800"/>
            <a:ext cx="3038475" cy="41148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4191000" y="0"/>
            <a:ext cx="3333750" cy="1560744"/>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dirty="0" smtClean="0"/>
              <a:t>Aka Freddie Mercury</a:t>
            </a:r>
          </a:p>
          <a:p>
            <a:r>
              <a:rPr lang="en-US" dirty="0" smtClean="0"/>
              <a:t>The lead singer of “Queen”</a:t>
            </a:r>
            <a:endParaRPr lang="en-US" dirty="0"/>
          </a:p>
        </p:txBody>
      </p:sp>
      <p:sp>
        <p:nvSpPr>
          <p:cNvPr id="3" name="Title 2"/>
          <p:cNvSpPr>
            <a:spLocks noGrp="1"/>
          </p:cNvSpPr>
          <p:nvPr>
            <p:ph type="title"/>
          </p:nvPr>
        </p:nvSpPr>
        <p:spPr/>
        <p:txBody>
          <a:bodyPr>
            <a:normAutofit/>
          </a:bodyPr>
          <a:lstStyle/>
          <a:p>
            <a:r>
              <a:rPr lang="en-US" sz="3200" dirty="0" smtClean="0"/>
              <a:t>The most famous follower of Zoroastrianism of the past century was named </a:t>
            </a:r>
            <a:r>
              <a:rPr lang="en-US" sz="3200" dirty="0" err="1" smtClean="0"/>
              <a:t>Farrokh</a:t>
            </a:r>
            <a:r>
              <a:rPr lang="en-US" sz="3200" dirty="0" smtClean="0"/>
              <a:t> </a:t>
            </a:r>
            <a:r>
              <a:rPr lang="en-US" sz="3200" dirty="0" err="1" smtClean="0"/>
              <a:t>Bulsara</a:t>
            </a:r>
            <a:endParaRPr lang="en-US" sz="3200" dirty="0"/>
          </a:p>
        </p:txBody>
      </p:sp>
      <p:pic>
        <p:nvPicPr>
          <p:cNvPr id="7" name="Picture 1"/>
          <p:cNvPicPr>
            <a:picLocks noGrp="1" noChangeAspect="1" noChangeArrowheads="1"/>
          </p:cNvPicPr>
          <p:nvPr>
            <p:ph sz="half" idx="2"/>
          </p:nvPr>
        </p:nvPicPr>
        <p:blipFill>
          <a:blip r:embed="rId2" cstate="print"/>
          <a:srcRect/>
          <a:stretch>
            <a:fillRect/>
          </a:stretch>
        </p:blipFill>
        <p:spPr bwMode="auto">
          <a:xfrm>
            <a:off x="5035496" y="1600200"/>
            <a:ext cx="3264007" cy="4525963"/>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9616"/>
            <a:ext cx="6477000" cy="5358384"/>
          </a:xfrm>
        </p:spPr>
        <p:txBody>
          <a:bodyPr>
            <a:normAutofit fontScale="85000" lnSpcReduction="10000"/>
          </a:bodyPr>
          <a:lstStyle/>
          <a:p>
            <a:r>
              <a:rPr lang="en-US" dirty="0" smtClean="0"/>
              <a:t>About 10 percent of Africans follow traditional ethnic religions, sometimes called animism. </a:t>
            </a:r>
          </a:p>
          <a:p>
            <a:r>
              <a:rPr lang="en-US" dirty="0" smtClean="0"/>
              <a:t>African animist religions are apparently based on monotheistic concepts, although below the supreme god there is a hierarchy of divinities, assistants to god or personifications of natural phenomena, such as trees or rivers. </a:t>
            </a:r>
          </a:p>
          <a:p>
            <a:r>
              <a:rPr lang="en-US" dirty="0" smtClean="0"/>
              <a:t>Some atlases and textbooks persist in classifying Africa as predominantly animist, even though the actual percentage is small and declining. </a:t>
            </a:r>
          </a:p>
          <a:p>
            <a:endParaRPr lang="en-US" dirty="0"/>
          </a:p>
        </p:txBody>
      </p:sp>
      <p:sp>
        <p:nvSpPr>
          <p:cNvPr id="3" name="Title 2"/>
          <p:cNvSpPr>
            <a:spLocks noGrp="1"/>
          </p:cNvSpPr>
          <p:nvPr>
            <p:ph type="title"/>
          </p:nvPr>
        </p:nvSpPr>
        <p:spPr/>
        <p:txBody>
          <a:bodyPr>
            <a:normAutofit/>
          </a:bodyPr>
          <a:lstStyle/>
          <a:p>
            <a:r>
              <a:rPr lang="en-US" dirty="0" smtClean="0"/>
              <a:t>Ethnic African Religions </a:t>
            </a:r>
            <a:endParaRPr lang="en-US" dirty="0"/>
          </a:p>
        </p:txBody>
      </p:sp>
      <p:pic>
        <p:nvPicPr>
          <p:cNvPr id="22530" name="Picture 2"/>
          <p:cNvPicPr>
            <a:picLocks noChangeAspect="1" noChangeArrowheads="1"/>
          </p:cNvPicPr>
          <p:nvPr/>
        </p:nvPicPr>
        <p:blipFill>
          <a:blip r:embed="rId2" cstate="print"/>
          <a:srcRect/>
          <a:stretch>
            <a:fillRect/>
          </a:stretch>
        </p:blipFill>
        <p:spPr bwMode="auto">
          <a:xfrm>
            <a:off x="6248400" y="1371600"/>
            <a:ext cx="2878466" cy="21336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Aborigines (Australia)</a:t>
            </a:r>
          </a:p>
          <a:p>
            <a:r>
              <a:rPr lang="en-US" dirty="0" smtClean="0"/>
              <a:t>Some Native Americans</a:t>
            </a:r>
            <a:endParaRPr lang="en-US" dirty="0"/>
          </a:p>
        </p:txBody>
      </p:sp>
      <p:sp>
        <p:nvSpPr>
          <p:cNvPr id="3" name="Title 2"/>
          <p:cNvSpPr>
            <a:spLocks noGrp="1"/>
          </p:cNvSpPr>
          <p:nvPr>
            <p:ph type="title"/>
          </p:nvPr>
        </p:nvSpPr>
        <p:spPr/>
        <p:txBody>
          <a:bodyPr>
            <a:normAutofit/>
          </a:bodyPr>
          <a:lstStyle/>
          <a:p>
            <a:r>
              <a:rPr lang="en-US" dirty="0" smtClean="0"/>
              <a:t>Other Traditional Religious Groups</a:t>
            </a:r>
            <a:endParaRPr lang="en-US" dirty="0"/>
          </a:p>
        </p:txBody>
      </p:sp>
      <p:pic>
        <p:nvPicPr>
          <p:cNvPr id="4" name="Picture 3"/>
          <p:cNvPicPr>
            <a:picLocks noChangeAspect="1"/>
          </p:cNvPicPr>
          <p:nvPr/>
        </p:nvPicPr>
        <p:blipFill>
          <a:blip r:embed="rId2"/>
          <a:stretch>
            <a:fillRect/>
          </a:stretch>
        </p:blipFill>
        <p:spPr>
          <a:xfrm>
            <a:off x="3276600" y="2971800"/>
            <a:ext cx="5524500" cy="3441700"/>
          </a:xfrm>
          <a:prstGeom prst="rect">
            <a:avLst/>
          </a:prstGeom>
        </p:spPr>
      </p:pic>
    </p:spTree>
    <p:extLst>
      <p:ext uri="{BB962C8B-B14F-4D97-AF65-F5344CB8AC3E}">
        <p14:creationId xmlns:p14="http://schemas.microsoft.com/office/powerpoint/2010/main" val="1611700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AIM: Where are the major religions distributed around the world?</a:t>
            </a:r>
          </a:p>
        </p:txBody>
      </p:sp>
      <p:sp>
        <p:nvSpPr>
          <p:cNvPr id="5" name="Subtitle 4"/>
          <p:cNvSpPr>
            <a:spLocks noGrp="1"/>
          </p:cNvSpPr>
          <p:nvPr>
            <p:ph type="subTitle" idx="1"/>
          </p:nvPr>
        </p:nvSpPr>
        <p:spPr>
          <a:xfrm>
            <a:off x="0" y="3505200"/>
            <a:ext cx="9144000" cy="3352800"/>
          </a:xfrm>
        </p:spPr>
        <p:txBody>
          <a:bodyPr>
            <a:normAutofit/>
          </a:bodyPr>
          <a:lstStyle/>
          <a:p>
            <a:r>
              <a:rPr lang="en-US" dirty="0" smtClean="0"/>
              <a:t>Do Now:  Identify which form of Christianity has the most followers in the North East United States.</a:t>
            </a:r>
          </a:p>
        </p:txBody>
      </p:sp>
    </p:spTree>
    <p:extLst>
      <p:ext uri="{BB962C8B-B14F-4D97-AF65-F5344CB8AC3E}">
        <p14:creationId xmlns:p14="http://schemas.microsoft.com/office/powerpoint/2010/main" val="4041713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9616"/>
            <a:ext cx="8686800" cy="4626547"/>
          </a:xfrm>
        </p:spPr>
        <p:txBody>
          <a:bodyPr/>
          <a:lstStyle/>
          <a:p>
            <a:r>
              <a:rPr lang="en-US" dirty="0" smtClean="0"/>
              <a:t>Christianity has about 2.18 billion adherents, far more than any other world religion, and has the most widespread distribution. </a:t>
            </a:r>
          </a:p>
          <a:p>
            <a:r>
              <a:rPr lang="en-US" dirty="0" smtClean="0"/>
              <a:t>Christianity has three major branches: </a:t>
            </a:r>
          </a:p>
          <a:p>
            <a:pPr lvl="1"/>
            <a:r>
              <a:rPr lang="en-US" sz="3200" dirty="0" smtClean="0"/>
              <a:t>–Roman Catholic </a:t>
            </a:r>
          </a:p>
          <a:p>
            <a:pPr lvl="1"/>
            <a:r>
              <a:rPr lang="en-US" sz="3200" dirty="0" smtClean="0"/>
              <a:t>–Protestant </a:t>
            </a:r>
          </a:p>
          <a:p>
            <a:pPr lvl="1"/>
            <a:r>
              <a:rPr lang="en-US" sz="3200" dirty="0" smtClean="0"/>
              <a:t>–Eastern Orthodox</a:t>
            </a:r>
          </a:p>
          <a:p>
            <a:pPr>
              <a:buNone/>
            </a:pPr>
            <a:endParaRPr lang="en-US" dirty="0"/>
          </a:p>
        </p:txBody>
      </p:sp>
      <p:sp>
        <p:nvSpPr>
          <p:cNvPr id="3" name="Title 2"/>
          <p:cNvSpPr>
            <a:spLocks noGrp="1"/>
          </p:cNvSpPr>
          <p:nvPr>
            <p:ph type="title"/>
          </p:nvPr>
        </p:nvSpPr>
        <p:spPr/>
        <p:txBody>
          <a:bodyPr>
            <a:normAutofit/>
          </a:bodyPr>
          <a:lstStyle/>
          <a:p>
            <a:r>
              <a:rPr lang="en-US" dirty="0" smtClean="0"/>
              <a:t>Christianity and it’s Branches </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4649406" y="3886200"/>
            <a:ext cx="4494594" cy="176231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Christians worldwide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3" y="1219200"/>
            <a:ext cx="9138557" cy="4390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7801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638800"/>
            <a:ext cx="9144000" cy="1219200"/>
          </a:xfrm>
        </p:spPr>
        <p:txBody>
          <a:bodyPr>
            <a:normAutofit fontScale="92500" lnSpcReduction="20000"/>
          </a:bodyPr>
          <a:lstStyle/>
          <a:p>
            <a:r>
              <a:rPr lang="en-US" dirty="0" smtClean="0"/>
              <a:t>Protestant denominations, Catholicism, and Eastern Orthodoxy are dominant in different regions of Europe—a result of many historic events.</a:t>
            </a:r>
            <a:endParaRPr lang="en-US" dirty="0"/>
          </a:p>
        </p:txBody>
      </p:sp>
      <p:sp>
        <p:nvSpPr>
          <p:cNvPr id="3" name="Title 2"/>
          <p:cNvSpPr>
            <a:spLocks noGrp="1"/>
          </p:cNvSpPr>
          <p:nvPr>
            <p:ph type="title"/>
          </p:nvPr>
        </p:nvSpPr>
        <p:spPr/>
        <p:txBody>
          <a:bodyPr>
            <a:normAutofit/>
          </a:bodyPr>
          <a:lstStyle/>
          <a:p>
            <a:r>
              <a:rPr lang="en-US" dirty="0" smtClean="0"/>
              <a:t>Christian Branches in Europe </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1416222" y="1143000"/>
            <a:ext cx="6536973" cy="4419599"/>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9616"/>
            <a:ext cx="8686800" cy="5358384"/>
          </a:xfrm>
        </p:spPr>
        <p:txBody>
          <a:bodyPr>
            <a:normAutofit fontScale="85000" lnSpcReduction="10000"/>
          </a:bodyPr>
          <a:lstStyle/>
          <a:p>
            <a:r>
              <a:rPr lang="en-US" dirty="0" smtClean="0"/>
              <a:t>The Eastern Orthodox branch of Christianity is a collection of 14 self-governing churches in Eastern Europe and the Middle East. </a:t>
            </a:r>
          </a:p>
          <a:p>
            <a:r>
              <a:rPr lang="en-US" dirty="0" smtClean="0"/>
              <a:t>40%+  of all Eastern Orthodox Christians belong to the Russian Orthodox Church, established in the sixteenth century. </a:t>
            </a:r>
          </a:p>
          <a:p>
            <a:r>
              <a:rPr lang="en-US" dirty="0" smtClean="0"/>
              <a:t>Nine of the other 13 self- governing churches were established in the 1800s-1900s</a:t>
            </a:r>
            <a:r>
              <a:rPr lang="en-US" dirty="0"/>
              <a:t>.</a:t>
            </a:r>
            <a:r>
              <a:rPr lang="en-US" dirty="0" smtClean="0"/>
              <a:t> </a:t>
            </a:r>
          </a:p>
          <a:p>
            <a:r>
              <a:rPr lang="en-US" dirty="0" smtClean="0"/>
              <a:t>The second largest group is the Romanian Orthodox Church (20% of all Orthodox Christians). </a:t>
            </a:r>
          </a:p>
          <a:p>
            <a:r>
              <a:rPr lang="en-US" dirty="0" smtClean="0"/>
              <a:t>The remaining 4 of the 14 Eastern Orthodox churches— Constantinople, Alexandria, Antioch, and Jerusalem—trace their origins to the earliest days of Christianity. </a:t>
            </a:r>
          </a:p>
          <a:p>
            <a:endParaRPr lang="en-US" dirty="0"/>
          </a:p>
        </p:txBody>
      </p:sp>
      <p:sp>
        <p:nvSpPr>
          <p:cNvPr id="3" name="Title 2"/>
          <p:cNvSpPr>
            <a:spLocks noGrp="1"/>
          </p:cNvSpPr>
          <p:nvPr>
            <p:ph type="title"/>
          </p:nvPr>
        </p:nvSpPr>
        <p:spPr/>
        <p:txBody>
          <a:bodyPr>
            <a:normAutofit/>
          </a:bodyPr>
          <a:lstStyle/>
          <a:p>
            <a:r>
              <a:rPr lang="en-US" dirty="0" smtClean="0"/>
              <a:t>The Eastern Orthodox Church </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untain">
  <a:themeElements>
    <a:clrScheme name="Mountain">
      <a:dk1>
        <a:srgbClr val="000000"/>
      </a:dk1>
      <a:lt1>
        <a:srgbClr val="FFFFFF"/>
      </a:lt1>
      <a:dk2>
        <a:srgbClr val="0536B3"/>
      </a:dk2>
      <a:lt2>
        <a:srgbClr val="7CB7F8"/>
      </a:lt2>
      <a:accent1>
        <a:srgbClr val="3F9EE4"/>
      </a:accent1>
      <a:accent2>
        <a:srgbClr val="77B559"/>
      </a:accent2>
      <a:accent3>
        <a:srgbClr val="E4A81B"/>
      </a:accent3>
      <a:accent4>
        <a:srgbClr val="108BB4"/>
      </a:accent4>
      <a:accent5>
        <a:srgbClr val="DA7328"/>
      </a:accent5>
      <a:accent6>
        <a:srgbClr val="AE589F"/>
      </a:accent6>
      <a:hlink>
        <a:srgbClr val="460245"/>
      </a:hlink>
      <a:folHlink>
        <a:srgbClr val="AC17D6"/>
      </a:folHlink>
    </a:clrScheme>
    <a:fontScheme name="Mountain">
      <a:majorFont>
        <a:latin typeface="Gill Sans MT"/>
        <a:ea typeface=""/>
        <a:cs typeface=""/>
        <a:font script="Cyrl" typeface="Arial"/>
        <a:font script="Grek" typeface="Arial"/>
        <a:font script="Jpan" typeface="HG丸ｺﾞｼｯｸM-PRO"/>
        <a:font script="Hang" typeface="HY 헤드라인 M"/>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ill Sans MT"/>
        <a:ea typeface=""/>
        <a:cs typeface=""/>
        <a:font script="Cyrl" typeface="Arial"/>
        <a:font script="Grek" typeface="Arial"/>
        <a:font script="Jpan" typeface="HG丸ｺﾞｼｯｸM-PRO"/>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untain">
      <a:fillStyleLst>
        <a:solidFill>
          <a:schemeClr val="phClr"/>
        </a:solidFill>
        <a:gradFill rotWithShape="1">
          <a:gsLst>
            <a:gs pos="0">
              <a:schemeClr val="phClr">
                <a:tint val="100000"/>
                <a:shade val="100000"/>
                <a:hueMod val="100000"/>
                <a:satMod val="100000"/>
              </a:schemeClr>
            </a:gs>
            <a:gs pos="50000">
              <a:schemeClr val="phClr">
                <a:tint val="25000"/>
                <a:shade val="100000"/>
                <a:hueMod val="100000"/>
                <a:satMod val="100000"/>
              </a:schemeClr>
            </a:gs>
            <a:gs pos="100000">
              <a:schemeClr val="phClr">
                <a:tint val="100000"/>
                <a:shade val="100000"/>
                <a:hueMod val="100000"/>
                <a:satMod val="100000"/>
              </a:schemeClr>
            </a:gs>
          </a:gsLst>
          <a:lin ang="5400000" scaled="1"/>
        </a:gradFill>
        <a:gradFill rotWithShape="1">
          <a:gsLst>
            <a:gs pos="0">
              <a:schemeClr val="phClr">
                <a:tint val="40000"/>
                <a:shade val="100000"/>
                <a:hueMod val="100000"/>
                <a:satMod val="100000"/>
              </a:schemeClr>
            </a:gs>
            <a:gs pos="30000">
              <a:schemeClr val="phClr">
                <a:tint val="100000"/>
                <a:shade val="100000"/>
                <a:hueMod val="100000"/>
                <a:satMod val="100000"/>
              </a:schemeClr>
            </a:gs>
            <a:gs pos="68000">
              <a:schemeClr val="phClr">
                <a:tint val="100000"/>
                <a:shade val="100000"/>
                <a:hueMod val="100000"/>
                <a:satMod val="100000"/>
              </a:schemeClr>
            </a:gs>
            <a:gs pos="100000">
              <a:schemeClr val="phClr">
                <a:tint val="40000"/>
                <a:shade val="100000"/>
                <a:hueMod val="100000"/>
                <a:satMod val="1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br" rotWithShape="0">
              <a:srgbClr val="000000">
                <a:alpha val="0"/>
              </a:srgbClr>
            </a:outerShdw>
          </a:effectLst>
        </a:effectStyle>
        <a:effectStyle>
          <a:effectLst>
            <a:outerShdw blurRad="38100" dist="25400" dir="5400000" algn="ctr" rotWithShape="0">
              <a:srgbClr val="EBE9ED">
                <a:alpha val="0"/>
              </a:srgbClr>
            </a:outerShdw>
          </a:effectLst>
          <a:scene3d>
            <a:camera prst="orthographicFront">
              <a:rot lat="0" lon="0" rev="0"/>
            </a:camera>
            <a:lightRig rig="glow" dir="b"/>
          </a:scene3d>
          <a:sp3d contourW="6350" prstMaterial="softEdge">
            <a:bevelT w="25400" h="25400"/>
            <a:contourClr>
              <a:schemeClr val="phClr">
                <a:tint val="90000"/>
                <a:shade val="100000"/>
                <a:hueMod val="100000"/>
                <a:satMod val="100000"/>
              </a:schemeClr>
            </a:contourClr>
          </a:sp3d>
        </a:effectStyle>
        <a:effectStyle>
          <a:effectLst>
            <a:reflection blurRad="12700" stA="40000" endPos="40000" dist="25400" dir="5400000" sy="-100000" rotWithShape="0"/>
          </a:effectLst>
          <a:scene3d>
            <a:camera prst="perspectiveFront"/>
            <a:lightRig rig="glow" dir="b"/>
          </a:scene3d>
          <a:sp3d contourW="6350" prstMaterial="softEdge">
            <a:bevelT w="50800" h="25400"/>
            <a:contourClr>
              <a:schemeClr val="phClr">
                <a:tint val="100000"/>
                <a:shade val="80000"/>
                <a:hueMod val="100000"/>
                <a:satMod val="100000"/>
              </a:schemeClr>
            </a:contourClr>
          </a:sp3d>
        </a:effectStyle>
      </a:effectStyleLst>
      <a:bgFillStyleLst>
        <a:solidFill>
          <a:schemeClr val="phClr"/>
        </a:solidFill>
        <a:gradFill rotWithShape="1">
          <a:gsLst>
            <a:gs pos="0">
              <a:schemeClr val="phClr">
                <a:shade val="40000"/>
                <a:satMod val="165000"/>
              </a:schemeClr>
            </a:gs>
            <a:gs pos="50000">
              <a:schemeClr val="phClr">
                <a:shade val="95000"/>
                <a:satMod val="100000"/>
              </a:schemeClr>
            </a:gs>
            <a:gs pos="100000">
              <a:schemeClr val="phClr">
                <a:tint val="10000"/>
                <a:satMod val="300000"/>
              </a:schemeClr>
            </a:gs>
          </a:gsLst>
          <a:lin ang="13000000" scaled="0"/>
        </a:gradFill>
        <a:blipFill>
          <a:blip xmlns:r="http://schemas.openxmlformats.org/officeDocument/2006/relationships" r:embed="rId1">
            <a:duotone>
              <a:schemeClr val="phClr">
                <a:shade val="75000"/>
              </a:schemeClr>
              <a:schemeClr val="phClr">
                <a:tint val="55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Template>
  <TotalTime>608</TotalTime>
  <Words>1775</Words>
  <Application>Microsoft Macintosh PowerPoint</Application>
  <PresentationFormat>On-screen Show (4:3)</PresentationFormat>
  <Paragraphs>136</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Mountain</vt:lpstr>
      <vt:lpstr>AIM: Where did the major religions of the world originate, and how to religions diffuse?</vt:lpstr>
      <vt:lpstr>Awesome Vocabulary!</vt:lpstr>
      <vt:lpstr>World Distribution of Religions</vt:lpstr>
      <vt:lpstr>World Population By Religion</vt:lpstr>
      <vt:lpstr>AIM: Where are the major religions distributed around the world?</vt:lpstr>
      <vt:lpstr>Christianity and it’s Branches </vt:lpstr>
      <vt:lpstr>Christians worldwide</vt:lpstr>
      <vt:lpstr>Christian Branches in Europe </vt:lpstr>
      <vt:lpstr>The Eastern Orthodox Church </vt:lpstr>
      <vt:lpstr>Christianity in the Western Hemisphere </vt:lpstr>
      <vt:lpstr>Christian Branches in the U.S.</vt:lpstr>
      <vt:lpstr>PowerPoint Presentation</vt:lpstr>
      <vt:lpstr>Why are there many Catholics in the Northeast and Southwest United States?</vt:lpstr>
      <vt:lpstr>Smaller Branches of Christianity </vt:lpstr>
      <vt:lpstr>Armenian Church</vt:lpstr>
      <vt:lpstr>Islam</vt:lpstr>
      <vt:lpstr>Muslims worldwide</vt:lpstr>
      <vt:lpstr>Branches of Islam </vt:lpstr>
      <vt:lpstr>Basics</vt:lpstr>
      <vt:lpstr>Islam in North America and Europe </vt:lpstr>
      <vt:lpstr>Buddhism </vt:lpstr>
      <vt:lpstr>Buddhists worldwide</vt:lpstr>
      <vt:lpstr>Three Main Branches</vt:lpstr>
      <vt:lpstr>PowerPoint Presentation</vt:lpstr>
      <vt:lpstr>Buddhism</vt:lpstr>
      <vt:lpstr>Other Universalizing Religions - Sikhism</vt:lpstr>
      <vt:lpstr>Bahá’I Faith (Other Universalizing Religions)</vt:lpstr>
      <vt:lpstr>AIM: Where are the major ethnic religions located around the world?</vt:lpstr>
      <vt:lpstr>Ethnic Religions </vt:lpstr>
      <vt:lpstr>Other Ethnic Religions </vt:lpstr>
      <vt:lpstr>Hinduism</vt:lpstr>
      <vt:lpstr>Hindus worldwide</vt:lpstr>
      <vt:lpstr>Confucianism</vt:lpstr>
      <vt:lpstr>Daoism (Taoism)</vt:lpstr>
      <vt:lpstr>Shinto</vt:lpstr>
      <vt:lpstr>It features heavily in the movies of Hayao Miyazaki</vt:lpstr>
      <vt:lpstr>Judaism </vt:lpstr>
      <vt:lpstr>Judaism worldwide</vt:lpstr>
      <vt:lpstr>PowerPoint Presentation</vt:lpstr>
      <vt:lpstr>Zoroastrianism</vt:lpstr>
      <vt:lpstr>The most famous follower of Zoroastrianism of the past century was named Farrokh Bulsara</vt:lpstr>
      <vt:lpstr>Ethnic African Religions </vt:lpstr>
      <vt:lpstr>Other Traditional Religious Groups</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Religion</dc:title>
  <dc:creator> </dc:creator>
  <cp:lastModifiedBy>Joshua Fine</cp:lastModifiedBy>
  <cp:revision>55</cp:revision>
  <dcterms:created xsi:type="dcterms:W3CDTF">2011-11-14T04:34:48Z</dcterms:created>
  <dcterms:modified xsi:type="dcterms:W3CDTF">2015-12-07T01:29:37Z</dcterms:modified>
</cp:coreProperties>
</file>