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21" r:id="rId2"/>
    <p:sldId id="282" r:id="rId3"/>
    <p:sldId id="410" r:id="rId4"/>
    <p:sldId id="428" r:id="rId5"/>
    <p:sldId id="430" r:id="rId6"/>
    <p:sldId id="431" r:id="rId7"/>
    <p:sldId id="434" r:id="rId8"/>
    <p:sldId id="432" r:id="rId9"/>
    <p:sldId id="435" r:id="rId10"/>
    <p:sldId id="433" r:id="rId11"/>
    <p:sldId id="436" r:id="rId12"/>
    <p:sldId id="443" r:id="rId13"/>
    <p:sldId id="437" r:id="rId14"/>
    <p:sldId id="441" r:id="rId15"/>
    <p:sldId id="438" r:id="rId16"/>
    <p:sldId id="439" r:id="rId17"/>
    <p:sldId id="442" r:id="rId18"/>
    <p:sldId id="440" r:id="rId19"/>
    <p:sldId id="444" r:id="rId20"/>
    <p:sldId id="445" r:id="rId21"/>
    <p:sldId id="446" r:id="rId22"/>
    <p:sldId id="447" r:id="rId23"/>
    <p:sldId id="448" r:id="rId24"/>
    <p:sldId id="44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91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CC055663-21B1-4101-B591-D0BC334F45F5}" type="datetimeFigureOut">
              <a:rPr lang="en-US" smtClean="0"/>
              <a:pPr/>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04E7D8-D16B-49AC-98B9-BE3CE32DF20D}"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04E7D8-D16B-49AC-98B9-BE3CE32DF20D}" type="slidenum">
              <a:rPr lang="en-US" smtClean="0"/>
              <a:pPr/>
              <a:t>‹#›</a:t>
            </a:fld>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dirty="0" smtClean="0"/>
              <a:t>Click icon to add picture</a:t>
            </a:r>
            <a:endParaRPr lang="en-US"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CC055663-21B1-4101-B591-D0BC334F45F5}" type="datetimeFigureOut">
              <a:rPr lang="en-US" smtClean="0"/>
              <a:pPr/>
              <a:t>12/12/17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dirty="0"/>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9404E7D8-D16B-49AC-98B9-BE3CE32DF20D}" type="slidenum">
              <a:rPr lang="en-US" smtClean="0"/>
              <a:pPr/>
              <a:t>‹#›</a:t>
            </a:fld>
            <a:endParaRPr lang="en-US" dirty="0"/>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a:t>
            </a:r>
            <a:r>
              <a:rPr lang="en-US" b="1" dirty="0">
                <a:solidFill>
                  <a:schemeClr val="tx1"/>
                </a:solidFill>
                <a:effectLst/>
              </a:rPr>
              <a:t>How is religion seen in the cultural landscape?</a:t>
            </a:r>
            <a:r>
              <a:rPr lang="en-US" dirty="0">
                <a:solidFill>
                  <a:schemeClr val="tx1"/>
                </a:solidFill>
                <a:effectLst/>
              </a:rPr>
              <a:t> </a:t>
            </a:r>
            <a:endParaRPr lang="en-US" dirty="0">
              <a:solidFill>
                <a:schemeClr val="tx1"/>
              </a:solidFill>
            </a:endParaRPr>
          </a:p>
        </p:txBody>
      </p:sp>
      <p:sp>
        <p:nvSpPr>
          <p:cNvPr id="5" name="Subtitle 4"/>
          <p:cNvSpPr>
            <a:spLocks noGrp="1"/>
          </p:cNvSpPr>
          <p:nvPr>
            <p:ph type="subTitle" idx="1"/>
          </p:nvPr>
        </p:nvSpPr>
        <p:spPr/>
        <p:txBody>
          <a:bodyPr/>
          <a:lstStyle/>
          <a:p>
            <a:r>
              <a:rPr lang="en-US" dirty="0" smtClean="0"/>
              <a:t>Do Now:  Where is evidence of religion in our landscape?</a:t>
            </a:r>
            <a:endParaRPr lang="en-US" dirty="0"/>
          </a:p>
        </p:txBody>
      </p:sp>
    </p:spTree>
    <p:extLst>
      <p:ext uri="{BB962C8B-B14F-4D97-AF65-F5344CB8AC3E}">
        <p14:creationId xmlns:p14="http://schemas.microsoft.com/office/powerpoint/2010/main" val="21263651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holiest site accessible in Judaism is the Western Wall.  This wall was part of the holy temple that the Romans destroyed in 70CE, and is the closest remaining wall to where the temple apparently held the Ark containing the original 10 Commandments.</a:t>
            </a:r>
          </a:p>
          <a:p>
            <a:r>
              <a:rPr lang="en-US" dirty="0" smtClean="0"/>
              <a:t>Many Jewish people visit this</a:t>
            </a:r>
          </a:p>
          <a:p>
            <a:pPr marL="0" indent="0">
              <a:buNone/>
            </a:pPr>
            <a:r>
              <a:rPr lang="en-US" dirty="0" smtClean="0"/>
              <a:t>site during their lifetimes, and</a:t>
            </a:r>
          </a:p>
          <a:p>
            <a:pPr marL="0" indent="0">
              <a:buNone/>
            </a:pPr>
            <a:r>
              <a:rPr lang="en-US" dirty="0"/>
              <a:t>s</a:t>
            </a:r>
            <a:r>
              <a:rPr lang="en-US" dirty="0" smtClean="0"/>
              <a:t>ome residents of Jerusalem</a:t>
            </a:r>
          </a:p>
          <a:p>
            <a:pPr marL="0" indent="0">
              <a:buNone/>
            </a:pPr>
            <a:r>
              <a:rPr lang="en-US" dirty="0"/>
              <a:t>p</a:t>
            </a:r>
            <a:r>
              <a:rPr lang="en-US" dirty="0" smtClean="0"/>
              <a:t>ray outside of it every week.</a:t>
            </a:r>
            <a:endParaRPr lang="en-US" dirty="0"/>
          </a:p>
        </p:txBody>
      </p:sp>
      <p:sp>
        <p:nvSpPr>
          <p:cNvPr id="3" name="Title 2"/>
          <p:cNvSpPr>
            <a:spLocks noGrp="1"/>
          </p:cNvSpPr>
          <p:nvPr>
            <p:ph type="title"/>
          </p:nvPr>
        </p:nvSpPr>
        <p:spPr/>
        <p:txBody>
          <a:bodyPr/>
          <a:lstStyle/>
          <a:p>
            <a:r>
              <a:rPr lang="en-US" dirty="0" smtClean="0"/>
              <a:t>Judaism</a:t>
            </a:r>
            <a:endParaRPr lang="en-US" dirty="0"/>
          </a:p>
        </p:txBody>
      </p:sp>
      <p:pic>
        <p:nvPicPr>
          <p:cNvPr id="4" name="Picture 3"/>
          <p:cNvPicPr>
            <a:picLocks noChangeAspect="1"/>
          </p:cNvPicPr>
          <p:nvPr/>
        </p:nvPicPr>
        <p:blipFill>
          <a:blip r:embed="rId2"/>
          <a:stretch>
            <a:fillRect/>
          </a:stretch>
        </p:blipFill>
        <p:spPr>
          <a:xfrm>
            <a:off x="5854700" y="4394200"/>
            <a:ext cx="3289300" cy="2463800"/>
          </a:xfrm>
          <a:prstGeom prst="rect">
            <a:avLst/>
          </a:prstGeom>
        </p:spPr>
      </p:pic>
    </p:spTree>
    <p:extLst>
      <p:ext uri="{BB962C8B-B14F-4D97-AF65-F5344CB8AC3E}">
        <p14:creationId xmlns:p14="http://schemas.microsoft.com/office/powerpoint/2010/main" val="362490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Jews pray in synagogues.  The area that contains the Torahs is supposed to be in the part of the synagogue that is physically closest to Jerusalem (the holiest city in Judaism).</a:t>
            </a:r>
            <a:endParaRPr lang="en-US" dirty="0"/>
          </a:p>
        </p:txBody>
      </p:sp>
      <p:sp>
        <p:nvSpPr>
          <p:cNvPr id="3" name="Title 2"/>
          <p:cNvSpPr>
            <a:spLocks noGrp="1"/>
          </p:cNvSpPr>
          <p:nvPr>
            <p:ph type="title"/>
          </p:nvPr>
        </p:nvSpPr>
        <p:spPr/>
        <p:txBody>
          <a:bodyPr/>
          <a:lstStyle/>
          <a:p>
            <a:r>
              <a:rPr lang="en-US" dirty="0" smtClean="0"/>
              <a:t>Judaism</a:t>
            </a:r>
            <a:endParaRPr lang="en-US" dirty="0"/>
          </a:p>
        </p:txBody>
      </p:sp>
    </p:spTree>
    <p:extLst>
      <p:ext uri="{BB962C8B-B14F-4D97-AF65-F5344CB8AC3E}">
        <p14:creationId xmlns:p14="http://schemas.microsoft.com/office/powerpoint/2010/main" val="2402176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three Abrahamic religions generally frown on cremation.  As such there are more cemeteries in the countries dominated by these religions.</a:t>
            </a:r>
            <a:endParaRPr lang="en-US" dirty="0"/>
          </a:p>
        </p:txBody>
      </p:sp>
      <p:sp>
        <p:nvSpPr>
          <p:cNvPr id="3" name="Title 2"/>
          <p:cNvSpPr>
            <a:spLocks noGrp="1"/>
          </p:cNvSpPr>
          <p:nvPr>
            <p:ph type="title"/>
          </p:nvPr>
        </p:nvSpPr>
        <p:spPr/>
        <p:txBody>
          <a:bodyPr/>
          <a:lstStyle/>
          <a:p>
            <a:r>
              <a:rPr lang="en-US" dirty="0" smtClean="0"/>
              <a:t>Cemeteries</a:t>
            </a:r>
            <a:endParaRPr lang="en-US" dirty="0"/>
          </a:p>
        </p:txBody>
      </p:sp>
    </p:spTree>
    <p:extLst>
      <p:ext uri="{BB962C8B-B14F-4D97-AF65-F5344CB8AC3E}">
        <p14:creationId xmlns:p14="http://schemas.microsoft.com/office/powerpoint/2010/main" val="233251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holiest area in the world for Hindus is the Ganges River.</a:t>
            </a:r>
          </a:p>
          <a:p>
            <a:r>
              <a:rPr lang="en-US" dirty="0" smtClean="0"/>
              <a:t>Hindus also erect temples in sacred sites, but it is not necessary to worship at the temples.  The temples do not usually have large communal areas for prayer.</a:t>
            </a:r>
            <a:endParaRPr lang="en-US" dirty="0"/>
          </a:p>
        </p:txBody>
      </p:sp>
      <p:sp>
        <p:nvSpPr>
          <p:cNvPr id="3" name="Title 2"/>
          <p:cNvSpPr>
            <a:spLocks noGrp="1"/>
          </p:cNvSpPr>
          <p:nvPr>
            <p:ph type="title"/>
          </p:nvPr>
        </p:nvSpPr>
        <p:spPr/>
        <p:txBody>
          <a:bodyPr/>
          <a:lstStyle/>
          <a:p>
            <a:r>
              <a:rPr lang="en-US" dirty="0" smtClean="0"/>
              <a:t>Hinduism</a:t>
            </a:r>
            <a:endParaRPr lang="en-US" dirty="0"/>
          </a:p>
        </p:txBody>
      </p:sp>
      <p:pic>
        <p:nvPicPr>
          <p:cNvPr id="4" name="Picture 3"/>
          <p:cNvPicPr>
            <a:picLocks noChangeAspect="1"/>
          </p:cNvPicPr>
          <p:nvPr/>
        </p:nvPicPr>
        <p:blipFill>
          <a:blip r:embed="rId2"/>
          <a:stretch>
            <a:fillRect/>
          </a:stretch>
        </p:blipFill>
        <p:spPr>
          <a:xfrm>
            <a:off x="5611717" y="4648199"/>
            <a:ext cx="3532283" cy="2225577"/>
          </a:xfrm>
          <a:prstGeom prst="rect">
            <a:avLst/>
          </a:prstGeom>
        </p:spPr>
      </p:pic>
      <p:pic>
        <p:nvPicPr>
          <p:cNvPr id="5" name="Picture 4"/>
          <p:cNvPicPr>
            <a:picLocks noChangeAspect="1"/>
          </p:cNvPicPr>
          <p:nvPr/>
        </p:nvPicPr>
        <p:blipFill>
          <a:blip r:embed="rId3"/>
          <a:stretch>
            <a:fillRect/>
          </a:stretch>
        </p:blipFill>
        <p:spPr>
          <a:xfrm>
            <a:off x="36889" y="4572000"/>
            <a:ext cx="3289300" cy="2463800"/>
          </a:xfrm>
          <a:prstGeom prst="rect">
            <a:avLst/>
          </a:prstGeom>
        </p:spPr>
      </p:pic>
    </p:spTree>
    <p:extLst>
      <p:ext uri="{BB962C8B-B14F-4D97-AF65-F5344CB8AC3E}">
        <p14:creationId xmlns:p14="http://schemas.microsoft.com/office/powerpoint/2010/main" val="7653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Whenever possible, Hindu temples are constructed in “comfortable” locations like beneath a shady tree.</a:t>
            </a:r>
          </a:p>
          <a:p>
            <a:r>
              <a:rPr lang="en-US" dirty="0" smtClean="0"/>
              <a:t>Followers are supposed to make offerings at temples.</a:t>
            </a:r>
            <a:endParaRPr lang="en-US" dirty="0"/>
          </a:p>
        </p:txBody>
      </p:sp>
      <p:sp>
        <p:nvSpPr>
          <p:cNvPr id="3" name="Title 2"/>
          <p:cNvSpPr>
            <a:spLocks noGrp="1"/>
          </p:cNvSpPr>
          <p:nvPr>
            <p:ph type="title"/>
          </p:nvPr>
        </p:nvSpPr>
        <p:spPr/>
        <p:txBody>
          <a:bodyPr/>
          <a:lstStyle/>
          <a:p>
            <a:r>
              <a:rPr lang="en-US" dirty="0" smtClean="0"/>
              <a:t>Hinduism</a:t>
            </a:r>
            <a:endParaRPr lang="en-US" dirty="0"/>
          </a:p>
        </p:txBody>
      </p:sp>
    </p:spTree>
    <p:extLst>
      <p:ext uri="{BB962C8B-B14F-4D97-AF65-F5344CB8AC3E}">
        <p14:creationId xmlns:p14="http://schemas.microsoft.com/office/powerpoint/2010/main" val="32098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holy sites in Buddhism relate to where the Buddha lived and taught.  Many Buddhists go on Pilgrimages to the Mahabodhi Temple in Bodh Gaya.   This is where the</a:t>
            </a:r>
          </a:p>
          <a:p>
            <a:pPr marL="0" indent="0">
              <a:buNone/>
            </a:pPr>
            <a:r>
              <a:rPr lang="en-US" dirty="0"/>
              <a:t> </a:t>
            </a:r>
            <a:r>
              <a:rPr lang="en-US" dirty="0" smtClean="0"/>
              <a:t>  Buddha was said to have attained</a:t>
            </a:r>
          </a:p>
          <a:p>
            <a:pPr marL="0" indent="0">
              <a:buNone/>
            </a:pPr>
            <a:r>
              <a:rPr lang="en-US" dirty="0"/>
              <a:t> </a:t>
            </a:r>
            <a:r>
              <a:rPr lang="en-US" dirty="0" smtClean="0"/>
              <a:t>  enlightenment.  </a:t>
            </a:r>
            <a:endParaRPr lang="en-US" dirty="0"/>
          </a:p>
        </p:txBody>
      </p:sp>
      <p:sp>
        <p:nvSpPr>
          <p:cNvPr id="3" name="Title 2"/>
          <p:cNvSpPr>
            <a:spLocks noGrp="1"/>
          </p:cNvSpPr>
          <p:nvPr>
            <p:ph type="title"/>
          </p:nvPr>
        </p:nvSpPr>
        <p:spPr/>
        <p:txBody>
          <a:bodyPr/>
          <a:lstStyle/>
          <a:p>
            <a:r>
              <a:rPr lang="en-US" dirty="0" smtClean="0"/>
              <a:t>Buddhism</a:t>
            </a:r>
            <a:endParaRPr lang="en-US" dirty="0"/>
          </a:p>
        </p:txBody>
      </p:sp>
      <p:pic>
        <p:nvPicPr>
          <p:cNvPr id="4" name="Picture 3"/>
          <p:cNvPicPr>
            <a:picLocks noChangeAspect="1"/>
          </p:cNvPicPr>
          <p:nvPr/>
        </p:nvPicPr>
        <p:blipFill>
          <a:blip r:embed="rId2"/>
          <a:stretch>
            <a:fillRect/>
          </a:stretch>
        </p:blipFill>
        <p:spPr>
          <a:xfrm>
            <a:off x="6731000" y="3048000"/>
            <a:ext cx="2413000" cy="3221355"/>
          </a:xfrm>
          <a:prstGeom prst="rect">
            <a:avLst/>
          </a:prstGeom>
        </p:spPr>
      </p:pic>
      <p:pic>
        <p:nvPicPr>
          <p:cNvPr id="5" name="Picture 4"/>
          <p:cNvPicPr>
            <a:picLocks noChangeAspect="1"/>
          </p:cNvPicPr>
          <p:nvPr/>
        </p:nvPicPr>
        <p:blipFill>
          <a:blip r:embed="rId3"/>
          <a:stretch>
            <a:fillRect/>
          </a:stretch>
        </p:blipFill>
        <p:spPr>
          <a:xfrm>
            <a:off x="838200" y="4756910"/>
            <a:ext cx="2794000" cy="2095500"/>
          </a:xfrm>
          <a:prstGeom prst="rect">
            <a:avLst/>
          </a:prstGeom>
        </p:spPr>
      </p:pic>
      <p:pic>
        <p:nvPicPr>
          <p:cNvPr id="6" name="Picture 5"/>
          <p:cNvPicPr>
            <a:picLocks noChangeAspect="1"/>
          </p:cNvPicPr>
          <p:nvPr/>
        </p:nvPicPr>
        <p:blipFill>
          <a:blip r:embed="rId4"/>
          <a:stretch>
            <a:fillRect/>
          </a:stretch>
        </p:blipFill>
        <p:spPr>
          <a:xfrm>
            <a:off x="4267200" y="5072249"/>
            <a:ext cx="2339163" cy="1754372"/>
          </a:xfrm>
          <a:prstGeom prst="rect">
            <a:avLst/>
          </a:prstGeom>
        </p:spPr>
      </p:pic>
    </p:spTree>
    <p:extLst>
      <p:ext uri="{BB962C8B-B14F-4D97-AF65-F5344CB8AC3E}">
        <p14:creationId xmlns:p14="http://schemas.microsoft.com/office/powerpoint/2010/main" val="65979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general, it is not considered necessary for Buddhists to worship together.</a:t>
            </a:r>
          </a:p>
          <a:p>
            <a:r>
              <a:rPr lang="en-US" dirty="0" smtClean="0"/>
              <a:t>Buddhist temples usually contain statues of Buddha.</a:t>
            </a:r>
          </a:p>
          <a:p>
            <a:r>
              <a:rPr lang="en-US" dirty="0" smtClean="0"/>
              <a:t>The classic form of Buddhist architecture is the Pagoda.</a:t>
            </a:r>
            <a:endParaRPr lang="en-US" dirty="0"/>
          </a:p>
        </p:txBody>
      </p:sp>
      <p:sp>
        <p:nvSpPr>
          <p:cNvPr id="3" name="Title 2"/>
          <p:cNvSpPr>
            <a:spLocks noGrp="1"/>
          </p:cNvSpPr>
          <p:nvPr>
            <p:ph type="title"/>
          </p:nvPr>
        </p:nvSpPr>
        <p:spPr/>
        <p:txBody>
          <a:bodyPr/>
          <a:lstStyle/>
          <a:p>
            <a:r>
              <a:rPr lang="en-US" dirty="0" smtClean="0"/>
              <a:t>Buddhism</a:t>
            </a:r>
            <a:endParaRPr lang="en-US" dirty="0"/>
          </a:p>
        </p:txBody>
      </p:sp>
      <p:pic>
        <p:nvPicPr>
          <p:cNvPr id="4" name="Picture 3"/>
          <p:cNvPicPr>
            <a:picLocks noChangeAspect="1"/>
          </p:cNvPicPr>
          <p:nvPr/>
        </p:nvPicPr>
        <p:blipFill>
          <a:blip r:embed="rId2"/>
          <a:stretch>
            <a:fillRect/>
          </a:stretch>
        </p:blipFill>
        <p:spPr>
          <a:xfrm>
            <a:off x="6324600" y="4318000"/>
            <a:ext cx="2540000" cy="2540000"/>
          </a:xfrm>
          <a:prstGeom prst="rect">
            <a:avLst/>
          </a:prstGeom>
        </p:spPr>
      </p:pic>
      <p:pic>
        <p:nvPicPr>
          <p:cNvPr id="5" name="Picture 4"/>
          <p:cNvPicPr>
            <a:picLocks noChangeAspect="1"/>
          </p:cNvPicPr>
          <p:nvPr/>
        </p:nvPicPr>
        <p:blipFill>
          <a:blip r:embed="rId3"/>
          <a:stretch>
            <a:fillRect/>
          </a:stretch>
        </p:blipFill>
        <p:spPr>
          <a:xfrm>
            <a:off x="914400" y="4723456"/>
            <a:ext cx="3810000" cy="2133600"/>
          </a:xfrm>
          <a:prstGeom prst="rect">
            <a:avLst/>
          </a:prstGeom>
        </p:spPr>
      </p:pic>
    </p:spTree>
    <p:extLst>
      <p:ext uri="{BB962C8B-B14F-4D97-AF65-F5344CB8AC3E}">
        <p14:creationId xmlns:p14="http://schemas.microsoft.com/office/powerpoint/2010/main" val="217592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Hindus and Buddhists typically cremate their dead.  As a result, cemeteries are rare in India and Southeast Asia.</a:t>
            </a:r>
            <a:endParaRPr lang="en-US" dirty="0"/>
          </a:p>
        </p:txBody>
      </p:sp>
      <p:sp>
        <p:nvSpPr>
          <p:cNvPr id="3" name="Title 2"/>
          <p:cNvSpPr>
            <a:spLocks noGrp="1"/>
          </p:cNvSpPr>
          <p:nvPr>
            <p:ph type="title"/>
          </p:nvPr>
        </p:nvSpPr>
        <p:spPr/>
        <p:txBody>
          <a:bodyPr/>
          <a:lstStyle/>
          <a:p>
            <a:r>
              <a:rPr lang="en-US" dirty="0" smtClean="0"/>
              <a:t>Cremation</a:t>
            </a:r>
            <a:endParaRPr lang="en-US" dirty="0"/>
          </a:p>
        </p:txBody>
      </p:sp>
      <p:pic>
        <p:nvPicPr>
          <p:cNvPr id="4" name="Picture 3"/>
          <p:cNvPicPr>
            <a:picLocks noChangeAspect="1"/>
          </p:cNvPicPr>
          <p:nvPr/>
        </p:nvPicPr>
        <p:blipFill>
          <a:blip r:embed="rId2"/>
          <a:stretch>
            <a:fillRect/>
          </a:stretch>
        </p:blipFill>
        <p:spPr>
          <a:xfrm>
            <a:off x="5930900" y="4038600"/>
            <a:ext cx="3289300" cy="2463800"/>
          </a:xfrm>
          <a:prstGeom prst="rect">
            <a:avLst/>
          </a:prstGeom>
        </p:spPr>
      </p:pic>
      <p:pic>
        <p:nvPicPr>
          <p:cNvPr id="5" name="Picture 4"/>
          <p:cNvPicPr>
            <a:picLocks noChangeAspect="1"/>
          </p:cNvPicPr>
          <p:nvPr/>
        </p:nvPicPr>
        <p:blipFill>
          <a:blip r:embed="rId3"/>
          <a:stretch>
            <a:fillRect/>
          </a:stretch>
        </p:blipFill>
        <p:spPr>
          <a:xfrm>
            <a:off x="685800" y="3733800"/>
            <a:ext cx="4211782" cy="2895600"/>
          </a:xfrm>
          <a:prstGeom prst="rect">
            <a:avLst/>
          </a:prstGeom>
        </p:spPr>
      </p:pic>
    </p:spTree>
    <p:extLst>
      <p:ext uri="{BB962C8B-B14F-4D97-AF65-F5344CB8AC3E}">
        <p14:creationId xmlns:p14="http://schemas.microsoft.com/office/powerpoint/2010/main" val="245948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9616"/>
            <a:ext cx="4724400" cy="5129784"/>
          </a:xfrm>
        </p:spPr>
        <p:txBody>
          <a:bodyPr>
            <a:normAutofit fontScale="92500" lnSpcReduction="20000"/>
          </a:bodyPr>
          <a:lstStyle/>
          <a:p>
            <a:r>
              <a:rPr lang="en-US" dirty="0" smtClean="0"/>
              <a:t>The </a:t>
            </a:r>
            <a:r>
              <a:rPr lang="en-US" dirty="0" err="1" smtClean="0"/>
              <a:t>Harmandir</a:t>
            </a:r>
            <a:r>
              <a:rPr lang="en-US" dirty="0" smtClean="0"/>
              <a:t> Sahib “Golden Temple” is an important site for Sikhs.</a:t>
            </a:r>
          </a:p>
          <a:p>
            <a:r>
              <a:rPr lang="en-US" dirty="0" smtClean="0"/>
              <a:t>It was designed by the 5</a:t>
            </a:r>
            <a:r>
              <a:rPr lang="en-US" baseline="30000" dirty="0" smtClean="0"/>
              <a:t>th</a:t>
            </a:r>
            <a:r>
              <a:rPr lang="en-US" dirty="0" smtClean="0"/>
              <a:t> Guru and completed by 1604.</a:t>
            </a:r>
          </a:p>
          <a:p>
            <a:r>
              <a:rPr lang="en-US" dirty="0" smtClean="0"/>
              <a:t>It is open to followers of all religions, but requires all visitors to remove their shoes, cover their heads, and to refrain from meat, tobacco and drugs on the premises.</a:t>
            </a:r>
          </a:p>
          <a:p>
            <a:endParaRPr lang="en-US" dirty="0"/>
          </a:p>
        </p:txBody>
      </p:sp>
      <p:sp>
        <p:nvSpPr>
          <p:cNvPr id="3" name="Title 2"/>
          <p:cNvSpPr>
            <a:spLocks noGrp="1"/>
          </p:cNvSpPr>
          <p:nvPr>
            <p:ph type="title"/>
          </p:nvPr>
        </p:nvSpPr>
        <p:spPr/>
        <p:txBody>
          <a:bodyPr/>
          <a:lstStyle/>
          <a:p>
            <a:r>
              <a:rPr lang="en-US" dirty="0" smtClean="0"/>
              <a:t>Sikhism</a:t>
            </a:r>
            <a:endParaRPr lang="en-US" dirty="0"/>
          </a:p>
        </p:txBody>
      </p:sp>
      <p:pic>
        <p:nvPicPr>
          <p:cNvPr id="4" name="Picture 3"/>
          <p:cNvPicPr>
            <a:picLocks noChangeAspect="1"/>
          </p:cNvPicPr>
          <p:nvPr/>
        </p:nvPicPr>
        <p:blipFill>
          <a:blip r:embed="rId2"/>
          <a:stretch>
            <a:fillRect/>
          </a:stretch>
        </p:blipFill>
        <p:spPr>
          <a:xfrm>
            <a:off x="5334000" y="2133600"/>
            <a:ext cx="3810000" cy="3213100"/>
          </a:xfrm>
          <a:prstGeom prst="rect">
            <a:avLst/>
          </a:prstGeom>
        </p:spPr>
      </p:pic>
      <p:pic>
        <p:nvPicPr>
          <p:cNvPr id="5" name="Picture 4"/>
          <p:cNvPicPr>
            <a:picLocks noChangeAspect="1"/>
          </p:cNvPicPr>
          <p:nvPr/>
        </p:nvPicPr>
        <p:blipFill>
          <a:blip r:embed="rId3"/>
          <a:stretch>
            <a:fillRect/>
          </a:stretch>
        </p:blipFill>
        <p:spPr>
          <a:xfrm>
            <a:off x="4495800" y="9739"/>
            <a:ext cx="4648200" cy="1762736"/>
          </a:xfrm>
          <a:prstGeom prst="rect">
            <a:avLst/>
          </a:prstGeom>
        </p:spPr>
      </p:pic>
    </p:spTree>
    <p:extLst>
      <p:ext uri="{BB962C8B-B14F-4D97-AF65-F5344CB8AC3E}">
        <p14:creationId xmlns:p14="http://schemas.microsoft.com/office/powerpoint/2010/main" val="379273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sometimes be claimed by multiple religions and cause conflict.</a:t>
            </a:r>
            <a:endParaRPr lang="en-US" dirty="0"/>
          </a:p>
        </p:txBody>
      </p:sp>
      <p:sp>
        <p:nvSpPr>
          <p:cNvPr id="3" name="Title 2"/>
          <p:cNvSpPr>
            <a:spLocks noGrp="1"/>
          </p:cNvSpPr>
          <p:nvPr>
            <p:ph type="title"/>
          </p:nvPr>
        </p:nvSpPr>
        <p:spPr/>
        <p:txBody>
          <a:bodyPr/>
          <a:lstStyle/>
          <a:p>
            <a:r>
              <a:rPr lang="en-US" dirty="0" smtClean="0"/>
              <a:t>Sacred Sites</a:t>
            </a:r>
            <a:endParaRPr lang="en-US" dirty="0"/>
          </a:p>
        </p:txBody>
      </p:sp>
    </p:spTree>
    <p:extLst>
      <p:ext uri="{BB962C8B-B14F-4D97-AF65-F5344CB8AC3E}">
        <p14:creationId xmlns:p14="http://schemas.microsoft.com/office/powerpoint/2010/main" val="135943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477000" cy="5358384"/>
          </a:xfrm>
        </p:spPr>
        <p:txBody>
          <a:bodyPr>
            <a:normAutofit fontScale="85000" lnSpcReduction="10000"/>
          </a:bodyPr>
          <a:lstStyle/>
          <a:p>
            <a:r>
              <a:rPr lang="en-US" dirty="0" smtClean="0"/>
              <a:t>About 10 percent of Africans follow traditional ethnic religions, sometimes called animism. </a:t>
            </a:r>
          </a:p>
          <a:p>
            <a:r>
              <a:rPr lang="en-US" dirty="0" smtClean="0"/>
              <a:t>African animist religions are apparently based on monotheistic concepts, although below the supreme god there is a hierarchy of divinities, assistants to god or personifications of natural phenomena, such as trees or rivers. </a:t>
            </a:r>
          </a:p>
          <a:p>
            <a:r>
              <a:rPr lang="en-US" dirty="0" smtClean="0"/>
              <a:t>Some atlases and textbooks persist in classifying Africa as predominantly animist, even though the actual percentage is small and declining. </a:t>
            </a:r>
          </a:p>
          <a:p>
            <a:endParaRPr lang="en-US" dirty="0"/>
          </a:p>
        </p:txBody>
      </p:sp>
      <p:sp>
        <p:nvSpPr>
          <p:cNvPr id="3" name="Title 2"/>
          <p:cNvSpPr>
            <a:spLocks noGrp="1"/>
          </p:cNvSpPr>
          <p:nvPr>
            <p:ph type="title"/>
          </p:nvPr>
        </p:nvSpPr>
        <p:spPr/>
        <p:txBody>
          <a:bodyPr>
            <a:normAutofit/>
          </a:bodyPr>
          <a:lstStyle/>
          <a:p>
            <a:r>
              <a:rPr lang="en-US" dirty="0" smtClean="0"/>
              <a:t>Ethnic African Religions </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6248400" y="1371600"/>
            <a:ext cx="2878466" cy="2133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What are some examples of disputed holy places?</a:t>
            </a:r>
            <a:endParaRPr lang="en-US" dirty="0"/>
          </a:p>
        </p:txBody>
      </p:sp>
      <p:pic>
        <p:nvPicPr>
          <p:cNvPr id="6" name="Picture 5"/>
          <p:cNvPicPr>
            <a:picLocks noChangeAspect="1"/>
          </p:cNvPicPr>
          <p:nvPr/>
        </p:nvPicPr>
        <p:blipFill>
          <a:blip r:embed="rId2"/>
          <a:stretch>
            <a:fillRect/>
          </a:stretch>
        </p:blipFill>
        <p:spPr>
          <a:xfrm>
            <a:off x="2362200" y="1306460"/>
            <a:ext cx="5774377" cy="5551540"/>
          </a:xfrm>
          <a:prstGeom prst="rect">
            <a:avLst/>
          </a:prstGeom>
        </p:spPr>
      </p:pic>
    </p:spTree>
    <p:extLst>
      <p:ext uri="{BB962C8B-B14F-4D97-AF65-F5344CB8AC3E}">
        <p14:creationId xmlns:p14="http://schemas.microsoft.com/office/powerpoint/2010/main" val="4294475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4038600" cy="5129784"/>
          </a:xfrm>
        </p:spPr>
        <p:txBody>
          <a:bodyPr>
            <a:normAutofit/>
          </a:bodyPr>
          <a:lstStyle/>
          <a:p>
            <a:r>
              <a:rPr lang="en-US" sz="3600" dirty="0" smtClean="0"/>
              <a:t>Considered holy by the Lakota, and a tourist spot for Americans.  However, big oil would like to </a:t>
            </a:r>
            <a:r>
              <a:rPr lang="en-US" sz="3600" dirty="0" err="1" smtClean="0"/>
              <a:t>frack</a:t>
            </a:r>
            <a:r>
              <a:rPr lang="en-US" sz="3600" dirty="0" smtClean="0"/>
              <a:t> in this area.  </a:t>
            </a:r>
            <a:endParaRPr lang="en-US" sz="3600" dirty="0"/>
          </a:p>
        </p:txBody>
      </p:sp>
      <p:sp>
        <p:nvSpPr>
          <p:cNvPr id="3" name="Title 2"/>
          <p:cNvSpPr>
            <a:spLocks noGrp="1"/>
          </p:cNvSpPr>
          <p:nvPr>
            <p:ph type="title"/>
          </p:nvPr>
        </p:nvSpPr>
        <p:spPr/>
        <p:txBody>
          <a:bodyPr/>
          <a:lstStyle/>
          <a:p>
            <a:r>
              <a:rPr lang="en-US" dirty="0" smtClean="0"/>
              <a:t>Bear Butte and Devils Tower</a:t>
            </a:r>
            <a:endParaRPr lang="en-US" dirty="0"/>
          </a:p>
        </p:txBody>
      </p:sp>
      <p:pic>
        <p:nvPicPr>
          <p:cNvPr id="5" name="Picture 4"/>
          <p:cNvPicPr>
            <a:picLocks noChangeAspect="1"/>
          </p:cNvPicPr>
          <p:nvPr/>
        </p:nvPicPr>
        <p:blipFill>
          <a:blip r:embed="rId2"/>
          <a:stretch>
            <a:fillRect/>
          </a:stretch>
        </p:blipFill>
        <p:spPr>
          <a:xfrm>
            <a:off x="4724400" y="4060824"/>
            <a:ext cx="4251434" cy="2568575"/>
          </a:xfrm>
          <a:prstGeom prst="rect">
            <a:avLst/>
          </a:prstGeom>
        </p:spPr>
      </p:pic>
      <p:pic>
        <p:nvPicPr>
          <p:cNvPr id="7" name="Picture 6"/>
          <p:cNvPicPr>
            <a:picLocks noChangeAspect="1"/>
          </p:cNvPicPr>
          <p:nvPr/>
        </p:nvPicPr>
        <p:blipFill>
          <a:blip r:embed="rId3"/>
          <a:stretch>
            <a:fillRect/>
          </a:stretch>
        </p:blipFill>
        <p:spPr>
          <a:xfrm>
            <a:off x="4229100" y="1219200"/>
            <a:ext cx="4914900" cy="3276600"/>
          </a:xfrm>
          <a:prstGeom prst="rect">
            <a:avLst/>
          </a:prstGeom>
        </p:spPr>
      </p:pic>
    </p:spTree>
    <p:extLst>
      <p:ext uri="{BB962C8B-B14F-4D97-AF65-F5344CB8AC3E}">
        <p14:creationId xmlns:p14="http://schemas.microsoft.com/office/powerpoint/2010/main" val="42748625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99616"/>
            <a:ext cx="2732314" cy="4626547"/>
          </a:xfrm>
        </p:spPr>
        <p:txBody>
          <a:bodyPr>
            <a:normAutofit lnSpcReduction="10000"/>
          </a:bodyPr>
          <a:lstStyle/>
          <a:p>
            <a:r>
              <a:rPr lang="en-US" dirty="0" smtClean="0"/>
              <a:t>Designated a National Monument by President Obama.</a:t>
            </a:r>
          </a:p>
          <a:p>
            <a:r>
              <a:rPr lang="en-US" dirty="0" smtClean="0"/>
              <a:t>This land is considered holy to the Navajo Nation.</a:t>
            </a:r>
            <a:endParaRPr lang="en-US" dirty="0"/>
          </a:p>
        </p:txBody>
      </p:sp>
      <p:sp>
        <p:nvSpPr>
          <p:cNvPr id="3" name="Title 2"/>
          <p:cNvSpPr>
            <a:spLocks noGrp="1"/>
          </p:cNvSpPr>
          <p:nvPr>
            <p:ph type="title"/>
          </p:nvPr>
        </p:nvSpPr>
        <p:spPr/>
        <p:txBody>
          <a:bodyPr/>
          <a:lstStyle/>
          <a:p>
            <a:r>
              <a:rPr lang="en-US" dirty="0" smtClean="0"/>
              <a:t>Bears Ears National Monument</a:t>
            </a:r>
            <a:endParaRPr lang="en-US" dirty="0"/>
          </a:p>
        </p:txBody>
      </p:sp>
      <p:pic>
        <p:nvPicPr>
          <p:cNvPr id="1026" name="Picture 2" descr="Image result for bears 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514" y="2438400"/>
            <a:ext cx="59436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982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Recent Events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286000"/>
            <a:ext cx="8458200" cy="368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7160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it affects the </a:t>
            </a:r>
            <a:r>
              <a:rPr lang="en-US" smtClean="0"/>
              <a:t>National Monument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371600"/>
            <a:ext cx="71532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2408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Aborigines (Australia)</a:t>
            </a:r>
          </a:p>
          <a:p>
            <a:r>
              <a:rPr lang="en-US" dirty="0" smtClean="0"/>
              <a:t>Some Native Americans</a:t>
            </a:r>
            <a:endParaRPr lang="en-US" dirty="0"/>
          </a:p>
        </p:txBody>
      </p:sp>
      <p:sp>
        <p:nvSpPr>
          <p:cNvPr id="3" name="Title 2"/>
          <p:cNvSpPr>
            <a:spLocks noGrp="1"/>
          </p:cNvSpPr>
          <p:nvPr>
            <p:ph type="title"/>
          </p:nvPr>
        </p:nvSpPr>
        <p:spPr/>
        <p:txBody>
          <a:bodyPr>
            <a:normAutofit/>
          </a:bodyPr>
          <a:lstStyle/>
          <a:p>
            <a:r>
              <a:rPr lang="en-US" dirty="0" smtClean="0"/>
              <a:t>Other Traditional Religious Groups</a:t>
            </a:r>
            <a:endParaRPr lang="en-US" dirty="0"/>
          </a:p>
        </p:txBody>
      </p:sp>
      <p:pic>
        <p:nvPicPr>
          <p:cNvPr id="4" name="Picture 3"/>
          <p:cNvPicPr>
            <a:picLocks noChangeAspect="1"/>
          </p:cNvPicPr>
          <p:nvPr/>
        </p:nvPicPr>
        <p:blipFill>
          <a:blip r:embed="rId2"/>
          <a:stretch>
            <a:fillRect/>
          </a:stretch>
        </p:blipFill>
        <p:spPr>
          <a:xfrm>
            <a:off x="3276600" y="2971800"/>
            <a:ext cx="5524500" cy="3441700"/>
          </a:xfrm>
          <a:prstGeom prst="rect">
            <a:avLst/>
          </a:prstGeom>
        </p:spPr>
      </p:pic>
    </p:spTree>
    <p:extLst>
      <p:ext uri="{BB962C8B-B14F-4D97-AF65-F5344CB8AC3E}">
        <p14:creationId xmlns:p14="http://schemas.microsoft.com/office/powerpoint/2010/main" val="1611700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Sacred Sites – places or spaces people infuse with religious meaning.</a:t>
            </a:r>
          </a:p>
          <a:p>
            <a:r>
              <a:rPr lang="en-US" dirty="0" smtClean="0"/>
              <a:t>They may be places to visit, or places to be feared.</a:t>
            </a:r>
          </a:p>
          <a:p>
            <a:r>
              <a:rPr lang="en-US" dirty="0" smtClean="0"/>
              <a:t>Some religions encourage </a:t>
            </a:r>
            <a:r>
              <a:rPr lang="en-US" b="1" dirty="0" smtClean="0"/>
              <a:t>pilgrimages</a:t>
            </a:r>
            <a:r>
              <a:rPr lang="en-US" dirty="0" smtClean="0"/>
              <a:t> to sacred sites.</a:t>
            </a:r>
            <a:endParaRPr lang="en-US" dirty="0"/>
          </a:p>
        </p:txBody>
      </p:sp>
      <p:sp>
        <p:nvSpPr>
          <p:cNvPr id="3" name="Title 2"/>
          <p:cNvSpPr>
            <a:spLocks noGrp="1"/>
          </p:cNvSpPr>
          <p:nvPr>
            <p:ph type="title"/>
          </p:nvPr>
        </p:nvSpPr>
        <p:spPr/>
        <p:txBody>
          <a:bodyPr>
            <a:normAutofit fontScale="90000"/>
          </a:bodyPr>
          <a:lstStyle/>
          <a:p>
            <a:r>
              <a:rPr lang="en-US" b="1" dirty="0">
                <a:solidFill>
                  <a:srgbClr val="000000"/>
                </a:solidFill>
                <a:effectLst/>
              </a:rPr>
              <a:t>How is religion seen in the cultural landscape?</a:t>
            </a:r>
            <a:r>
              <a:rPr lang="en-US" dirty="0">
                <a:solidFill>
                  <a:srgbClr val="000000"/>
                </a:solidFill>
                <a:effectLst/>
              </a:rPr>
              <a:t> </a:t>
            </a:r>
            <a:endParaRPr lang="en-US" dirty="0">
              <a:solidFill>
                <a:srgbClr val="000000"/>
              </a:solidFill>
            </a:endParaRPr>
          </a:p>
        </p:txBody>
      </p:sp>
    </p:spTree>
    <p:extLst>
      <p:ext uri="{BB962C8B-B14F-4D97-AF65-F5344CB8AC3E}">
        <p14:creationId xmlns:p14="http://schemas.microsoft.com/office/powerpoint/2010/main" val="307741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Catholicism, many churches are home to sacred objects (goods that are connected to either Jesus or a Saint)</a:t>
            </a:r>
          </a:p>
          <a:p>
            <a:r>
              <a:rPr lang="en-US" dirty="0" smtClean="0"/>
              <a:t>Sacred Sites are usually built in accessible, urban areas.</a:t>
            </a:r>
            <a:endParaRPr lang="en-US" dirty="0"/>
          </a:p>
        </p:txBody>
      </p:sp>
      <p:sp>
        <p:nvSpPr>
          <p:cNvPr id="3" name="Title 2"/>
          <p:cNvSpPr>
            <a:spLocks noGrp="1"/>
          </p:cNvSpPr>
          <p:nvPr>
            <p:ph type="title"/>
          </p:nvPr>
        </p:nvSpPr>
        <p:spPr/>
        <p:txBody>
          <a:bodyPr/>
          <a:lstStyle/>
          <a:p>
            <a:r>
              <a:rPr lang="en-US" dirty="0" smtClean="0"/>
              <a:t>Catholicism</a:t>
            </a:r>
            <a:endParaRPr lang="en-US" dirty="0"/>
          </a:p>
        </p:txBody>
      </p:sp>
      <p:pic>
        <p:nvPicPr>
          <p:cNvPr id="4" name="Picture 3"/>
          <p:cNvPicPr>
            <a:picLocks noChangeAspect="1"/>
          </p:cNvPicPr>
          <p:nvPr/>
        </p:nvPicPr>
        <p:blipFill>
          <a:blip r:embed="rId2"/>
          <a:stretch>
            <a:fillRect/>
          </a:stretch>
        </p:blipFill>
        <p:spPr>
          <a:xfrm>
            <a:off x="5700201" y="4038600"/>
            <a:ext cx="3414735" cy="2275068"/>
          </a:xfrm>
          <a:prstGeom prst="rect">
            <a:avLst/>
          </a:prstGeom>
        </p:spPr>
      </p:pic>
    </p:spTree>
    <p:extLst>
      <p:ext uri="{BB962C8B-B14F-4D97-AF65-F5344CB8AC3E}">
        <p14:creationId xmlns:p14="http://schemas.microsoft.com/office/powerpoint/2010/main" val="410782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are hundreds of sacred sites spread throughout Europe.</a:t>
            </a:r>
          </a:p>
          <a:p>
            <a:r>
              <a:rPr lang="en-US" dirty="0" smtClean="0"/>
              <a:t>Perhaps the most important is the Vatican, where the Pope lives.</a:t>
            </a:r>
          </a:p>
          <a:p>
            <a:r>
              <a:rPr lang="en-US" dirty="0" smtClean="0"/>
              <a:t>About 25 million visitors a year.</a:t>
            </a:r>
          </a:p>
          <a:p>
            <a:endParaRPr lang="en-US" dirty="0"/>
          </a:p>
        </p:txBody>
      </p:sp>
      <p:sp>
        <p:nvSpPr>
          <p:cNvPr id="3" name="Title 2"/>
          <p:cNvSpPr>
            <a:spLocks noGrp="1"/>
          </p:cNvSpPr>
          <p:nvPr>
            <p:ph type="title"/>
          </p:nvPr>
        </p:nvSpPr>
        <p:spPr/>
        <p:txBody>
          <a:bodyPr/>
          <a:lstStyle/>
          <a:p>
            <a:r>
              <a:rPr lang="en-US" dirty="0" smtClean="0"/>
              <a:t>Catholicism</a:t>
            </a:r>
            <a:endParaRPr lang="en-US" dirty="0"/>
          </a:p>
        </p:txBody>
      </p:sp>
      <p:pic>
        <p:nvPicPr>
          <p:cNvPr id="4" name="Picture 3"/>
          <p:cNvPicPr>
            <a:picLocks noChangeAspect="1"/>
          </p:cNvPicPr>
          <p:nvPr/>
        </p:nvPicPr>
        <p:blipFill>
          <a:blip r:embed="rId2"/>
          <a:stretch>
            <a:fillRect/>
          </a:stretch>
        </p:blipFill>
        <p:spPr>
          <a:xfrm>
            <a:off x="5791200" y="4419600"/>
            <a:ext cx="3175000" cy="1778000"/>
          </a:xfrm>
          <a:prstGeom prst="rect">
            <a:avLst/>
          </a:prstGeom>
        </p:spPr>
      </p:pic>
      <p:pic>
        <p:nvPicPr>
          <p:cNvPr id="5" name="Picture 4"/>
          <p:cNvPicPr>
            <a:picLocks noChangeAspect="1"/>
          </p:cNvPicPr>
          <p:nvPr/>
        </p:nvPicPr>
        <p:blipFill>
          <a:blip r:embed="rId3"/>
          <a:stretch>
            <a:fillRect/>
          </a:stretch>
        </p:blipFill>
        <p:spPr>
          <a:xfrm>
            <a:off x="0" y="4495800"/>
            <a:ext cx="3149600" cy="2362200"/>
          </a:xfrm>
          <a:prstGeom prst="rect">
            <a:avLst/>
          </a:prstGeom>
        </p:spPr>
      </p:pic>
      <p:pic>
        <p:nvPicPr>
          <p:cNvPr id="6" name="Picture 5"/>
          <p:cNvPicPr>
            <a:picLocks noChangeAspect="1"/>
          </p:cNvPicPr>
          <p:nvPr/>
        </p:nvPicPr>
        <p:blipFill>
          <a:blip r:embed="rId4"/>
          <a:stretch>
            <a:fillRect/>
          </a:stretch>
        </p:blipFill>
        <p:spPr>
          <a:xfrm>
            <a:off x="3200400" y="4876800"/>
            <a:ext cx="2641600" cy="1981200"/>
          </a:xfrm>
          <a:prstGeom prst="rect">
            <a:avLst/>
          </a:prstGeom>
        </p:spPr>
      </p:pic>
      <p:pic>
        <p:nvPicPr>
          <p:cNvPr id="7" name="Picture 6"/>
          <p:cNvPicPr>
            <a:picLocks noChangeAspect="1"/>
          </p:cNvPicPr>
          <p:nvPr/>
        </p:nvPicPr>
        <p:blipFill>
          <a:blip r:embed="rId5"/>
          <a:stretch>
            <a:fillRect/>
          </a:stretch>
        </p:blipFill>
        <p:spPr>
          <a:xfrm>
            <a:off x="7847421" y="0"/>
            <a:ext cx="1324897" cy="1676400"/>
          </a:xfrm>
          <a:prstGeom prst="rect">
            <a:avLst/>
          </a:prstGeom>
        </p:spPr>
      </p:pic>
    </p:spTree>
    <p:extLst>
      <p:ext uri="{BB962C8B-B14F-4D97-AF65-F5344CB8AC3E}">
        <p14:creationId xmlns:p14="http://schemas.microsoft.com/office/powerpoint/2010/main" val="168642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Christianity also manifests in the landscape in the form of Churches.  Christians are supposed to pray together in Church.</a:t>
            </a:r>
            <a:endParaRPr lang="en-US" dirty="0"/>
          </a:p>
        </p:txBody>
      </p:sp>
      <p:sp>
        <p:nvSpPr>
          <p:cNvPr id="3" name="Title 2"/>
          <p:cNvSpPr>
            <a:spLocks noGrp="1"/>
          </p:cNvSpPr>
          <p:nvPr>
            <p:ph type="title"/>
          </p:nvPr>
        </p:nvSpPr>
        <p:spPr/>
        <p:txBody>
          <a:bodyPr/>
          <a:lstStyle/>
          <a:p>
            <a:r>
              <a:rPr lang="en-US" dirty="0" smtClean="0"/>
              <a:t>Christianity</a:t>
            </a:r>
            <a:endParaRPr lang="en-US" dirty="0"/>
          </a:p>
        </p:txBody>
      </p:sp>
    </p:spTree>
    <p:extLst>
      <p:ext uri="{BB962C8B-B14F-4D97-AF65-F5344CB8AC3E}">
        <p14:creationId xmlns:p14="http://schemas.microsoft.com/office/powerpoint/2010/main" val="96142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9616"/>
            <a:ext cx="8534400" cy="5358384"/>
          </a:xfrm>
        </p:spPr>
        <p:txBody>
          <a:bodyPr>
            <a:normAutofit fontScale="85000" lnSpcReduction="10000"/>
          </a:bodyPr>
          <a:lstStyle/>
          <a:p>
            <a:r>
              <a:rPr lang="en-US" dirty="0" smtClean="0"/>
              <a:t>Millions of Muslims embark on the Hajj at least once during their lives.  This Pilgrimage is a reenactment of the Prophet’s journey between Medina and Mecca.</a:t>
            </a:r>
          </a:p>
          <a:p>
            <a:r>
              <a:rPr lang="en-US" dirty="0" smtClean="0"/>
              <a:t>The journey is not always safe.</a:t>
            </a:r>
          </a:p>
          <a:p>
            <a:pPr marL="0" indent="0">
              <a:buNone/>
            </a:pPr>
            <a:r>
              <a:rPr lang="en-US" dirty="0"/>
              <a:t> </a:t>
            </a:r>
            <a:r>
              <a:rPr lang="en-US" dirty="0" smtClean="0"/>
              <a:t>   In 2015, over 2000 people</a:t>
            </a:r>
          </a:p>
          <a:p>
            <a:pPr marL="0" indent="0">
              <a:buNone/>
            </a:pPr>
            <a:r>
              <a:rPr lang="en-US" dirty="0"/>
              <a:t> </a:t>
            </a:r>
            <a:r>
              <a:rPr lang="en-US" dirty="0" smtClean="0"/>
              <a:t>   were killed in a stampede in the </a:t>
            </a:r>
            <a:endParaRPr lang="en-US" dirty="0"/>
          </a:p>
          <a:p>
            <a:pPr marL="0" indent="0">
              <a:buNone/>
            </a:pPr>
            <a:r>
              <a:rPr lang="en-US" dirty="0" smtClean="0"/>
              <a:t>    streets of Mecca.</a:t>
            </a:r>
          </a:p>
          <a:p>
            <a:r>
              <a:rPr lang="en-US" dirty="0" smtClean="0">
                <a:solidFill>
                  <a:srgbClr val="000000"/>
                </a:solidFill>
              </a:rPr>
              <a:t>The Hajj finishes when pilgrims</a:t>
            </a:r>
          </a:p>
          <a:p>
            <a:pPr marL="0" indent="0">
              <a:buNone/>
            </a:pPr>
            <a:r>
              <a:rPr lang="en-US" dirty="0"/>
              <a:t> </a:t>
            </a:r>
            <a:r>
              <a:rPr lang="en-US" dirty="0" smtClean="0"/>
              <a:t>circle the Kaaba in the center of the</a:t>
            </a:r>
          </a:p>
          <a:p>
            <a:pPr marL="0" indent="0">
              <a:buNone/>
            </a:pPr>
            <a:r>
              <a:rPr lang="en-US" b="1" dirty="0" smtClean="0"/>
              <a:t>Al-Masjid al-Haram </a:t>
            </a:r>
            <a:r>
              <a:rPr lang="en-US" dirty="0" smtClean="0"/>
              <a:t>Mosque.</a:t>
            </a:r>
          </a:p>
          <a:p>
            <a:r>
              <a:rPr lang="en-US" dirty="0" smtClean="0"/>
              <a:t>Most sacred sites in Islam center around</a:t>
            </a:r>
          </a:p>
          <a:p>
            <a:pPr marL="0" indent="0">
              <a:buNone/>
            </a:pPr>
            <a:r>
              <a:rPr lang="en-US" dirty="0"/>
              <a:t> </a:t>
            </a:r>
            <a:r>
              <a:rPr lang="en-US" dirty="0" smtClean="0"/>
              <a:t> places the prophet went during his life.</a:t>
            </a:r>
          </a:p>
        </p:txBody>
      </p:sp>
      <p:sp>
        <p:nvSpPr>
          <p:cNvPr id="3" name="Title 2"/>
          <p:cNvSpPr>
            <a:spLocks noGrp="1"/>
          </p:cNvSpPr>
          <p:nvPr>
            <p:ph type="title"/>
          </p:nvPr>
        </p:nvSpPr>
        <p:spPr/>
        <p:txBody>
          <a:bodyPr>
            <a:normAutofit/>
          </a:bodyPr>
          <a:lstStyle/>
          <a:p>
            <a:r>
              <a:rPr lang="en-US" dirty="0" smtClean="0"/>
              <a:t>Islam</a:t>
            </a:r>
            <a:endParaRPr lang="en-US" dirty="0"/>
          </a:p>
        </p:txBody>
      </p:sp>
      <p:pic>
        <p:nvPicPr>
          <p:cNvPr id="4" name="Picture 3"/>
          <p:cNvPicPr>
            <a:picLocks noChangeAspect="1"/>
          </p:cNvPicPr>
          <p:nvPr/>
        </p:nvPicPr>
        <p:blipFill>
          <a:blip r:embed="rId2"/>
          <a:stretch>
            <a:fillRect/>
          </a:stretch>
        </p:blipFill>
        <p:spPr>
          <a:xfrm>
            <a:off x="6260696" y="3200400"/>
            <a:ext cx="2865418" cy="1821587"/>
          </a:xfrm>
          <a:prstGeom prst="rect">
            <a:avLst/>
          </a:prstGeom>
        </p:spPr>
      </p:pic>
      <p:pic>
        <p:nvPicPr>
          <p:cNvPr id="5" name="Picture 4"/>
          <p:cNvPicPr>
            <a:picLocks noChangeAspect="1"/>
          </p:cNvPicPr>
          <p:nvPr/>
        </p:nvPicPr>
        <p:blipFill>
          <a:blip r:embed="rId3"/>
          <a:stretch>
            <a:fillRect/>
          </a:stretch>
        </p:blipFill>
        <p:spPr>
          <a:xfrm>
            <a:off x="6629400" y="4972050"/>
            <a:ext cx="2514600" cy="1885950"/>
          </a:xfrm>
          <a:prstGeom prst="rect">
            <a:avLst/>
          </a:prstGeom>
        </p:spPr>
      </p:pic>
    </p:spTree>
    <p:extLst>
      <p:ext uri="{BB962C8B-B14F-4D97-AF65-F5344CB8AC3E}">
        <p14:creationId xmlns:p14="http://schemas.microsoft.com/office/powerpoint/2010/main" val="191847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Islam also manifests in the landscape through the construction of Mosques.  Observant Muslims often pray together in Mosques; however, it is considered perfectly reasonable to pray on your own, and Mosques are not considered sanctified holy places.</a:t>
            </a:r>
          </a:p>
          <a:p>
            <a:r>
              <a:rPr lang="en-US" dirty="0" smtClean="0"/>
              <a:t>Muslims are supposed to pray in the closest direction to Mecca.</a:t>
            </a:r>
            <a:endParaRPr lang="en-US" dirty="0"/>
          </a:p>
        </p:txBody>
      </p:sp>
      <p:sp>
        <p:nvSpPr>
          <p:cNvPr id="3" name="Title 2"/>
          <p:cNvSpPr>
            <a:spLocks noGrp="1"/>
          </p:cNvSpPr>
          <p:nvPr>
            <p:ph type="title"/>
          </p:nvPr>
        </p:nvSpPr>
        <p:spPr/>
        <p:txBody>
          <a:bodyPr/>
          <a:lstStyle/>
          <a:p>
            <a:r>
              <a:rPr lang="en-US" dirty="0" smtClean="0"/>
              <a:t>Islam</a:t>
            </a:r>
            <a:endParaRPr lang="en-US" dirty="0"/>
          </a:p>
        </p:txBody>
      </p:sp>
    </p:spTree>
    <p:extLst>
      <p:ext uri="{BB962C8B-B14F-4D97-AF65-F5344CB8AC3E}">
        <p14:creationId xmlns:p14="http://schemas.microsoft.com/office/powerpoint/2010/main" val="35791550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683</TotalTime>
  <Words>832</Words>
  <Application>Microsoft Macintosh PowerPoint</Application>
  <PresentationFormat>On-screen Show (4:3)</PresentationFormat>
  <Paragraphs>76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Mountain</vt:lpstr>
      <vt:lpstr>AIM: How is religion seen in the cultural landscape? </vt:lpstr>
      <vt:lpstr>Ethnic African Religions </vt:lpstr>
      <vt:lpstr>Other Traditional Religious Groups</vt:lpstr>
      <vt:lpstr>How is religion seen in the cultural landscape? </vt:lpstr>
      <vt:lpstr>Catholicism</vt:lpstr>
      <vt:lpstr>Catholicism</vt:lpstr>
      <vt:lpstr>Christianity</vt:lpstr>
      <vt:lpstr>Islam</vt:lpstr>
      <vt:lpstr>Islam</vt:lpstr>
      <vt:lpstr>Judaism</vt:lpstr>
      <vt:lpstr>Judaism</vt:lpstr>
      <vt:lpstr>Cemeteries</vt:lpstr>
      <vt:lpstr>Hinduism</vt:lpstr>
      <vt:lpstr>Hinduism</vt:lpstr>
      <vt:lpstr>Buddhism</vt:lpstr>
      <vt:lpstr>Buddhism</vt:lpstr>
      <vt:lpstr>Cremation</vt:lpstr>
      <vt:lpstr>Sikhism</vt:lpstr>
      <vt:lpstr>Sacred Sites</vt:lpstr>
      <vt:lpstr>What are some examples of disputed holy places?</vt:lpstr>
      <vt:lpstr>Bear Butte and Devils Tower</vt:lpstr>
      <vt:lpstr>Bears Ears National Monument</vt:lpstr>
      <vt:lpstr>Recent Events</vt:lpstr>
      <vt:lpstr>How it affects the National Monument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dc:title>
  <dc:creator> </dc:creator>
  <cp:lastModifiedBy>Joshua Fine</cp:lastModifiedBy>
  <cp:revision>66</cp:revision>
  <dcterms:created xsi:type="dcterms:W3CDTF">2011-11-14T04:34:48Z</dcterms:created>
  <dcterms:modified xsi:type="dcterms:W3CDTF">2017-12-12T14:10:16Z</dcterms:modified>
</cp:coreProperties>
</file>