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6" r:id="rId2"/>
    <p:sldId id="379" r:id="rId3"/>
    <p:sldId id="285" r:id="rId4"/>
    <p:sldId id="381" r:id="rId5"/>
    <p:sldId id="382" r:id="rId6"/>
    <p:sldId id="383" r:id="rId7"/>
    <p:sldId id="384" r:id="rId8"/>
    <p:sldId id="385" r:id="rId9"/>
    <p:sldId id="386" r:id="rId10"/>
    <p:sldId id="387" r:id="rId11"/>
    <p:sldId id="388" r:id="rId12"/>
    <p:sldId id="389" r:id="rId13"/>
    <p:sldId id="291" r:id="rId14"/>
    <p:sldId id="286" r:id="rId15"/>
    <p:sldId id="290" r:id="rId16"/>
    <p:sldId id="391" r:id="rId17"/>
    <p:sldId id="390" r:id="rId18"/>
    <p:sldId id="392" r:id="rId19"/>
    <p:sldId id="394" r:id="rId20"/>
    <p:sldId id="292" r:id="rId21"/>
    <p:sldId id="393" r:id="rId22"/>
    <p:sldId id="287" r:id="rId23"/>
    <p:sldId id="395" r:id="rId24"/>
    <p:sldId id="293" r:id="rId25"/>
    <p:sldId id="396" r:id="rId26"/>
    <p:sldId id="397" r:id="rId27"/>
    <p:sldId id="398" r:id="rId28"/>
    <p:sldId id="39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94660"/>
  </p:normalViewPr>
  <p:slideViewPr>
    <p:cSldViewPr>
      <p:cViewPr varScale="1">
        <p:scale>
          <a:sx n="51" d="100"/>
          <a:sy n="51" d="100"/>
        </p:scale>
        <p:origin x="-101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7" name="Group 16"/>
          <p:cNvGrpSpPr/>
          <p:nvPr/>
        </p:nvGrpSpPr>
        <p:grpSpPr>
          <a:xfrm>
            <a:off x="0" y="3268345"/>
            <a:ext cx="9144000" cy="146304"/>
            <a:chOff x="0" y="3268345"/>
            <a:chExt cx="9144000" cy="146304"/>
          </a:xfrm>
        </p:grpSpPr>
        <p:sp>
          <p:nvSpPr>
            <p:cNvPr id="13" name="Rectangle 1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grpSp>
        <p:nvGrpSpPr>
          <p:cNvPr id="2" name="Group 7"/>
          <p:cNvGrpSpPr/>
          <p:nvPr/>
        </p:nvGrpSpPr>
        <p:grpSpPr>
          <a:xfrm flipH="1">
            <a:off x="0" y="1371600"/>
            <a:ext cx="9144000" cy="73152"/>
            <a:chOff x="0" y="3268345"/>
            <a:chExt cx="9144000" cy="146304"/>
          </a:xfrm>
        </p:grpSpPr>
        <p:sp>
          <p:nvSpPr>
            <p:cNvPr id="9" name="Rectangle 8"/>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39712" y="6356350"/>
            <a:ext cx="1868424" cy="365125"/>
          </a:xfrm>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7" name="Group 6"/>
          <p:cNvGrpSpPr/>
          <p:nvPr/>
        </p:nvGrpSpPr>
        <p:grpSpPr>
          <a:xfrm rot="5400000" flipH="1">
            <a:off x="3332988" y="3384804"/>
            <a:ext cx="6867144" cy="73152"/>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2" name="Group 13"/>
          <p:cNvGrpSpPr/>
          <p:nvPr/>
        </p:nvGrpSpPr>
        <p:grpSpPr>
          <a:xfrm>
            <a:off x="0" y="13716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itle 1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7" name="Group 12"/>
          <p:cNvGrpSpPr/>
          <p:nvPr/>
        </p:nvGrpSpPr>
        <p:grpSpPr>
          <a:xfrm flipH="1">
            <a:off x="0" y="4228465"/>
            <a:ext cx="9144000" cy="146304"/>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sp>
        <p:nvSpPr>
          <p:cNvPr id="14" name="Title 13"/>
          <p:cNvSpPr>
            <a:spLocks noGrp="1"/>
          </p:cNvSpPr>
          <p:nvPr>
            <p:ph type="title"/>
          </p:nvPr>
        </p:nvSpPr>
        <p:spPr/>
        <p:txBody>
          <a:bodyPr/>
          <a:lstStyle/>
          <a:p>
            <a:r>
              <a:rPr lang="en-US" smtClean="0"/>
              <a:t>Click to edit Master title style</a:t>
            </a:r>
            <a:endParaRPr lang="en-US"/>
          </a:p>
        </p:txBody>
      </p:sp>
      <p:grpSp>
        <p:nvGrpSpPr>
          <p:cNvPr id="2" name="Group 14"/>
          <p:cNvGrpSpPr/>
          <p:nvPr/>
        </p:nvGrpSpPr>
        <p:grpSpPr>
          <a:xfrm>
            <a:off x="0" y="1371600"/>
            <a:ext cx="9144000" cy="73152"/>
            <a:chOff x="0" y="3268345"/>
            <a:chExt cx="9144000" cy="146304"/>
          </a:xfrm>
        </p:grpSpPr>
        <p:sp>
          <p:nvSpPr>
            <p:cNvPr id="16" name="Rectangle 1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04E7D8-D16B-49AC-98B9-BE3CE32DF20D}" type="slidenum">
              <a:rPr lang="en-US" smtClean="0"/>
              <a:pPr/>
              <a:t>‹#›</a:t>
            </a:fld>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grpSp>
        <p:nvGrpSpPr>
          <p:cNvPr id="2" name="Group 16"/>
          <p:cNvGrpSpPr/>
          <p:nvPr/>
        </p:nvGrpSpPr>
        <p:grpSpPr>
          <a:xfrm>
            <a:off x="0" y="1371600"/>
            <a:ext cx="9144000" cy="73152"/>
            <a:chOff x="0" y="3268345"/>
            <a:chExt cx="9144000" cy="146304"/>
          </a:xfrm>
        </p:grpSpPr>
        <p:sp>
          <p:nvSpPr>
            <p:cNvPr id="18" name="Rectangle 1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04E7D8-D16B-49AC-98B9-BE3CE32DF20D}" type="slidenum">
              <a:rPr lang="en-US" smtClean="0"/>
              <a:pPr/>
              <a:t>‹#›</a:t>
            </a:fld>
            <a:endParaRPr lang="en-US" dirty="0"/>
          </a:p>
        </p:txBody>
      </p:sp>
      <p:sp>
        <p:nvSpPr>
          <p:cNvPr id="12" name="Title 11"/>
          <p:cNvSpPr>
            <a:spLocks noGrp="1"/>
          </p:cNvSpPr>
          <p:nvPr>
            <p:ph type="title"/>
          </p:nvPr>
        </p:nvSpPr>
        <p:spPr/>
        <p:txBody>
          <a:bodyPr/>
          <a:lstStyle/>
          <a:p>
            <a:r>
              <a:rPr lang="en-US" smtClean="0"/>
              <a:t>Click to edit Master title style</a:t>
            </a:r>
            <a:endParaRPr lang="en-US"/>
          </a:p>
        </p:txBody>
      </p:sp>
      <p:grpSp>
        <p:nvGrpSpPr>
          <p:cNvPr id="2" name="Group 12"/>
          <p:cNvGrpSpPr/>
          <p:nvPr/>
        </p:nvGrpSpPr>
        <p:grpSpPr>
          <a:xfrm flipH="1">
            <a:off x="0" y="1371600"/>
            <a:ext cx="9144000" cy="73152"/>
            <a:chOff x="0" y="3268345"/>
            <a:chExt cx="9144000" cy="146304"/>
          </a:xfrm>
        </p:grpSpPr>
        <p:sp>
          <p:nvSpPr>
            <p:cNvPr id="14" name="Rectangle 1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5" name="Group 10"/>
          <p:cNvGrpSpPr/>
          <p:nvPr/>
        </p:nvGrpSpPr>
        <p:grpSpPr>
          <a:xfrm>
            <a:off x="-9144" y="-18288"/>
            <a:ext cx="9144000" cy="146304"/>
            <a:chOff x="0" y="3268345"/>
            <a:chExt cx="9144000" cy="146304"/>
          </a:xfrm>
        </p:grpSpPr>
        <p:sp>
          <p:nvSpPr>
            <p:cNvPr id="12" name="Rectangle 11"/>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793750"/>
          </a:xfrm>
          <a:prstGeom prst="rect">
            <a:avLst/>
          </a:prstGeom>
        </p:spPr>
        <p:txBody>
          <a:bodyPr anchor="b">
            <a:normAutofit/>
          </a:bodyPr>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8" name="Group 13"/>
          <p:cNvGrpSpPr/>
          <p:nvPr/>
        </p:nvGrpSpPr>
        <p:grpSpPr>
          <a:xfrm flipH="1">
            <a:off x="0" y="1143000"/>
            <a:ext cx="9144000" cy="73152"/>
            <a:chOff x="0" y="3268345"/>
            <a:chExt cx="9144000" cy="146304"/>
          </a:xfrm>
        </p:grpSpPr>
        <p:sp>
          <p:nvSpPr>
            <p:cNvPr id="15" name="Rectangle 1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81600"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6278880"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7376160"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a:lstStyle/>
          <a:p>
            <a:r>
              <a:rPr lang="en-US" dirty="0" smtClean="0"/>
              <a:t>Click icon to add picture</a:t>
            </a:r>
            <a:endParaRPr lang="en-US" dirty="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55663-21B1-4101-B591-D0BC334F45F5}" type="datetimeFigureOut">
              <a:rPr lang="en-US" smtClean="0"/>
              <a:pPr/>
              <a:t>12/7/17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04E7D8-D16B-49AC-98B9-BE3CE32DF20D}" type="slidenum">
              <a:rPr lang="en-US" smtClean="0"/>
              <a:pPr/>
              <a:t>‹#›</a:t>
            </a:fld>
            <a:endParaRPr lang="en-US" dirty="0"/>
          </a:p>
        </p:txBody>
      </p:sp>
      <p:grpSp>
        <p:nvGrpSpPr>
          <p:cNvPr id="3" name="Group 15"/>
          <p:cNvGrpSpPr/>
          <p:nvPr/>
        </p:nvGrpSpPr>
        <p:grpSpPr>
          <a:xfrm>
            <a:off x="-9144" y="-18288"/>
            <a:ext cx="9144000" cy="146304"/>
            <a:chOff x="0" y="3268345"/>
            <a:chExt cx="9144000" cy="146304"/>
          </a:xfrm>
        </p:grpSpPr>
        <p:sp>
          <p:nvSpPr>
            <p:cNvPr id="17" name="Rectangle 16"/>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5495544" y="3268345"/>
              <a:ext cx="109728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6592824" y="3268345"/>
              <a:ext cx="1097280"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690104" y="3268345"/>
              <a:ext cx="109728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74536" y="6356350"/>
            <a:ext cx="2133600" cy="365125"/>
          </a:xfrm>
          <a:prstGeom prst="rect">
            <a:avLst/>
          </a:prstGeom>
        </p:spPr>
        <p:txBody>
          <a:bodyPr vert="horz" lIns="91440" tIns="45720" rIns="91440" bIns="45720" rtlCol="0" anchor="ctr"/>
          <a:lstStyle>
            <a:lvl1pPr algn="r">
              <a:defRPr sz="1200">
                <a:solidFill>
                  <a:sysClr val="windowText" lastClr="000000"/>
                </a:solidFill>
              </a:defRPr>
            </a:lvl1pPr>
          </a:lstStyle>
          <a:p>
            <a:fld id="{CC055663-21B1-4101-B591-D0BC334F45F5}" type="datetimeFigureOut">
              <a:rPr lang="en-US" smtClean="0"/>
              <a:pPr/>
              <a:t>12/7/17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defRPr>
            </a:lvl1pPr>
          </a:lstStyle>
          <a:p>
            <a:endParaRPr lang="en-US" dirty="0"/>
          </a:p>
        </p:txBody>
      </p:sp>
      <p:sp>
        <p:nvSpPr>
          <p:cNvPr id="6" name="Slide Number Placeholder 5"/>
          <p:cNvSpPr>
            <a:spLocks noGrp="1"/>
          </p:cNvSpPr>
          <p:nvPr>
            <p:ph type="sldNum" sz="quarter" idx="4"/>
          </p:nvPr>
        </p:nvSpPr>
        <p:spPr>
          <a:xfrm>
            <a:off x="460248" y="6356350"/>
            <a:ext cx="2133600" cy="365125"/>
          </a:xfrm>
          <a:prstGeom prst="rect">
            <a:avLst/>
          </a:prstGeom>
        </p:spPr>
        <p:txBody>
          <a:bodyPr vert="horz" lIns="91440" tIns="45720" rIns="91440" bIns="45720" rtlCol="0" anchor="ctr"/>
          <a:lstStyle>
            <a:lvl1pPr algn="l">
              <a:defRPr sz="1200">
                <a:solidFill>
                  <a:sysClr val="windowText" lastClr="000000"/>
                </a:solidFill>
              </a:defRPr>
            </a:lvl1pPr>
          </a:lstStyle>
          <a:p>
            <a:fld id="{9404E7D8-D16B-49AC-98B9-BE3CE32DF20D}" type="slidenum">
              <a:rPr lang="en-US" smtClean="0"/>
              <a:pPr/>
              <a:t>‹#›</a:t>
            </a:fld>
            <a:endParaRPr lang="en-US" dirty="0"/>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ln>
            <a:noFill/>
          </a:ln>
          <a:solidFill>
            <a:srgbClr val="FFFFFF"/>
          </a:solidFill>
          <a:effectLst>
            <a:glow rad="101600">
              <a:schemeClr val="tx2"/>
            </a:glo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4"/>
        </a:buClr>
        <a:buSzPct val="6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SzPct val="57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6"/>
        </a:buClr>
        <a:buSzPct val="55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AIM:  Why do religions have different distributions? </a:t>
            </a:r>
            <a:endParaRPr lang="en-US" dirty="0"/>
          </a:p>
        </p:txBody>
      </p:sp>
      <p:sp>
        <p:nvSpPr>
          <p:cNvPr id="5" name="Subtitle 4"/>
          <p:cNvSpPr>
            <a:spLocks noGrp="1"/>
          </p:cNvSpPr>
          <p:nvPr>
            <p:ph type="subTitle" idx="1"/>
          </p:nvPr>
        </p:nvSpPr>
        <p:spPr/>
        <p:txBody>
          <a:bodyPr>
            <a:normAutofit/>
          </a:bodyPr>
          <a:lstStyle/>
          <a:p>
            <a:r>
              <a:rPr lang="en-US" sz="3200" dirty="0" smtClean="0"/>
              <a:t>Do Now:  Which form of Christianity is the most dominant in New York City?</a:t>
            </a:r>
            <a:endParaRPr lang="en-US" sz="3200" dirty="0"/>
          </a:p>
        </p:txBody>
      </p:sp>
    </p:spTree>
    <p:extLst>
      <p:ext uri="{BB962C8B-B14F-4D97-AF65-F5344CB8AC3E}">
        <p14:creationId xmlns:p14="http://schemas.microsoft.com/office/powerpoint/2010/main" val="40847487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Why are there many Catholics in the Northeast and Southwest United States?</a:t>
            </a:r>
            <a:endParaRPr lang="en-US" sz="3200" dirty="0"/>
          </a:p>
        </p:txBody>
      </p:sp>
      <p:pic>
        <p:nvPicPr>
          <p:cNvPr id="5" name="Picture 4"/>
          <p:cNvPicPr>
            <a:picLocks noChangeAspect="1"/>
          </p:cNvPicPr>
          <p:nvPr/>
        </p:nvPicPr>
        <p:blipFill>
          <a:blip r:embed="rId2"/>
          <a:stretch>
            <a:fillRect/>
          </a:stretch>
        </p:blipFill>
        <p:spPr>
          <a:xfrm>
            <a:off x="1066800" y="1676400"/>
            <a:ext cx="6705600" cy="4835851"/>
          </a:xfrm>
          <a:prstGeom prst="rect">
            <a:avLst/>
          </a:prstGeom>
        </p:spPr>
      </p:pic>
    </p:spTree>
    <p:extLst>
      <p:ext uri="{BB962C8B-B14F-4D97-AF65-F5344CB8AC3E}">
        <p14:creationId xmlns:p14="http://schemas.microsoft.com/office/powerpoint/2010/main" val="30732722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7239000" cy="5358384"/>
          </a:xfrm>
        </p:spPr>
        <p:txBody>
          <a:bodyPr>
            <a:normAutofit/>
          </a:bodyPr>
          <a:lstStyle/>
          <a:p>
            <a:r>
              <a:rPr lang="en-US" dirty="0" smtClean="0"/>
              <a:t>Two small Christian churches survive in northeast Africa: </a:t>
            </a:r>
          </a:p>
          <a:p>
            <a:pPr lvl="1"/>
            <a:r>
              <a:rPr lang="en-US" sz="4800" dirty="0" smtClean="0"/>
              <a:t>–the Coptic Church of Egypt </a:t>
            </a:r>
          </a:p>
          <a:p>
            <a:pPr lvl="1"/>
            <a:r>
              <a:rPr lang="en-US" sz="4800" dirty="0" smtClean="0"/>
              <a:t>–the Ethiopian Church. </a:t>
            </a:r>
          </a:p>
          <a:p>
            <a:endParaRPr lang="en-US" dirty="0"/>
          </a:p>
        </p:txBody>
      </p:sp>
      <p:sp>
        <p:nvSpPr>
          <p:cNvPr id="3" name="Title 2"/>
          <p:cNvSpPr>
            <a:spLocks noGrp="1"/>
          </p:cNvSpPr>
          <p:nvPr>
            <p:ph type="title"/>
          </p:nvPr>
        </p:nvSpPr>
        <p:spPr/>
        <p:txBody>
          <a:bodyPr>
            <a:normAutofit/>
          </a:bodyPr>
          <a:lstStyle/>
          <a:p>
            <a:r>
              <a:rPr lang="en-US" dirty="0" smtClean="0"/>
              <a:t>Smaller Branches of Christianity </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7239000" y="1066800"/>
            <a:ext cx="1676400" cy="2325329"/>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a:off x="7239000" y="3429000"/>
            <a:ext cx="1657643" cy="2133600"/>
          </a:xfrm>
          <a:prstGeom prst="rect">
            <a:avLst/>
          </a:prstGeom>
          <a:noFill/>
          <a:ln w="9525">
            <a:noFill/>
            <a:miter lim="800000"/>
            <a:headEnd/>
            <a:tailEnd/>
          </a:ln>
          <a:effectLst/>
        </p:spPr>
      </p:pic>
    </p:spTree>
    <p:extLst>
      <p:ext uri="{BB962C8B-B14F-4D97-AF65-F5344CB8AC3E}">
        <p14:creationId xmlns:p14="http://schemas.microsoft.com/office/powerpoint/2010/main" val="354395627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The Armenian Church originated in Antioch, Syria, and was important in diffusing Christianity to South and East Asia between the seventh and thirteenth centuries. </a:t>
            </a:r>
          </a:p>
          <a:p>
            <a:r>
              <a:rPr lang="en-US" dirty="0"/>
              <a:t>The Armenian Church, like other small sects, plays a significant role in regional conflicts. </a:t>
            </a:r>
          </a:p>
          <a:p>
            <a:r>
              <a:rPr lang="en-US" dirty="0"/>
              <a:t>The </a:t>
            </a:r>
            <a:r>
              <a:rPr lang="en-US" dirty="0" err="1"/>
              <a:t>Maronites</a:t>
            </a:r>
            <a:r>
              <a:rPr lang="en-US" dirty="0"/>
              <a:t>, (clustered in Lebanon) are another example of a small Christian sect that plays a disproportionately prominent role in political unrest.</a:t>
            </a:r>
          </a:p>
          <a:p>
            <a:endParaRPr lang="en-US" dirty="0"/>
          </a:p>
        </p:txBody>
      </p:sp>
      <p:sp>
        <p:nvSpPr>
          <p:cNvPr id="3" name="Title 2"/>
          <p:cNvSpPr>
            <a:spLocks noGrp="1"/>
          </p:cNvSpPr>
          <p:nvPr>
            <p:ph type="title"/>
          </p:nvPr>
        </p:nvSpPr>
        <p:spPr/>
        <p:txBody>
          <a:bodyPr/>
          <a:lstStyle/>
          <a:p>
            <a:r>
              <a:rPr lang="en-US" dirty="0" smtClean="0"/>
              <a:t>Armenian Church</a:t>
            </a:r>
            <a:endParaRPr lang="en-US" dirty="0"/>
          </a:p>
        </p:txBody>
      </p:sp>
    </p:spTree>
    <p:extLst>
      <p:ext uri="{BB962C8B-B14F-4D97-AF65-F5344CB8AC3E}">
        <p14:creationId xmlns:p14="http://schemas.microsoft.com/office/powerpoint/2010/main" val="2398289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876800"/>
            <a:ext cx="9144000" cy="1981200"/>
          </a:xfrm>
        </p:spPr>
        <p:txBody>
          <a:bodyPr>
            <a:normAutofit lnSpcReduction="10000"/>
          </a:bodyPr>
          <a:lstStyle/>
          <a:p>
            <a:r>
              <a:rPr lang="en-US" dirty="0"/>
              <a:t>Christianity diffused from </a:t>
            </a:r>
            <a:r>
              <a:rPr lang="en-US" dirty="0" smtClean="0"/>
              <a:t>Judea/Palestine </a:t>
            </a:r>
            <a:r>
              <a:rPr lang="en-US" dirty="0"/>
              <a:t>through the Roman Empire and </a:t>
            </a:r>
            <a:r>
              <a:rPr lang="en-US" dirty="0" smtClean="0"/>
              <a:t>continued diffusing </a:t>
            </a:r>
            <a:r>
              <a:rPr lang="en-US" dirty="0"/>
              <a:t>through Europe after the fall of Rome. It was later replaced by Islam </a:t>
            </a:r>
            <a:r>
              <a:rPr lang="en-US" dirty="0" smtClean="0"/>
              <a:t>in much </a:t>
            </a:r>
            <a:r>
              <a:rPr lang="en-US" dirty="0"/>
              <a:t>of the Mideast and North Africa.  </a:t>
            </a:r>
          </a:p>
          <a:p>
            <a:endParaRPr lang="en-US" dirty="0"/>
          </a:p>
        </p:txBody>
      </p:sp>
      <p:sp>
        <p:nvSpPr>
          <p:cNvPr id="3" name="Title 2"/>
          <p:cNvSpPr>
            <a:spLocks noGrp="1"/>
          </p:cNvSpPr>
          <p:nvPr>
            <p:ph type="title"/>
          </p:nvPr>
        </p:nvSpPr>
        <p:spPr/>
        <p:txBody>
          <a:bodyPr>
            <a:normAutofit/>
          </a:bodyPr>
          <a:lstStyle/>
          <a:p>
            <a:r>
              <a:rPr lang="en-US" dirty="0"/>
              <a:t>Diffusion of </a:t>
            </a:r>
            <a:r>
              <a:rPr lang="en-US" dirty="0" smtClean="0"/>
              <a:t>Christianity</a:t>
            </a:r>
            <a:endParaRPr lang="en-US" dirty="0"/>
          </a:p>
        </p:txBody>
      </p:sp>
      <p:pic>
        <p:nvPicPr>
          <p:cNvPr id="4" name="Picture 3"/>
          <p:cNvPicPr>
            <a:picLocks noChangeAspect="1"/>
          </p:cNvPicPr>
          <p:nvPr/>
        </p:nvPicPr>
        <p:blipFill>
          <a:blip r:embed="rId2" cstate="print"/>
          <a:stretch>
            <a:fillRect/>
          </a:stretch>
        </p:blipFill>
        <p:spPr>
          <a:xfrm>
            <a:off x="2286000" y="1146083"/>
            <a:ext cx="5105400" cy="3806917"/>
          </a:xfrm>
          <a:prstGeom prst="rect">
            <a:avLst/>
          </a:prstGeom>
        </p:spPr>
      </p:pic>
    </p:spTree>
    <p:extLst>
      <p:ext uri="{BB962C8B-B14F-4D97-AF65-F5344CB8AC3E}">
        <p14:creationId xmlns:p14="http://schemas.microsoft.com/office/powerpoint/2010/main" val="4345130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 of Islam</a:t>
            </a:r>
            <a:endParaRPr lang="en-US" dirty="0"/>
          </a:p>
        </p:txBody>
      </p:sp>
      <p:pic>
        <p:nvPicPr>
          <p:cNvPr id="4" name="Picture 3"/>
          <p:cNvPicPr>
            <a:picLocks noChangeAspect="1"/>
          </p:cNvPicPr>
          <p:nvPr/>
        </p:nvPicPr>
        <p:blipFill>
          <a:blip r:embed="rId2" cstate="print"/>
          <a:stretch>
            <a:fillRect/>
          </a:stretch>
        </p:blipFill>
        <p:spPr>
          <a:xfrm>
            <a:off x="95003" y="1473199"/>
            <a:ext cx="8058397" cy="5349109"/>
          </a:xfrm>
          <a:prstGeom prst="rect">
            <a:avLst/>
          </a:prstGeom>
        </p:spPr>
      </p:pic>
    </p:spTree>
    <p:extLst>
      <p:ext uri="{BB962C8B-B14F-4D97-AF65-F5344CB8AC3E}">
        <p14:creationId xmlns:p14="http://schemas.microsoft.com/office/powerpoint/2010/main" val="5709650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5867400"/>
            <a:ext cx="8991600" cy="990600"/>
          </a:xfrm>
        </p:spPr>
        <p:txBody>
          <a:bodyPr>
            <a:normAutofit lnSpcReduction="10000"/>
          </a:bodyPr>
          <a:lstStyle/>
          <a:p>
            <a:r>
              <a:rPr lang="en-US" dirty="0"/>
              <a:t>Each of the three main universalizing religions diffused widely from its hearth.</a:t>
            </a:r>
          </a:p>
        </p:txBody>
      </p:sp>
      <p:sp>
        <p:nvSpPr>
          <p:cNvPr id="4" name="Title 3"/>
          <p:cNvSpPr>
            <a:spLocks noGrp="1"/>
          </p:cNvSpPr>
          <p:nvPr>
            <p:ph type="title"/>
          </p:nvPr>
        </p:nvSpPr>
        <p:spPr/>
        <p:txBody>
          <a:bodyPr>
            <a:normAutofit/>
          </a:bodyPr>
          <a:lstStyle/>
          <a:p>
            <a:r>
              <a:rPr lang="en-US" dirty="0"/>
              <a:t>Diffusion of Universalizing </a:t>
            </a:r>
            <a:r>
              <a:rPr lang="en-US" dirty="0" smtClean="0"/>
              <a:t>Religions</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1295400" y="1062604"/>
            <a:ext cx="6477000" cy="4789138"/>
          </a:xfrm>
          <a:prstGeom prst="rect">
            <a:avLst/>
          </a:prstGeom>
          <a:noFill/>
          <a:ln w="9525">
            <a:noFill/>
            <a:miter lim="800000"/>
            <a:headEnd/>
            <a:tailEnd/>
          </a:ln>
          <a:effectLst/>
        </p:spPr>
      </p:pic>
    </p:spTree>
    <p:extLst>
      <p:ext uri="{BB962C8B-B14F-4D97-AF65-F5344CB8AC3E}">
        <p14:creationId xmlns:p14="http://schemas.microsoft.com/office/powerpoint/2010/main" val="30616547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Muslims worldwide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9" y="1752600"/>
            <a:ext cx="9161859"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01465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4419600" cy="5358384"/>
          </a:xfrm>
        </p:spPr>
        <p:txBody>
          <a:bodyPr>
            <a:normAutofit fontScale="92500" lnSpcReduction="10000"/>
          </a:bodyPr>
          <a:lstStyle/>
          <a:p>
            <a:r>
              <a:rPr lang="en-US" dirty="0" smtClean="0"/>
              <a:t>Islam, the religion of 2 billion people, is the predominant religion of the Middle East from North Africa to Central Asia. </a:t>
            </a:r>
          </a:p>
          <a:p>
            <a:r>
              <a:rPr lang="en-US" dirty="0" smtClean="0"/>
              <a:t>However, half of the world’s Muslims live in four countries outside the Middle East: Indonesia, Pakistan, Bangladesh, and India.</a:t>
            </a:r>
          </a:p>
          <a:p>
            <a:endParaRPr lang="en-US" dirty="0"/>
          </a:p>
        </p:txBody>
      </p:sp>
      <p:sp>
        <p:nvSpPr>
          <p:cNvPr id="3" name="Title 2"/>
          <p:cNvSpPr>
            <a:spLocks noGrp="1"/>
          </p:cNvSpPr>
          <p:nvPr>
            <p:ph type="title"/>
          </p:nvPr>
        </p:nvSpPr>
        <p:spPr/>
        <p:txBody>
          <a:bodyPr/>
          <a:lstStyle/>
          <a:p>
            <a:r>
              <a:rPr lang="en-US" dirty="0" smtClean="0"/>
              <a:t>Islam</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4495800" y="1447800"/>
            <a:ext cx="4651131" cy="3268362"/>
          </a:xfrm>
          <a:prstGeom prst="rect">
            <a:avLst/>
          </a:prstGeom>
          <a:noFill/>
          <a:ln w="9525">
            <a:noFill/>
            <a:miter lim="800000"/>
            <a:headEnd/>
            <a:tailEnd/>
          </a:ln>
          <a:effectLst/>
        </p:spPr>
      </p:pic>
      <p:sp>
        <p:nvSpPr>
          <p:cNvPr id="4" name="TextBox 3"/>
          <p:cNvSpPr txBox="1"/>
          <p:nvPr/>
        </p:nvSpPr>
        <p:spPr>
          <a:xfrm>
            <a:off x="4876800" y="5029200"/>
            <a:ext cx="3962400" cy="1569660"/>
          </a:xfrm>
          <a:prstGeom prst="rect">
            <a:avLst/>
          </a:prstGeom>
          <a:noFill/>
        </p:spPr>
        <p:txBody>
          <a:bodyPr wrap="square" rtlCol="0">
            <a:spAutoFit/>
          </a:bodyPr>
          <a:lstStyle/>
          <a:p>
            <a:r>
              <a:rPr lang="en-US" sz="3200" b="1" dirty="0" smtClean="0"/>
              <a:t>Islam is a universalizing religion.</a:t>
            </a:r>
            <a:endParaRPr lang="en-US" sz="3200" b="1" dirty="0"/>
          </a:p>
        </p:txBody>
      </p:sp>
    </p:spTree>
    <p:extLst>
      <p:ext uri="{BB962C8B-B14F-4D97-AF65-F5344CB8AC3E}">
        <p14:creationId xmlns:p14="http://schemas.microsoft.com/office/powerpoint/2010/main" val="1316194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172200" cy="5358384"/>
          </a:xfrm>
        </p:spPr>
        <p:txBody>
          <a:bodyPr>
            <a:normAutofit lnSpcReduction="10000"/>
          </a:bodyPr>
          <a:lstStyle/>
          <a:p>
            <a:r>
              <a:rPr lang="en-US" dirty="0" smtClean="0"/>
              <a:t>Islam is divided into two important branches: </a:t>
            </a:r>
          </a:p>
          <a:p>
            <a:pPr lvl="1"/>
            <a:r>
              <a:rPr lang="en-US" dirty="0" smtClean="0"/>
              <a:t>–Sunni (from the Arabic word for orthodox) 83%</a:t>
            </a:r>
          </a:p>
          <a:p>
            <a:pPr lvl="1"/>
            <a:r>
              <a:rPr lang="en-US" dirty="0" smtClean="0"/>
              <a:t>–Shiite (from the Arabic word for sectarian, sometimes written Shia in English). 16%</a:t>
            </a:r>
          </a:p>
          <a:p>
            <a:r>
              <a:rPr lang="en-US" dirty="0" smtClean="0"/>
              <a:t>Sunni are the largest branch in most Muslim countries. </a:t>
            </a:r>
          </a:p>
          <a:p>
            <a:r>
              <a:rPr lang="en-US" dirty="0" smtClean="0"/>
              <a:t>Shiite are clustered in a handful of countries.</a:t>
            </a:r>
            <a:endParaRPr lang="en-US" dirty="0"/>
          </a:p>
        </p:txBody>
      </p:sp>
      <p:sp>
        <p:nvSpPr>
          <p:cNvPr id="3" name="Title 2"/>
          <p:cNvSpPr>
            <a:spLocks noGrp="1"/>
          </p:cNvSpPr>
          <p:nvPr>
            <p:ph type="title"/>
          </p:nvPr>
        </p:nvSpPr>
        <p:spPr/>
        <p:txBody>
          <a:bodyPr>
            <a:normAutofit/>
          </a:bodyPr>
          <a:lstStyle/>
          <a:p>
            <a:r>
              <a:rPr lang="en-US" dirty="0" smtClean="0"/>
              <a:t>Branches of Islam </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5815541" y="304800"/>
            <a:ext cx="3328459" cy="2819400"/>
          </a:xfrm>
          <a:prstGeom prst="rect">
            <a:avLst/>
          </a:prstGeom>
          <a:noFill/>
          <a:ln w="9525">
            <a:noFill/>
            <a:miter lim="800000"/>
            <a:headEnd/>
            <a:tailEnd/>
          </a:ln>
          <a:effectLst/>
        </p:spPr>
      </p:pic>
    </p:spTree>
    <p:extLst>
      <p:ext uri="{BB962C8B-B14F-4D97-AF65-F5344CB8AC3E}">
        <p14:creationId xmlns:p14="http://schemas.microsoft.com/office/powerpoint/2010/main" val="33530498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248400" cy="5358384"/>
          </a:xfrm>
        </p:spPr>
        <p:txBody>
          <a:bodyPr>
            <a:normAutofit fontScale="92500" lnSpcReduction="20000"/>
          </a:bodyPr>
          <a:lstStyle/>
          <a:p>
            <a:r>
              <a:rPr lang="en-US" dirty="0" smtClean="0"/>
              <a:t>Islam also has a presence in the United States through the Nation of Islam, also known as Black Muslims, founded in Detroit in 1930 and led for more than 40 years by Elijah Muhammad, who called himself “the messenger of Allah.” </a:t>
            </a:r>
          </a:p>
          <a:p>
            <a:r>
              <a:rPr lang="en-US" dirty="0" smtClean="0"/>
              <a:t>Since Muhammad’s death, in 1975, his son Wallace D. Muhammad led the Black Muslims closer to the principles of orthodox Islam, and the organization’s name was changed to the American Muslim Mission.</a:t>
            </a:r>
            <a:endParaRPr lang="en-US" dirty="0"/>
          </a:p>
        </p:txBody>
      </p:sp>
      <p:sp>
        <p:nvSpPr>
          <p:cNvPr id="3" name="Title 2"/>
          <p:cNvSpPr>
            <a:spLocks noGrp="1"/>
          </p:cNvSpPr>
          <p:nvPr>
            <p:ph type="title"/>
          </p:nvPr>
        </p:nvSpPr>
        <p:spPr/>
        <p:txBody>
          <a:bodyPr>
            <a:normAutofit/>
          </a:bodyPr>
          <a:lstStyle/>
          <a:p>
            <a:r>
              <a:rPr lang="en-US" dirty="0" smtClean="0"/>
              <a:t>Islam in North America and Europe </a:t>
            </a:r>
            <a:endParaRPr lang="en-US" dirty="0"/>
          </a:p>
        </p:txBody>
      </p:sp>
      <p:pic>
        <p:nvPicPr>
          <p:cNvPr id="13314" name="Picture 2"/>
          <p:cNvPicPr>
            <a:picLocks noChangeAspect="1" noChangeArrowheads="1"/>
          </p:cNvPicPr>
          <p:nvPr/>
        </p:nvPicPr>
        <p:blipFill>
          <a:blip r:embed="rId2" cstate="print"/>
          <a:srcRect/>
          <a:stretch>
            <a:fillRect/>
          </a:stretch>
        </p:blipFill>
        <p:spPr bwMode="auto">
          <a:xfrm>
            <a:off x="6553200" y="1600200"/>
            <a:ext cx="2286000" cy="200025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6524625" y="4114800"/>
            <a:ext cx="2619375" cy="1743075"/>
          </a:xfrm>
          <a:prstGeom prst="rect">
            <a:avLst/>
          </a:prstGeom>
          <a:noFill/>
          <a:ln w="9525">
            <a:noFill/>
            <a:miter lim="800000"/>
            <a:headEnd/>
            <a:tailEnd/>
          </a:ln>
          <a:effectLst/>
        </p:spPr>
      </p:pic>
    </p:spTree>
    <p:extLst>
      <p:ext uri="{BB962C8B-B14F-4D97-AF65-F5344CB8AC3E}">
        <p14:creationId xmlns:p14="http://schemas.microsoft.com/office/powerpoint/2010/main" val="36901675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World Distribution of Religions</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1113" y="1600200"/>
            <a:ext cx="9114868" cy="4419599"/>
          </a:xfrm>
          <a:prstGeom prst="rect">
            <a:avLst/>
          </a:prstGeom>
          <a:noFill/>
          <a:ln w="9525">
            <a:noFill/>
            <a:miter lim="800000"/>
            <a:headEnd/>
            <a:tailEnd/>
          </a:ln>
          <a:effectLst/>
        </p:spPr>
      </p:pic>
    </p:spTree>
    <p:extLst>
      <p:ext uri="{BB962C8B-B14F-4D97-AF65-F5344CB8AC3E}">
        <p14:creationId xmlns:p14="http://schemas.microsoft.com/office/powerpoint/2010/main" val="31212051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5181600"/>
            <a:ext cx="9144000" cy="1676400"/>
          </a:xfrm>
        </p:spPr>
        <p:txBody>
          <a:bodyPr/>
          <a:lstStyle/>
          <a:p>
            <a:r>
              <a:rPr lang="en-US" dirty="0" smtClean="0"/>
              <a:t>Islam diffused rapidly and widely from its area of origin in Arabia.  It eventually stretched from southeast Asia to West Africa.</a:t>
            </a:r>
            <a:endParaRPr lang="en-US" dirty="0"/>
          </a:p>
        </p:txBody>
      </p:sp>
      <p:sp>
        <p:nvSpPr>
          <p:cNvPr id="3" name="Title 2"/>
          <p:cNvSpPr>
            <a:spLocks noGrp="1"/>
          </p:cNvSpPr>
          <p:nvPr>
            <p:ph type="title"/>
          </p:nvPr>
        </p:nvSpPr>
        <p:spPr/>
        <p:txBody>
          <a:bodyPr/>
          <a:lstStyle/>
          <a:p>
            <a:r>
              <a:rPr lang="en-US" dirty="0" smtClean="0"/>
              <a:t>Diffusion of Islam</a:t>
            </a:r>
            <a:endParaRPr lang="en-US" dirty="0"/>
          </a:p>
        </p:txBody>
      </p:sp>
      <p:pic>
        <p:nvPicPr>
          <p:cNvPr id="4" name="Picture 3"/>
          <p:cNvPicPr>
            <a:picLocks noChangeAspect="1"/>
          </p:cNvPicPr>
          <p:nvPr/>
        </p:nvPicPr>
        <p:blipFill>
          <a:blip r:embed="rId2" cstate="print"/>
          <a:stretch>
            <a:fillRect/>
          </a:stretch>
        </p:blipFill>
        <p:spPr>
          <a:xfrm>
            <a:off x="1676400" y="1143000"/>
            <a:ext cx="6863352" cy="3937000"/>
          </a:xfrm>
          <a:prstGeom prst="rect">
            <a:avLst/>
          </a:prstGeom>
        </p:spPr>
      </p:pic>
    </p:spTree>
    <p:extLst>
      <p:ext uri="{BB962C8B-B14F-4D97-AF65-F5344CB8AC3E}">
        <p14:creationId xmlns:p14="http://schemas.microsoft.com/office/powerpoint/2010/main" val="56297053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a Muslim house of worship called?</a:t>
            </a:r>
          </a:p>
          <a:p>
            <a:endParaRPr lang="en-US" dirty="0"/>
          </a:p>
          <a:p>
            <a:endParaRPr lang="en-US" dirty="0" smtClean="0"/>
          </a:p>
          <a:p>
            <a:endParaRPr lang="en-US" dirty="0"/>
          </a:p>
          <a:p>
            <a:r>
              <a:rPr lang="en-US" dirty="0" smtClean="0"/>
              <a:t>What is a Muslim religious leader called?</a:t>
            </a:r>
            <a:endParaRPr lang="en-US" dirty="0"/>
          </a:p>
        </p:txBody>
      </p:sp>
      <p:sp>
        <p:nvSpPr>
          <p:cNvPr id="3" name="Title 2"/>
          <p:cNvSpPr>
            <a:spLocks noGrp="1"/>
          </p:cNvSpPr>
          <p:nvPr>
            <p:ph type="title"/>
          </p:nvPr>
        </p:nvSpPr>
        <p:spPr/>
        <p:txBody>
          <a:bodyPr/>
          <a:lstStyle/>
          <a:p>
            <a:r>
              <a:rPr lang="en-US" dirty="0" smtClean="0"/>
              <a:t>Basics</a:t>
            </a:r>
            <a:endParaRPr lang="en-US" dirty="0"/>
          </a:p>
        </p:txBody>
      </p:sp>
    </p:spTree>
    <p:extLst>
      <p:ext uri="{BB962C8B-B14F-4D97-AF65-F5344CB8AC3E}">
        <p14:creationId xmlns:p14="http://schemas.microsoft.com/office/powerpoint/2010/main" val="14315458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Origin of Buddhism</a:t>
            </a:r>
            <a:endParaRPr lang="en-US" dirty="0"/>
          </a:p>
        </p:txBody>
      </p:sp>
      <p:pic>
        <p:nvPicPr>
          <p:cNvPr id="188417" name="Picture 1"/>
          <p:cNvPicPr>
            <a:picLocks noChangeAspect="1" noChangeArrowheads="1"/>
          </p:cNvPicPr>
          <p:nvPr/>
        </p:nvPicPr>
        <p:blipFill>
          <a:blip r:embed="rId2" cstate="print"/>
          <a:srcRect/>
          <a:stretch>
            <a:fillRect/>
          </a:stretch>
        </p:blipFill>
        <p:spPr bwMode="auto">
          <a:xfrm>
            <a:off x="1066800" y="1295400"/>
            <a:ext cx="6400800" cy="5250826"/>
          </a:xfrm>
          <a:prstGeom prst="rect">
            <a:avLst/>
          </a:prstGeom>
          <a:noFill/>
          <a:ln w="9525">
            <a:noFill/>
            <a:miter lim="800000"/>
            <a:headEnd/>
            <a:tailEnd/>
          </a:ln>
          <a:effectLst/>
        </p:spPr>
      </p:pic>
    </p:spTree>
    <p:extLst>
      <p:ext uri="{BB962C8B-B14F-4D97-AF65-F5344CB8AC3E}">
        <p14:creationId xmlns:p14="http://schemas.microsoft.com/office/powerpoint/2010/main" val="43276930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6781800" cy="5358384"/>
          </a:xfrm>
        </p:spPr>
        <p:txBody>
          <a:bodyPr>
            <a:normAutofit lnSpcReduction="10000"/>
          </a:bodyPr>
          <a:lstStyle/>
          <a:p>
            <a:r>
              <a:rPr lang="en-US" dirty="0" smtClean="0"/>
              <a:t>Buddhism, the third of the world’s major universalizing religions, has 376 million adherents, especially in China and Southeast Asia. </a:t>
            </a:r>
          </a:p>
          <a:p>
            <a:r>
              <a:rPr lang="en-US" dirty="0" smtClean="0"/>
              <a:t>Like the other two universalizing religions, Buddhism split into more than one branch. </a:t>
            </a:r>
          </a:p>
          <a:p>
            <a:r>
              <a:rPr lang="en-US" dirty="0" smtClean="0"/>
              <a:t>An accurate count of Buddhists is especially difficult, because only a few people participate in Buddhist institutions. </a:t>
            </a:r>
          </a:p>
          <a:p>
            <a:endParaRPr lang="en-US" dirty="0"/>
          </a:p>
        </p:txBody>
      </p:sp>
      <p:sp>
        <p:nvSpPr>
          <p:cNvPr id="3" name="Title 2"/>
          <p:cNvSpPr>
            <a:spLocks noGrp="1"/>
          </p:cNvSpPr>
          <p:nvPr>
            <p:ph type="title"/>
          </p:nvPr>
        </p:nvSpPr>
        <p:spPr/>
        <p:txBody>
          <a:bodyPr>
            <a:normAutofit/>
          </a:bodyPr>
          <a:lstStyle/>
          <a:p>
            <a:r>
              <a:rPr lang="en-US" dirty="0" smtClean="0"/>
              <a:t>Buddhism </a:t>
            </a:r>
            <a:endParaRPr lang="en-US" dirty="0"/>
          </a:p>
        </p:txBody>
      </p:sp>
      <p:pic>
        <p:nvPicPr>
          <p:cNvPr id="14338" name="Picture 2"/>
          <p:cNvPicPr>
            <a:picLocks noChangeAspect="1" noChangeArrowheads="1"/>
          </p:cNvPicPr>
          <p:nvPr/>
        </p:nvPicPr>
        <p:blipFill>
          <a:blip r:embed="rId2" cstate="print"/>
          <a:srcRect/>
          <a:stretch>
            <a:fillRect/>
          </a:stretch>
        </p:blipFill>
        <p:spPr bwMode="auto">
          <a:xfrm>
            <a:off x="6858000" y="1981200"/>
            <a:ext cx="2286000" cy="2169102"/>
          </a:xfrm>
          <a:prstGeom prst="rect">
            <a:avLst/>
          </a:prstGeom>
          <a:noFill/>
          <a:ln w="9525">
            <a:noFill/>
            <a:miter lim="800000"/>
            <a:headEnd/>
            <a:tailEnd/>
          </a:ln>
          <a:effectLst/>
        </p:spPr>
      </p:pic>
    </p:spTree>
    <p:extLst>
      <p:ext uri="{BB962C8B-B14F-4D97-AF65-F5344CB8AC3E}">
        <p14:creationId xmlns:p14="http://schemas.microsoft.com/office/powerpoint/2010/main" val="13800362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4953000"/>
            <a:ext cx="9144000" cy="1905000"/>
          </a:xfrm>
        </p:spPr>
        <p:txBody>
          <a:bodyPr/>
          <a:lstStyle/>
          <a:p>
            <a:r>
              <a:rPr lang="en-US" dirty="0" smtClean="0"/>
              <a:t>Buddhism diffused gradually from its origin in northeastern India to Sri Lanka, southeast Asia, and eventually China and Japan.</a:t>
            </a:r>
            <a:endParaRPr lang="en-US" dirty="0"/>
          </a:p>
        </p:txBody>
      </p:sp>
      <p:sp>
        <p:nvSpPr>
          <p:cNvPr id="3" name="Title 2"/>
          <p:cNvSpPr>
            <a:spLocks noGrp="1"/>
          </p:cNvSpPr>
          <p:nvPr>
            <p:ph type="title"/>
          </p:nvPr>
        </p:nvSpPr>
        <p:spPr/>
        <p:txBody>
          <a:bodyPr/>
          <a:lstStyle/>
          <a:p>
            <a:r>
              <a:rPr lang="en-US" dirty="0" smtClean="0"/>
              <a:t>Diffusion of Buddhism</a:t>
            </a:r>
            <a:endParaRPr lang="en-US" dirty="0"/>
          </a:p>
        </p:txBody>
      </p:sp>
      <p:pic>
        <p:nvPicPr>
          <p:cNvPr id="4" name="Picture 3"/>
          <p:cNvPicPr>
            <a:picLocks noChangeAspect="1"/>
          </p:cNvPicPr>
          <p:nvPr/>
        </p:nvPicPr>
        <p:blipFill>
          <a:blip r:embed="rId2" cstate="print"/>
          <a:stretch>
            <a:fillRect/>
          </a:stretch>
        </p:blipFill>
        <p:spPr>
          <a:xfrm>
            <a:off x="2438400" y="1142999"/>
            <a:ext cx="4648200" cy="3910611"/>
          </a:xfrm>
          <a:prstGeom prst="rect">
            <a:avLst/>
          </a:prstGeom>
        </p:spPr>
      </p:pic>
    </p:spTree>
    <p:extLst>
      <p:ext uri="{BB962C8B-B14F-4D97-AF65-F5344CB8AC3E}">
        <p14:creationId xmlns:p14="http://schemas.microsoft.com/office/powerpoint/2010/main" val="25412917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Buddhists worldwide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57400"/>
            <a:ext cx="9144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57627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4000" dirty="0" smtClean="0"/>
              <a:t>–</a:t>
            </a:r>
            <a:r>
              <a:rPr lang="en-US" sz="4000" dirty="0"/>
              <a:t>Mahayana, </a:t>
            </a:r>
          </a:p>
          <a:p>
            <a:pPr lvl="1"/>
            <a:r>
              <a:rPr lang="en-US" sz="4000" dirty="0"/>
              <a:t>–Theravada, </a:t>
            </a:r>
          </a:p>
          <a:p>
            <a:pPr lvl="1"/>
            <a:r>
              <a:rPr lang="en-US" sz="4000" dirty="0" smtClean="0"/>
              <a:t>–</a:t>
            </a:r>
            <a:r>
              <a:rPr lang="en-US" sz="4000" dirty="0" err="1" smtClean="0"/>
              <a:t>Tantrayana</a:t>
            </a:r>
            <a:r>
              <a:rPr lang="en-US" sz="4000" dirty="0" smtClean="0"/>
              <a:t> (</a:t>
            </a:r>
            <a:r>
              <a:rPr lang="tr-TR" sz="4000" dirty="0" smtClean="0"/>
              <a:t>Vajrayana)</a:t>
            </a:r>
            <a:r>
              <a:rPr lang="en-US" sz="4000" dirty="0" smtClean="0"/>
              <a:t> (</a:t>
            </a:r>
            <a:r>
              <a:rPr lang="en-US" sz="4000" dirty="0" err="1" smtClean="0"/>
              <a:t>Lamaistic</a:t>
            </a:r>
            <a:r>
              <a:rPr lang="en-US" sz="4000" dirty="0" smtClean="0"/>
              <a:t>)</a:t>
            </a:r>
            <a:endParaRPr lang="en-US" sz="4000" dirty="0"/>
          </a:p>
          <a:p>
            <a:endParaRPr lang="en-US" dirty="0"/>
          </a:p>
        </p:txBody>
      </p:sp>
      <p:sp>
        <p:nvSpPr>
          <p:cNvPr id="3" name="Title 2"/>
          <p:cNvSpPr>
            <a:spLocks noGrp="1"/>
          </p:cNvSpPr>
          <p:nvPr>
            <p:ph type="title"/>
          </p:nvPr>
        </p:nvSpPr>
        <p:spPr/>
        <p:txBody>
          <a:bodyPr/>
          <a:lstStyle/>
          <a:p>
            <a:r>
              <a:rPr lang="en-US" dirty="0" smtClean="0"/>
              <a:t>Three Main Branches</a:t>
            </a:r>
            <a:endParaRPr lang="en-US" dirty="0"/>
          </a:p>
        </p:txBody>
      </p:sp>
    </p:spTree>
    <p:extLst>
      <p:ext uri="{BB962C8B-B14F-4D97-AF65-F5344CB8AC3E}">
        <p14:creationId xmlns:p14="http://schemas.microsoft.com/office/powerpoint/2010/main" val="18428177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43000" y="609600"/>
            <a:ext cx="7218680" cy="5867400"/>
          </a:xfrm>
          <a:prstGeom prst="rect">
            <a:avLst/>
          </a:prstGeom>
        </p:spPr>
      </p:pic>
    </p:spTree>
    <p:extLst>
      <p:ext uri="{BB962C8B-B14F-4D97-AF65-F5344CB8AC3E}">
        <p14:creationId xmlns:p14="http://schemas.microsoft.com/office/powerpoint/2010/main" val="194223072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114800" y="4495800"/>
            <a:ext cx="5029200" cy="2362200"/>
          </a:xfrm>
        </p:spPr>
        <p:txBody>
          <a:bodyPr>
            <a:normAutofit fontScale="70000" lnSpcReduction="20000"/>
          </a:bodyPr>
          <a:lstStyle/>
          <a:p>
            <a:r>
              <a:rPr lang="en-US" dirty="0" smtClean="0"/>
              <a:t>The Dalai Lama, shown here greeting Tibetans, serves as the spiritual authority of Tibet, but he has lived in exile since China invaded and occupied the region in 1959. Tibetan Buddhists believe that the Dalai Lama is the reincarnation of the bodhisattva of mercy and that when he dies his spirit will be reincarnated and enter a child.</a:t>
            </a:r>
            <a:endParaRPr lang="en-US" dirty="0"/>
          </a:p>
        </p:txBody>
      </p:sp>
      <p:sp>
        <p:nvSpPr>
          <p:cNvPr id="4" name="Title 3"/>
          <p:cNvSpPr>
            <a:spLocks noGrp="1"/>
          </p:cNvSpPr>
          <p:nvPr>
            <p:ph type="title"/>
          </p:nvPr>
        </p:nvSpPr>
        <p:spPr/>
        <p:txBody>
          <a:bodyPr/>
          <a:lstStyle/>
          <a:p>
            <a:r>
              <a:rPr lang="en-US" dirty="0" smtClean="0"/>
              <a:t>Buddhism</a:t>
            </a:r>
            <a:endParaRPr lang="en-US" dirty="0"/>
          </a:p>
        </p:txBody>
      </p:sp>
      <p:pic>
        <p:nvPicPr>
          <p:cNvPr id="111618" name="Picture 2"/>
          <p:cNvPicPr>
            <a:picLocks noGrp="1" noChangeAspect="1" noChangeArrowheads="1"/>
          </p:cNvPicPr>
          <p:nvPr>
            <p:ph sz="half" idx="2"/>
          </p:nvPr>
        </p:nvPicPr>
        <p:blipFill>
          <a:blip r:embed="rId2" cstate="print"/>
          <a:srcRect/>
          <a:stretch>
            <a:fillRect/>
          </a:stretch>
        </p:blipFill>
        <p:spPr bwMode="auto">
          <a:xfrm>
            <a:off x="4267200" y="10167"/>
            <a:ext cx="4631851" cy="4343400"/>
          </a:xfrm>
          <a:prstGeom prst="rect">
            <a:avLst/>
          </a:prstGeom>
          <a:noFill/>
          <a:ln w="9525">
            <a:noFill/>
            <a:miter lim="800000"/>
            <a:headEnd/>
            <a:tailEnd/>
          </a:ln>
        </p:spPr>
      </p:pic>
      <p:pic>
        <p:nvPicPr>
          <p:cNvPr id="111619" name="Picture 3"/>
          <p:cNvPicPr>
            <a:picLocks noChangeAspect="1" noChangeArrowheads="1"/>
          </p:cNvPicPr>
          <p:nvPr/>
        </p:nvPicPr>
        <p:blipFill>
          <a:blip r:embed="rId3" cstate="print"/>
          <a:srcRect/>
          <a:stretch>
            <a:fillRect/>
          </a:stretch>
        </p:blipFill>
        <p:spPr bwMode="auto">
          <a:xfrm>
            <a:off x="0" y="990600"/>
            <a:ext cx="4078468" cy="5867400"/>
          </a:xfrm>
          <a:prstGeom prst="rect">
            <a:avLst/>
          </a:prstGeom>
          <a:noFill/>
          <a:ln w="9525">
            <a:noFill/>
            <a:miter lim="800000"/>
            <a:headEnd/>
            <a:tailEnd/>
          </a:ln>
        </p:spPr>
      </p:pic>
    </p:spTree>
    <p:extLst>
      <p:ext uri="{BB962C8B-B14F-4D97-AF65-F5344CB8AC3E}">
        <p14:creationId xmlns:p14="http://schemas.microsoft.com/office/powerpoint/2010/main" val="10120388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Origin of </a:t>
            </a:r>
            <a:r>
              <a:rPr lang="en-US" dirty="0" smtClean="0"/>
              <a:t>Christianity</a:t>
            </a:r>
            <a:endParaRPr lang="en-US" dirty="0"/>
          </a:p>
        </p:txBody>
      </p:sp>
      <p:pic>
        <p:nvPicPr>
          <p:cNvPr id="5" name="Picture 4"/>
          <p:cNvPicPr>
            <a:picLocks noChangeAspect="1"/>
          </p:cNvPicPr>
          <p:nvPr/>
        </p:nvPicPr>
        <p:blipFill>
          <a:blip r:embed="rId2" cstate="print"/>
          <a:stretch>
            <a:fillRect/>
          </a:stretch>
        </p:blipFill>
        <p:spPr>
          <a:xfrm>
            <a:off x="376518" y="1485899"/>
            <a:ext cx="7776882" cy="5084885"/>
          </a:xfrm>
          <a:prstGeom prst="rect">
            <a:avLst/>
          </a:prstGeom>
        </p:spPr>
      </p:pic>
    </p:spTree>
    <p:extLst>
      <p:ext uri="{BB962C8B-B14F-4D97-AF65-F5344CB8AC3E}">
        <p14:creationId xmlns:p14="http://schemas.microsoft.com/office/powerpoint/2010/main" val="4231902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8686800" cy="4626547"/>
          </a:xfrm>
        </p:spPr>
        <p:txBody>
          <a:bodyPr/>
          <a:lstStyle/>
          <a:p>
            <a:r>
              <a:rPr lang="en-US" dirty="0" smtClean="0"/>
              <a:t>Christianity has about 2.4 billion adherents, far more than any other world religion, and has the most widespread distribution. </a:t>
            </a:r>
          </a:p>
          <a:p>
            <a:r>
              <a:rPr lang="en-US" dirty="0" smtClean="0"/>
              <a:t>Christianity has three major branches: </a:t>
            </a:r>
          </a:p>
          <a:p>
            <a:pPr lvl="1"/>
            <a:r>
              <a:rPr lang="en-US" sz="3200" dirty="0" smtClean="0"/>
              <a:t>–Roman Catholic </a:t>
            </a:r>
          </a:p>
          <a:p>
            <a:pPr lvl="1"/>
            <a:r>
              <a:rPr lang="en-US" sz="3200" dirty="0" smtClean="0"/>
              <a:t>–Protestant </a:t>
            </a:r>
          </a:p>
          <a:p>
            <a:pPr lvl="1"/>
            <a:r>
              <a:rPr lang="en-US" sz="3200" dirty="0" smtClean="0"/>
              <a:t>–Eastern Orthodox</a:t>
            </a:r>
          </a:p>
          <a:p>
            <a:pPr>
              <a:buNone/>
            </a:pPr>
            <a:endParaRPr lang="en-US" dirty="0"/>
          </a:p>
        </p:txBody>
      </p:sp>
      <p:sp>
        <p:nvSpPr>
          <p:cNvPr id="3" name="Title 2"/>
          <p:cNvSpPr>
            <a:spLocks noGrp="1"/>
          </p:cNvSpPr>
          <p:nvPr>
            <p:ph type="title"/>
          </p:nvPr>
        </p:nvSpPr>
        <p:spPr/>
        <p:txBody>
          <a:bodyPr>
            <a:normAutofit/>
          </a:bodyPr>
          <a:lstStyle/>
          <a:p>
            <a:r>
              <a:rPr lang="en-US" dirty="0" smtClean="0"/>
              <a:t>Christianity and it’s Branches </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4649406" y="3886200"/>
            <a:ext cx="4494594" cy="1762318"/>
          </a:xfrm>
          <a:prstGeom prst="rect">
            <a:avLst/>
          </a:prstGeom>
          <a:noFill/>
          <a:ln w="9525">
            <a:noFill/>
            <a:miter lim="800000"/>
            <a:headEnd/>
            <a:tailEnd/>
          </a:ln>
          <a:effectLst/>
        </p:spPr>
      </p:pic>
    </p:spTree>
    <p:extLst>
      <p:ext uri="{BB962C8B-B14F-4D97-AF65-F5344CB8AC3E}">
        <p14:creationId xmlns:p14="http://schemas.microsoft.com/office/powerpoint/2010/main" val="39535507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Christians worldwide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3" y="1219200"/>
            <a:ext cx="9138557" cy="4390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838326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8686800" cy="5358384"/>
          </a:xfrm>
        </p:spPr>
        <p:txBody>
          <a:bodyPr>
            <a:normAutofit fontScale="85000" lnSpcReduction="10000"/>
          </a:bodyPr>
          <a:lstStyle/>
          <a:p>
            <a:r>
              <a:rPr lang="en-US" dirty="0" smtClean="0"/>
              <a:t>The Eastern Orthodox branch of Christianity is a collection of 14 self-governing churches in Eastern Europe and the Middle East. </a:t>
            </a:r>
          </a:p>
          <a:p>
            <a:r>
              <a:rPr lang="en-US" dirty="0" smtClean="0"/>
              <a:t>40%+  of all Eastern Orthodox Christians belong to the Russian Orthodox Church, established in the sixteenth century. </a:t>
            </a:r>
          </a:p>
          <a:p>
            <a:r>
              <a:rPr lang="en-US" dirty="0" smtClean="0"/>
              <a:t>Nine of the other 13 self- governing churches were established in the 1800s-1900s</a:t>
            </a:r>
            <a:r>
              <a:rPr lang="en-US" dirty="0"/>
              <a:t>.</a:t>
            </a:r>
            <a:r>
              <a:rPr lang="en-US" dirty="0" smtClean="0"/>
              <a:t> </a:t>
            </a:r>
          </a:p>
          <a:p>
            <a:r>
              <a:rPr lang="en-US" dirty="0" smtClean="0"/>
              <a:t>The second largest group is the Romanian Orthodox Church (20% of all Orthodox Christians). </a:t>
            </a:r>
          </a:p>
          <a:p>
            <a:r>
              <a:rPr lang="en-US" dirty="0" smtClean="0"/>
              <a:t>The remaining 4 of the 14 Eastern Orthodox churches— Constantinople, Alexandria, Antioch, and Jerusalem—trace their origins to the earliest days of Christianity. </a:t>
            </a:r>
          </a:p>
          <a:p>
            <a:endParaRPr lang="en-US" dirty="0"/>
          </a:p>
        </p:txBody>
      </p:sp>
      <p:sp>
        <p:nvSpPr>
          <p:cNvPr id="3" name="Title 2"/>
          <p:cNvSpPr>
            <a:spLocks noGrp="1"/>
          </p:cNvSpPr>
          <p:nvPr>
            <p:ph type="title"/>
          </p:nvPr>
        </p:nvSpPr>
        <p:spPr/>
        <p:txBody>
          <a:bodyPr>
            <a:normAutofit/>
          </a:bodyPr>
          <a:lstStyle/>
          <a:p>
            <a:r>
              <a:rPr lang="en-US" dirty="0" smtClean="0"/>
              <a:t>The Eastern Orthodox Church </a:t>
            </a:r>
            <a:endParaRPr lang="en-US" dirty="0"/>
          </a:p>
        </p:txBody>
      </p:sp>
    </p:spTree>
    <p:extLst>
      <p:ext uri="{BB962C8B-B14F-4D97-AF65-F5344CB8AC3E}">
        <p14:creationId xmlns:p14="http://schemas.microsoft.com/office/powerpoint/2010/main" val="41860973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99616"/>
            <a:ext cx="8686800" cy="5358384"/>
          </a:xfrm>
        </p:spPr>
        <p:txBody>
          <a:bodyPr>
            <a:normAutofit fontScale="85000" lnSpcReduction="20000"/>
          </a:bodyPr>
          <a:lstStyle/>
          <a:p>
            <a:r>
              <a:rPr lang="en-US" dirty="0" smtClean="0"/>
              <a:t>Over 90% of people living in the Western Hemisphere are Christians. </a:t>
            </a:r>
          </a:p>
          <a:p>
            <a:r>
              <a:rPr lang="en-US" dirty="0" smtClean="0"/>
              <a:t>About 5 percent belong to other religions. </a:t>
            </a:r>
          </a:p>
          <a:p>
            <a:r>
              <a:rPr lang="en-US" dirty="0" smtClean="0"/>
              <a:t>North America = 25% Roman Catholic</a:t>
            </a:r>
          </a:p>
          <a:p>
            <a:r>
              <a:rPr lang="en-US" dirty="0" smtClean="0"/>
              <a:t>South America = 95% Roman Catholic</a:t>
            </a:r>
          </a:p>
          <a:p>
            <a:r>
              <a:rPr lang="en-US" dirty="0" smtClean="0"/>
              <a:t>Within North America, Roman Catholics are clustered in the southwestern and northeastern United States and the Canadian province of Québec. </a:t>
            </a:r>
          </a:p>
          <a:p>
            <a:r>
              <a:rPr lang="en-US" dirty="0" smtClean="0"/>
              <a:t>Protestants comprise 40 percent of Christians in North America. </a:t>
            </a:r>
          </a:p>
          <a:p>
            <a:r>
              <a:rPr lang="en-US" dirty="0" smtClean="0"/>
              <a:t>The three largest Protestant denominations in the United States are Baptist, Methodist, and Pentecostal, followed by Lutheran, Latter-Day Saints, and Churches of Christ.</a:t>
            </a:r>
          </a:p>
          <a:p>
            <a:endParaRPr lang="en-US" dirty="0"/>
          </a:p>
        </p:txBody>
      </p:sp>
      <p:sp>
        <p:nvSpPr>
          <p:cNvPr id="3" name="Title 2"/>
          <p:cNvSpPr>
            <a:spLocks noGrp="1"/>
          </p:cNvSpPr>
          <p:nvPr>
            <p:ph type="title"/>
          </p:nvPr>
        </p:nvSpPr>
        <p:spPr>
          <a:xfrm>
            <a:off x="0" y="152400"/>
            <a:ext cx="7696200" cy="1143000"/>
          </a:xfrm>
        </p:spPr>
        <p:txBody>
          <a:bodyPr>
            <a:normAutofit fontScale="90000"/>
          </a:bodyPr>
          <a:lstStyle/>
          <a:p>
            <a:r>
              <a:rPr lang="en-US" dirty="0" smtClean="0"/>
              <a:t>Christianity in the Western Hemisphere </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8124825" y="0"/>
            <a:ext cx="1019175" cy="1524000"/>
          </a:xfrm>
          <a:prstGeom prst="rect">
            <a:avLst/>
          </a:prstGeom>
          <a:noFill/>
          <a:ln w="9525">
            <a:noFill/>
            <a:miter lim="800000"/>
            <a:headEnd/>
            <a:tailEnd/>
          </a:ln>
          <a:effectLst/>
        </p:spPr>
      </p:pic>
    </p:spTree>
    <p:extLst>
      <p:ext uri="{BB962C8B-B14F-4D97-AF65-F5344CB8AC3E}">
        <p14:creationId xmlns:p14="http://schemas.microsoft.com/office/powerpoint/2010/main" val="42716962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05600" y="1524000"/>
            <a:ext cx="2438400" cy="5334000"/>
          </a:xfrm>
        </p:spPr>
        <p:txBody>
          <a:bodyPr>
            <a:normAutofit fontScale="85000" lnSpcReduction="20000"/>
          </a:bodyPr>
          <a:lstStyle/>
          <a:p>
            <a:r>
              <a:rPr lang="en-US" dirty="0" smtClean="0"/>
              <a:t>Distribution of Christians in the U.S. Shaded areas are counties with more than 50% of church membership concentrated in Roman Catholicism or one of the Protestant denomination</a:t>
            </a:r>
            <a:endParaRPr lang="en-US" dirty="0"/>
          </a:p>
        </p:txBody>
      </p:sp>
      <p:sp>
        <p:nvSpPr>
          <p:cNvPr id="3" name="Title 2"/>
          <p:cNvSpPr>
            <a:spLocks noGrp="1"/>
          </p:cNvSpPr>
          <p:nvPr>
            <p:ph type="title"/>
          </p:nvPr>
        </p:nvSpPr>
        <p:spPr/>
        <p:txBody>
          <a:bodyPr>
            <a:normAutofit/>
          </a:bodyPr>
          <a:lstStyle/>
          <a:p>
            <a:r>
              <a:rPr lang="en-US" dirty="0" smtClean="0"/>
              <a:t>Christian Branches in the U.S.</a:t>
            </a:r>
            <a:endParaRPr lang="en-US" dirty="0"/>
          </a:p>
        </p:txBody>
      </p:sp>
      <p:pic>
        <p:nvPicPr>
          <p:cNvPr id="4" name="Picture 3"/>
          <p:cNvPicPr>
            <a:picLocks noChangeAspect="1"/>
          </p:cNvPicPr>
          <p:nvPr/>
        </p:nvPicPr>
        <p:blipFill>
          <a:blip r:embed="rId2"/>
          <a:stretch>
            <a:fillRect/>
          </a:stretch>
        </p:blipFill>
        <p:spPr>
          <a:xfrm>
            <a:off x="0" y="1295400"/>
            <a:ext cx="6705600" cy="4835851"/>
          </a:xfrm>
          <a:prstGeom prst="rect">
            <a:avLst/>
          </a:prstGeom>
        </p:spPr>
      </p:pic>
    </p:spTree>
    <p:extLst>
      <p:ext uri="{BB962C8B-B14F-4D97-AF65-F5344CB8AC3E}">
        <p14:creationId xmlns:p14="http://schemas.microsoft.com/office/powerpoint/2010/main" val="39513010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172200" y="1600200"/>
            <a:ext cx="2971800" cy="5257799"/>
          </a:xfrm>
        </p:spPr>
        <p:txBody>
          <a:bodyPr/>
          <a:lstStyle/>
          <a:p>
            <a:r>
              <a:rPr lang="en-US" dirty="0" smtClean="0"/>
              <a:t>Baptists are dominant in the South.</a:t>
            </a:r>
          </a:p>
          <a:p>
            <a:r>
              <a:rPr lang="en-US" dirty="0" smtClean="0"/>
              <a:t>Lutherans are dominant in the </a:t>
            </a:r>
            <a:r>
              <a:rPr lang="en-US" dirty="0"/>
              <a:t>M</a:t>
            </a:r>
            <a:r>
              <a:rPr lang="en-US" dirty="0" smtClean="0"/>
              <a:t>idwest.</a:t>
            </a:r>
          </a:p>
          <a:p>
            <a:r>
              <a:rPr lang="en-US" dirty="0" smtClean="0"/>
              <a:t>Mormons are dominant in the West.</a:t>
            </a:r>
          </a:p>
          <a:p>
            <a:endParaRPr lang="en-US" dirty="0" smtClean="0"/>
          </a:p>
          <a:p>
            <a:endParaRPr lang="en-US" dirty="0"/>
          </a:p>
        </p:txBody>
      </p:sp>
      <p:pic>
        <p:nvPicPr>
          <p:cNvPr id="9" name="Content Placeholder 8"/>
          <p:cNvPicPr>
            <a:picLocks noGrp="1" noChangeAspect="1"/>
          </p:cNvPicPr>
          <p:nvPr>
            <p:ph sz="half" idx="1"/>
          </p:nvPr>
        </p:nvPicPr>
        <p:blipFill>
          <a:blip r:embed="rId2"/>
          <a:srcRect t="3730" b="3730"/>
          <a:stretch>
            <a:fillRect/>
          </a:stretch>
        </p:blipFill>
        <p:spPr>
          <a:xfrm>
            <a:off x="152400" y="1371601"/>
            <a:ext cx="5138087" cy="3429000"/>
          </a:xfrm>
          <a:prstGeom prst="rect">
            <a:avLst/>
          </a:prstGeom>
        </p:spPr>
      </p:pic>
      <p:sp>
        <p:nvSpPr>
          <p:cNvPr id="2" name="TextBox 1"/>
          <p:cNvSpPr txBox="1"/>
          <p:nvPr/>
        </p:nvSpPr>
        <p:spPr>
          <a:xfrm>
            <a:off x="762000" y="5334000"/>
            <a:ext cx="4343400" cy="1384995"/>
          </a:xfrm>
          <a:prstGeom prst="rect">
            <a:avLst/>
          </a:prstGeom>
          <a:noFill/>
        </p:spPr>
        <p:txBody>
          <a:bodyPr wrap="square" rtlCol="0">
            <a:spAutoFit/>
          </a:bodyPr>
          <a:lstStyle/>
          <a:p>
            <a:r>
              <a:rPr lang="en-US" sz="2800" dirty="0" smtClean="0"/>
              <a:t>Why are each of these groups dominant where they are?</a:t>
            </a:r>
            <a:endParaRPr lang="en-US" sz="2800" dirty="0"/>
          </a:p>
        </p:txBody>
      </p:sp>
    </p:spTree>
    <p:extLst>
      <p:ext uri="{BB962C8B-B14F-4D97-AF65-F5344CB8AC3E}">
        <p14:creationId xmlns:p14="http://schemas.microsoft.com/office/powerpoint/2010/main" val="209242496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817</TotalTime>
  <Words>946</Words>
  <Application>Microsoft Macintosh PowerPoint</Application>
  <PresentationFormat>On-screen Show (4:3)</PresentationFormat>
  <Paragraphs>81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Mountain</vt:lpstr>
      <vt:lpstr>AIM:  Why do religions have different distributions? </vt:lpstr>
      <vt:lpstr>World Distribution of Religions</vt:lpstr>
      <vt:lpstr>Origin of Christianity</vt:lpstr>
      <vt:lpstr>Christianity and it’s Branches </vt:lpstr>
      <vt:lpstr>Christians worldwide</vt:lpstr>
      <vt:lpstr>The Eastern Orthodox Church </vt:lpstr>
      <vt:lpstr>Christianity in the Western Hemisphere </vt:lpstr>
      <vt:lpstr>Christian Branches in the U.S.</vt:lpstr>
      <vt:lpstr>PowerPoint Presentation</vt:lpstr>
      <vt:lpstr>Why are there many Catholics in the Northeast and Southwest United States?</vt:lpstr>
      <vt:lpstr>Smaller Branches of Christianity </vt:lpstr>
      <vt:lpstr>Armenian Church</vt:lpstr>
      <vt:lpstr>Diffusion of Christianity</vt:lpstr>
      <vt:lpstr>Origin of Islam</vt:lpstr>
      <vt:lpstr>Diffusion of Universalizing Religions</vt:lpstr>
      <vt:lpstr>Muslims worldwide</vt:lpstr>
      <vt:lpstr>Islam</vt:lpstr>
      <vt:lpstr>Branches of Islam </vt:lpstr>
      <vt:lpstr>Islam in North America and Europe </vt:lpstr>
      <vt:lpstr>Diffusion of Islam</vt:lpstr>
      <vt:lpstr>Basics</vt:lpstr>
      <vt:lpstr>Origin of Buddhism</vt:lpstr>
      <vt:lpstr>Buddhism </vt:lpstr>
      <vt:lpstr>Diffusion of Buddhism</vt:lpstr>
      <vt:lpstr>Buddhists worldwide</vt:lpstr>
      <vt:lpstr>Three Main Branches</vt:lpstr>
      <vt:lpstr>PowerPoint Presentation</vt:lpstr>
      <vt:lpstr>Buddhism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Religion</dc:title>
  <dc:creator>Teacher</dc:creator>
  <cp:lastModifiedBy>Joshua Fine</cp:lastModifiedBy>
  <cp:revision>63</cp:revision>
  <dcterms:created xsi:type="dcterms:W3CDTF">2011-11-14T04:34:48Z</dcterms:created>
  <dcterms:modified xsi:type="dcterms:W3CDTF">2017-12-07T13:04:01Z</dcterms:modified>
</cp:coreProperties>
</file>