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6" r:id="rId2"/>
    <p:sldId id="379" r:id="rId3"/>
    <p:sldId id="287" r:id="rId4"/>
    <p:sldId id="395" r:id="rId5"/>
    <p:sldId id="293" r:id="rId6"/>
    <p:sldId id="396" r:id="rId7"/>
    <p:sldId id="397" r:id="rId8"/>
    <p:sldId id="398" r:id="rId9"/>
    <p:sldId id="399" r:id="rId10"/>
    <p:sldId id="288" r:id="rId11"/>
    <p:sldId id="400" r:id="rId12"/>
    <p:sldId id="401" r:id="rId13"/>
    <p:sldId id="294" r:id="rId14"/>
    <p:sldId id="402" r:id="rId15"/>
    <p:sldId id="289" r:id="rId16"/>
    <p:sldId id="404" r:id="rId17"/>
    <p:sldId id="405" r:id="rId18"/>
    <p:sldId id="403" r:id="rId19"/>
    <p:sldId id="406" r:id="rId20"/>
    <p:sldId id="295" r:id="rId21"/>
    <p:sldId id="407" r:id="rId22"/>
    <p:sldId id="296" r:id="rId23"/>
    <p:sldId id="408" r:id="rId24"/>
    <p:sldId id="409" r:id="rId25"/>
    <p:sldId id="297" r:id="rId26"/>
    <p:sldId id="371" r:id="rId27"/>
    <p:sldId id="375" r:id="rId28"/>
    <p:sldId id="410" r:id="rId29"/>
    <p:sldId id="411" r:id="rId30"/>
    <p:sldId id="412" r:id="rId31"/>
    <p:sldId id="298" r:id="rId32"/>
    <p:sldId id="373" r:id="rId33"/>
    <p:sldId id="374" r:id="rId34"/>
    <p:sldId id="372" r:id="rId35"/>
    <p:sldId id="413" r:id="rId36"/>
    <p:sldId id="414" r:id="rId37"/>
    <p:sldId id="41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p:cViewPr varScale="1">
        <p:scale>
          <a:sx n="51" d="100"/>
          <a:sy n="51" d="100"/>
        </p:scale>
        <p:origin x="-101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6356350"/>
            <a:ext cx="1868424" cy="365125"/>
          </a:xfrm>
        </p:spPr>
        <p:txBody>
          <a:bodyPr/>
          <a:lstStyle/>
          <a:p>
            <a:fld id="{CC055663-21B1-4101-B591-D0BC334F45F5}" type="datetimeFigureOut">
              <a:rPr lang="en-US" smtClean="0"/>
              <a:pPr/>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04E7D8-D16B-49AC-98B9-BE3CE32DF20D}"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04E7D8-D16B-49AC-98B9-BE3CE32DF20D}" type="slidenum">
              <a:rPr lang="en-US" smtClean="0"/>
              <a:pPr/>
              <a:t>‹#›</a:t>
            </a:fld>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dirty="0" smtClean="0"/>
              <a:t>Click icon to add picture</a:t>
            </a:r>
            <a:endParaRPr lang="en-US"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CC055663-21B1-4101-B591-D0BC334F45F5}" type="datetimeFigureOut">
              <a:rPr lang="en-US" smtClean="0"/>
              <a:pPr/>
              <a:t>12/7/17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en-US" dirty="0"/>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9404E7D8-D16B-49AC-98B9-BE3CE32DF20D}" type="slidenum">
              <a:rPr lang="en-US" smtClean="0"/>
              <a:pPr/>
              <a:t>‹#›</a:t>
            </a:fld>
            <a:endParaRPr lang="en-US" dirty="0"/>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AIM:  Why do religions have different distributions? </a:t>
            </a:r>
            <a:endParaRPr lang="en-US" dirty="0"/>
          </a:p>
        </p:txBody>
      </p:sp>
      <p:sp>
        <p:nvSpPr>
          <p:cNvPr id="5" name="Subtitle 4"/>
          <p:cNvSpPr>
            <a:spLocks noGrp="1"/>
          </p:cNvSpPr>
          <p:nvPr>
            <p:ph type="subTitle" idx="1"/>
          </p:nvPr>
        </p:nvSpPr>
        <p:spPr/>
        <p:txBody>
          <a:bodyPr>
            <a:normAutofit/>
          </a:bodyPr>
          <a:lstStyle/>
          <a:p>
            <a:r>
              <a:rPr lang="en-US" sz="3200" dirty="0" smtClean="0"/>
              <a:t>Do Now</a:t>
            </a:r>
            <a:r>
              <a:rPr lang="en-US" sz="3200" dirty="0" smtClean="0"/>
              <a:t>: Which religions are most common in New </a:t>
            </a:r>
            <a:r>
              <a:rPr lang="en-US" sz="3200" smtClean="0"/>
              <a:t>York City?</a:t>
            </a:r>
            <a:endParaRPr lang="en-US" sz="3200" dirty="0"/>
          </a:p>
        </p:txBody>
      </p:sp>
    </p:spTree>
    <p:extLst>
      <p:ext uri="{BB962C8B-B14F-4D97-AF65-F5344CB8AC3E}">
        <p14:creationId xmlns:p14="http://schemas.microsoft.com/office/powerpoint/2010/main" val="40847487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0" y="1600200"/>
            <a:ext cx="6553200" cy="5257800"/>
          </a:xfrm>
        </p:spPr>
        <p:txBody>
          <a:bodyPr>
            <a:normAutofit fontScale="92500" lnSpcReduction="10000"/>
          </a:bodyPr>
          <a:lstStyle/>
          <a:p>
            <a:r>
              <a:rPr lang="en-US" dirty="0" smtClean="0"/>
              <a:t>Sikhism (ethnic) </a:t>
            </a:r>
            <a:r>
              <a:rPr lang="en-US" dirty="0"/>
              <a:t>and </a:t>
            </a:r>
            <a:r>
              <a:rPr lang="en-US" dirty="0" smtClean="0"/>
              <a:t>Baha'i were founded </a:t>
            </a:r>
            <a:r>
              <a:rPr lang="en-US" dirty="0"/>
              <a:t>more recently than </a:t>
            </a:r>
            <a:r>
              <a:rPr lang="en-US" dirty="0" smtClean="0"/>
              <a:t>the three </a:t>
            </a:r>
            <a:r>
              <a:rPr lang="en-US" dirty="0"/>
              <a:t>large </a:t>
            </a:r>
            <a:r>
              <a:rPr lang="en-US" dirty="0" smtClean="0"/>
              <a:t>universalizing religions.</a:t>
            </a:r>
            <a:endParaRPr lang="en-US" dirty="0"/>
          </a:p>
          <a:p>
            <a:r>
              <a:rPr lang="en-US" dirty="0"/>
              <a:t>The founder of Sikhism, </a:t>
            </a:r>
            <a:r>
              <a:rPr lang="en-US" dirty="0" smtClean="0"/>
              <a:t>Guru Nanak</a:t>
            </a:r>
            <a:r>
              <a:rPr lang="en-US" dirty="0"/>
              <a:t>, traveled widely </a:t>
            </a:r>
            <a:r>
              <a:rPr lang="en-US" dirty="0" smtClean="0"/>
              <a:t>through South </a:t>
            </a:r>
            <a:r>
              <a:rPr lang="en-US" dirty="0"/>
              <a:t>Asia around 500 </a:t>
            </a:r>
            <a:r>
              <a:rPr lang="en-US" dirty="0" smtClean="0"/>
              <a:t>years ago </a:t>
            </a:r>
            <a:r>
              <a:rPr lang="en-US" dirty="0"/>
              <a:t>preaching his new faith</a:t>
            </a:r>
            <a:r>
              <a:rPr lang="en-US" dirty="0" smtClean="0"/>
              <a:t>, and </a:t>
            </a:r>
            <a:r>
              <a:rPr lang="en-US" dirty="0"/>
              <a:t>many people became </a:t>
            </a:r>
            <a:r>
              <a:rPr lang="en-US" dirty="0" smtClean="0"/>
              <a:t>his Sikhs</a:t>
            </a:r>
            <a:r>
              <a:rPr lang="en-US" dirty="0"/>
              <a:t>, which is the Hindi </a:t>
            </a:r>
            <a:r>
              <a:rPr lang="en-US" dirty="0" smtClean="0"/>
              <a:t>word </a:t>
            </a:r>
            <a:r>
              <a:rPr lang="da-DK" dirty="0" smtClean="0"/>
              <a:t>for </a:t>
            </a:r>
            <a:r>
              <a:rPr lang="da-DK" dirty="0"/>
              <a:t>disciples</a:t>
            </a:r>
            <a:r>
              <a:rPr lang="da-DK" dirty="0" smtClean="0"/>
              <a:t>.</a:t>
            </a:r>
            <a:endParaRPr lang="en-US" dirty="0"/>
          </a:p>
          <a:p>
            <a:r>
              <a:rPr lang="en-US" dirty="0"/>
              <a:t>When it was established </a:t>
            </a:r>
            <a:r>
              <a:rPr lang="en-US" dirty="0" smtClean="0"/>
              <a:t>in Iran </a:t>
            </a:r>
            <a:r>
              <a:rPr lang="en-US" dirty="0"/>
              <a:t>during the </a:t>
            </a:r>
            <a:r>
              <a:rPr lang="en-US" dirty="0" smtClean="0"/>
              <a:t>nineteenth century</a:t>
            </a:r>
            <a:r>
              <a:rPr lang="en-US" dirty="0"/>
              <a:t>, </a:t>
            </a:r>
            <a:r>
              <a:rPr lang="en-US" dirty="0" smtClean="0"/>
              <a:t>Baha'i provoked strong </a:t>
            </a:r>
            <a:r>
              <a:rPr lang="en-US" dirty="0"/>
              <a:t>opposition from </a:t>
            </a:r>
            <a:r>
              <a:rPr lang="en-US" dirty="0" smtClean="0"/>
              <a:t>Shiite </a:t>
            </a:r>
            <a:r>
              <a:rPr lang="hr-HR" dirty="0" smtClean="0"/>
              <a:t>Muslims.</a:t>
            </a:r>
            <a:endParaRPr lang="en-US" dirty="0"/>
          </a:p>
          <a:p>
            <a:r>
              <a:rPr lang="en-US" dirty="0"/>
              <a:t>The Bãb was executed </a:t>
            </a:r>
            <a:r>
              <a:rPr lang="en-US" dirty="0" smtClean="0"/>
              <a:t>in 1850</a:t>
            </a:r>
            <a:r>
              <a:rPr lang="en-US" dirty="0"/>
              <a:t>, as were 20,000 of </a:t>
            </a:r>
            <a:r>
              <a:rPr lang="en-US" dirty="0" smtClean="0"/>
              <a:t>his followers</a:t>
            </a:r>
            <a:r>
              <a:rPr lang="en-US" dirty="0"/>
              <a:t>.</a:t>
            </a:r>
          </a:p>
        </p:txBody>
      </p:sp>
      <p:sp>
        <p:nvSpPr>
          <p:cNvPr id="4" name="Title 3"/>
          <p:cNvSpPr>
            <a:spLocks noGrp="1"/>
          </p:cNvSpPr>
          <p:nvPr>
            <p:ph type="title"/>
          </p:nvPr>
        </p:nvSpPr>
        <p:spPr/>
        <p:txBody>
          <a:bodyPr>
            <a:normAutofit fontScale="90000"/>
          </a:bodyPr>
          <a:lstStyle/>
          <a:p>
            <a:r>
              <a:rPr lang="en-US" dirty="0" smtClean="0"/>
              <a:t>Origin of Other Universalizing Religions</a:t>
            </a:r>
            <a:endParaRPr lang="en-US" dirty="0"/>
          </a:p>
        </p:txBody>
      </p:sp>
      <p:pic>
        <p:nvPicPr>
          <p:cNvPr id="7" name="Picture 6"/>
          <p:cNvPicPr>
            <a:picLocks noChangeAspect="1"/>
          </p:cNvPicPr>
          <p:nvPr/>
        </p:nvPicPr>
        <p:blipFill>
          <a:blip r:embed="rId2" cstate="print"/>
          <a:stretch>
            <a:fillRect/>
          </a:stretch>
        </p:blipFill>
        <p:spPr>
          <a:xfrm>
            <a:off x="6377454" y="2209800"/>
            <a:ext cx="2766546" cy="2743200"/>
          </a:xfrm>
          <a:prstGeom prst="rect">
            <a:avLst/>
          </a:prstGeom>
        </p:spPr>
      </p:pic>
    </p:spTree>
    <p:extLst>
      <p:ext uri="{BB962C8B-B14F-4D97-AF65-F5344CB8AC3E}">
        <p14:creationId xmlns:p14="http://schemas.microsoft.com/office/powerpoint/2010/main" val="8890169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781800" cy="5358384"/>
          </a:xfrm>
        </p:spPr>
        <p:txBody>
          <a:bodyPr>
            <a:normAutofit/>
          </a:bodyPr>
          <a:lstStyle/>
          <a:p>
            <a:r>
              <a:rPr lang="en-US" dirty="0" smtClean="0"/>
              <a:t>Sikhism and </a:t>
            </a:r>
            <a:r>
              <a:rPr lang="en-US" dirty="0" err="1" smtClean="0"/>
              <a:t>Bahá’I</a:t>
            </a:r>
            <a:r>
              <a:rPr lang="en-US" dirty="0" smtClean="0"/>
              <a:t> are the two universalizing religions other than Christianity, Islam, and Buddhism with the largest numbers of adherents. </a:t>
            </a:r>
          </a:p>
          <a:p>
            <a:r>
              <a:rPr lang="en-US" dirty="0" smtClean="0"/>
              <a:t>Sikhism’s first guru (religious teacher or enlightener) was Nanak (A.D. 1469—153 8), who lived in a village near the city of Lahore, in present-day Pakistan. </a:t>
            </a:r>
          </a:p>
          <a:p>
            <a:pPr marL="0" indent="0">
              <a:buNone/>
            </a:pP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Other Universalizing Religions - Sikhism</a:t>
            </a:r>
            <a:endParaRPr lang="en-US" dirty="0"/>
          </a:p>
        </p:txBody>
      </p:sp>
      <p:pic>
        <p:nvPicPr>
          <p:cNvPr id="15362" name="Picture 2"/>
          <p:cNvPicPr>
            <a:picLocks noChangeAspect="1" noChangeArrowheads="1"/>
          </p:cNvPicPr>
          <p:nvPr/>
        </p:nvPicPr>
        <p:blipFill>
          <a:blip r:embed="rId2" cstate="print"/>
          <a:srcRect/>
          <a:stretch>
            <a:fillRect/>
          </a:stretch>
        </p:blipFill>
        <p:spPr bwMode="auto">
          <a:xfrm>
            <a:off x="6705600" y="1828800"/>
            <a:ext cx="2438400" cy="2939143"/>
          </a:xfrm>
          <a:prstGeom prst="rect">
            <a:avLst/>
          </a:prstGeom>
          <a:noFill/>
          <a:ln w="9525">
            <a:noFill/>
            <a:miter lim="800000"/>
            <a:headEnd/>
            <a:tailEnd/>
          </a:ln>
          <a:effectLst/>
        </p:spPr>
      </p:pic>
    </p:spTree>
    <p:extLst>
      <p:ext uri="{BB962C8B-B14F-4D97-AF65-F5344CB8AC3E}">
        <p14:creationId xmlns:p14="http://schemas.microsoft.com/office/powerpoint/2010/main" val="6783506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9616"/>
            <a:ext cx="4343400" cy="5205984"/>
          </a:xfrm>
        </p:spPr>
        <p:txBody>
          <a:bodyPr/>
          <a:lstStyle/>
          <a:p>
            <a:r>
              <a:rPr lang="en-US" dirty="0"/>
              <a:t>The </a:t>
            </a:r>
            <a:r>
              <a:rPr lang="en-US" dirty="0" err="1"/>
              <a:t>Bahá’I</a:t>
            </a:r>
            <a:r>
              <a:rPr lang="en-US" dirty="0"/>
              <a:t> religion is even more recent than Sikhism. </a:t>
            </a:r>
          </a:p>
          <a:p>
            <a:r>
              <a:rPr lang="en-US" dirty="0"/>
              <a:t>It grew out of the </a:t>
            </a:r>
            <a:r>
              <a:rPr lang="en-US" dirty="0" err="1"/>
              <a:t>Bábi</a:t>
            </a:r>
            <a:r>
              <a:rPr lang="en-US" dirty="0"/>
              <a:t> faith, which was founded in </a:t>
            </a:r>
            <a:r>
              <a:rPr lang="en-US" dirty="0" err="1"/>
              <a:t>ShIráz</a:t>
            </a:r>
            <a:r>
              <a:rPr lang="en-US" dirty="0"/>
              <a:t>, Iran, in 1844 by </a:t>
            </a:r>
            <a:r>
              <a:rPr lang="en-US" dirty="0" err="1"/>
              <a:t>Siyyid</a:t>
            </a:r>
            <a:r>
              <a:rPr lang="en-US" dirty="0"/>
              <a:t> ‘Au Muhammad, known as the </a:t>
            </a:r>
            <a:r>
              <a:rPr lang="en-US" dirty="0" err="1"/>
              <a:t>Báb</a:t>
            </a:r>
            <a:r>
              <a:rPr lang="en-US" dirty="0"/>
              <a:t> (Persian for gateway). </a:t>
            </a:r>
          </a:p>
          <a:p>
            <a:endParaRPr lang="en-US" dirty="0"/>
          </a:p>
        </p:txBody>
      </p:sp>
      <p:sp>
        <p:nvSpPr>
          <p:cNvPr id="3" name="Title 2"/>
          <p:cNvSpPr>
            <a:spLocks noGrp="1"/>
          </p:cNvSpPr>
          <p:nvPr>
            <p:ph type="title"/>
          </p:nvPr>
        </p:nvSpPr>
        <p:spPr/>
        <p:txBody>
          <a:bodyPr>
            <a:normAutofit fontScale="90000"/>
          </a:bodyPr>
          <a:lstStyle/>
          <a:p>
            <a:r>
              <a:rPr lang="en-US" dirty="0" err="1" smtClean="0"/>
              <a:t>Bahá’I</a:t>
            </a:r>
            <a:r>
              <a:rPr lang="en-US" dirty="0" smtClean="0"/>
              <a:t> Faith (Other Universalizing Religions)</a:t>
            </a:r>
            <a:endParaRPr lang="en-US" dirty="0"/>
          </a:p>
        </p:txBody>
      </p:sp>
      <p:pic>
        <p:nvPicPr>
          <p:cNvPr id="4" name="Picture 3"/>
          <p:cNvPicPr>
            <a:picLocks noChangeAspect="1"/>
          </p:cNvPicPr>
          <p:nvPr/>
        </p:nvPicPr>
        <p:blipFill>
          <a:blip r:embed="rId2"/>
          <a:stretch>
            <a:fillRect/>
          </a:stretch>
        </p:blipFill>
        <p:spPr>
          <a:xfrm>
            <a:off x="4801556" y="2209800"/>
            <a:ext cx="4312874" cy="3276600"/>
          </a:xfrm>
          <a:prstGeom prst="rect">
            <a:avLst/>
          </a:prstGeom>
        </p:spPr>
      </p:pic>
    </p:spTree>
    <p:extLst>
      <p:ext uri="{BB962C8B-B14F-4D97-AF65-F5344CB8AC3E}">
        <p14:creationId xmlns:p14="http://schemas.microsoft.com/office/powerpoint/2010/main" val="19514004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477000" cy="5358384"/>
          </a:xfrm>
        </p:spPr>
        <p:txBody>
          <a:bodyPr>
            <a:normAutofit fontScale="85000" lnSpcReduction="20000"/>
          </a:bodyPr>
          <a:lstStyle/>
          <a:p>
            <a:r>
              <a:rPr lang="en-US" dirty="0"/>
              <a:t>The </a:t>
            </a:r>
            <a:r>
              <a:rPr lang="en-US" dirty="0" smtClean="0"/>
              <a:t>Baha'i </a:t>
            </a:r>
            <a:r>
              <a:rPr lang="en-US" dirty="0"/>
              <a:t>religion diffused </a:t>
            </a:r>
            <a:r>
              <a:rPr lang="en-US" dirty="0" smtClean="0"/>
              <a:t>to other </a:t>
            </a:r>
            <a:r>
              <a:rPr lang="en-US" dirty="0"/>
              <a:t>regions in the </a:t>
            </a:r>
            <a:r>
              <a:rPr lang="en-US" dirty="0" smtClean="0"/>
              <a:t>late nineteenth </a:t>
            </a:r>
            <a:r>
              <a:rPr lang="en-US" dirty="0"/>
              <a:t>and early </a:t>
            </a:r>
            <a:r>
              <a:rPr lang="en-US" dirty="0" smtClean="0"/>
              <a:t>twentieth centuries</a:t>
            </a:r>
            <a:r>
              <a:rPr lang="en-US" dirty="0"/>
              <a:t>, (then) spread </a:t>
            </a:r>
            <a:r>
              <a:rPr lang="en-US" dirty="0" smtClean="0"/>
              <a:t>rapidly during </a:t>
            </a:r>
            <a:r>
              <a:rPr lang="en-US" dirty="0"/>
              <a:t>the late </a:t>
            </a:r>
            <a:r>
              <a:rPr lang="en-US" dirty="0" smtClean="0"/>
              <a:t>twentieth century</a:t>
            </a:r>
            <a:r>
              <a:rPr lang="en-US" dirty="0"/>
              <a:t>, when a temple </a:t>
            </a:r>
            <a:r>
              <a:rPr lang="en-US" dirty="0" smtClean="0"/>
              <a:t>was constructed </a:t>
            </a:r>
            <a:r>
              <a:rPr lang="en-US" dirty="0"/>
              <a:t>in every continent</a:t>
            </a:r>
            <a:r>
              <a:rPr lang="en-US" dirty="0" smtClean="0"/>
              <a:t>.</a:t>
            </a:r>
            <a:endParaRPr lang="en-US" dirty="0"/>
          </a:p>
          <a:p>
            <a:r>
              <a:rPr lang="en-US" dirty="0"/>
              <a:t>Sikhism remained </a:t>
            </a:r>
            <a:r>
              <a:rPr lang="en-US" dirty="0" smtClean="0"/>
              <a:t>relatively clustered </a:t>
            </a:r>
            <a:r>
              <a:rPr lang="en-US" dirty="0"/>
              <a:t>in the Punjab, </a:t>
            </a:r>
            <a:r>
              <a:rPr lang="en-US" dirty="0" smtClean="0"/>
              <a:t>where the </a:t>
            </a:r>
            <a:r>
              <a:rPr lang="en-US" dirty="0"/>
              <a:t>religion originated</a:t>
            </a:r>
            <a:r>
              <a:rPr lang="en-US" dirty="0" smtClean="0"/>
              <a:t>.</a:t>
            </a:r>
            <a:endParaRPr lang="en-US" dirty="0"/>
          </a:p>
          <a:p>
            <a:r>
              <a:rPr lang="en-US" dirty="0"/>
              <a:t>In 1802 they created </a:t>
            </a:r>
            <a:r>
              <a:rPr lang="en-US" dirty="0" smtClean="0"/>
              <a:t>an independent </a:t>
            </a:r>
            <a:r>
              <a:rPr lang="en-US" dirty="0"/>
              <a:t>state in the Punjab</a:t>
            </a:r>
            <a:r>
              <a:rPr lang="en-US" dirty="0" smtClean="0"/>
              <a:t>.</a:t>
            </a:r>
            <a:endParaRPr lang="en-US" dirty="0"/>
          </a:p>
          <a:p>
            <a:r>
              <a:rPr lang="en-US" dirty="0"/>
              <a:t>But when the </a:t>
            </a:r>
            <a:r>
              <a:rPr lang="en-US" dirty="0" smtClean="0"/>
              <a:t>British government </a:t>
            </a:r>
            <a:r>
              <a:rPr lang="en-US" dirty="0"/>
              <a:t>created </a:t>
            </a:r>
            <a:r>
              <a:rPr lang="en-US" dirty="0" smtClean="0"/>
              <a:t>the independent </a:t>
            </a:r>
            <a:r>
              <a:rPr lang="en-US" dirty="0"/>
              <a:t>states of India </a:t>
            </a:r>
            <a:r>
              <a:rPr lang="en-US" dirty="0" smtClean="0"/>
              <a:t>and Pakistan </a:t>
            </a:r>
            <a:r>
              <a:rPr lang="en-US" dirty="0"/>
              <a:t>in 1947, it divided </a:t>
            </a:r>
            <a:r>
              <a:rPr lang="en-US" dirty="0" smtClean="0"/>
              <a:t>the Punjab </a:t>
            </a:r>
            <a:r>
              <a:rPr lang="en-US" dirty="0"/>
              <a:t>between the two </a:t>
            </a:r>
            <a:r>
              <a:rPr lang="en-US" dirty="0" smtClean="0"/>
              <a:t>instead of </a:t>
            </a:r>
            <a:r>
              <a:rPr lang="en-US" dirty="0"/>
              <a:t>giving the Sikhs a </a:t>
            </a:r>
            <a:r>
              <a:rPr lang="en-US" dirty="0" smtClean="0"/>
              <a:t>separate country</a:t>
            </a:r>
            <a:r>
              <a:rPr lang="en-US" dirty="0"/>
              <a:t>.</a:t>
            </a:r>
          </a:p>
        </p:txBody>
      </p:sp>
      <p:sp>
        <p:nvSpPr>
          <p:cNvPr id="3" name="Title 2"/>
          <p:cNvSpPr>
            <a:spLocks noGrp="1"/>
          </p:cNvSpPr>
          <p:nvPr>
            <p:ph type="title"/>
          </p:nvPr>
        </p:nvSpPr>
        <p:spPr>
          <a:xfrm>
            <a:off x="0" y="152400"/>
            <a:ext cx="9144000" cy="1143000"/>
          </a:xfrm>
        </p:spPr>
        <p:txBody>
          <a:bodyPr>
            <a:normAutofit fontScale="90000"/>
          </a:bodyPr>
          <a:lstStyle/>
          <a:p>
            <a:r>
              <a:rPr lang="en-US" dirty="0" smtClean="0"/>
              <a:t>Diffusion of Other Universalizing Religions</a:t>
            </a:r>
            <a:endParaRPr lang="en-US" dirty="0"/>
          </a:p>
        </p:txBody>
      </p:sp>
      <p:pic>
        <p:nvPicPr>
          <p:cNvPr id="4" name="Picture 3"/>
          <p:cNvPicPr>
            <a:picLocks noChangeAspect="1"/>
          </p:cNvPicPr>
          <p:nvPr/>
        </p:nvPicPr>
        <p:blipFill>
          <a:blip r:embed="rId2" cstate="print"/>
          <a:stretch>
            <a:fillRect/>
          </a:stretch>
        </p:blipFill>
        <p:spPr>
          <a:xfrm>
            <a:off x="6477000" y="1981200"/>
            <a:ext cx="2667000" cy="2318152"/>
          </a:xfrm>
          <a:prstGeom prst="rect">
            <a:avLst/>
          </a:prstGeom>
        </p:spPr>
      </p:pic>
    </p:spTree>
    <p:extLst>
      <p:ext uri="{BB962C8B-B14F-4D97-AF65-F5344CB8AC3E}">
        <p14:creationId xmlns:p14="http://schemas.microsoft.com/office/powerpoint/2010/main" val="19004297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400800" cy="5358384"/>
          </a:xfrm>
        </p:spPr>
        <p:txBody>
          <a:bodyPr>
            <a:noAutofit/>
          </a:bodyPr>
          <a:lstStyle/>
          <a:p>
            <a:r>
              <a:rPr lang="en-US" sz="3000" dirty="0" smtClean="0"/>
              <a:t>Ethnic religions typically have much more clustered distributions than do universalizing religions. </a:t>
            </a:r>
          </a:p>
          <a:p>
            <a:r>
              <a:rPr lang="en-US" sz="3000" dirty="0" smtClean="0"/>
              <a:t>The ethnic religion with by far the largest number of followers is Hinduism. With over 900 million adherents, Hinduism is the world’s third-largest religion, behind Christianity and Islam. </a:t>
            </a:r>
          </a:p>
        </p:txBody>
      </p:sp>
      <p:sp>
        <p:nvSpPr>
          <p:cNvPr id="3" name="Title 2"/>
          <p:cNvSpPr>
            <a:spLocks noGrp="1"/>
          </p:cNvSpPr>
          <p:nvPr>
            <p:ph type="title"/>
          </p:nvPr>
        </p:nvSpPr>
        <p:spPr/>
        <p:txBody>
          <a:bodyPr>
            <a:normAutofit/>
          </a:bodyPr>
          <a:lstStyle/>
          <a:p>
            <a:r>
              <a:rPr lang="en-US" dirty="0" smtClean="0"/>
              <a:t>Ethnic Religions </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6934200" y="0"/>
            <a:ext cx="2209800" cy="3662539"/>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6477000" y="3612376"/>
            <a:ext cx="2362200" cy="3245624"/>
          </a:xfrm>
          <a:prstGeom prst="rect">
            <a:avLst/>
          </a:prstGeom>
          <a:noFill/>
          <a:ln w="9525">
            <a:noFill/>
            <a:miter lim="800000"/>
            <a:headEnd/>
            <a:tailEnd/>
          </a:ln>
          <a:effectLst/>
        </p:spPr>
      </p:pic>
    </p:spTree>
    <p:extLst>
      <p:ext uri="{BB962C8B-B14F-4D97-AF65-F5344CB8AC3E}">
        <p14:creationId xmlns:p14="http://schemas.microsoft.com/office/powerpoint/2010/main" val="8840765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600200"/>
            <a:ext cx="6781800" cy="5257800"/>
          </a:xfrm>
        </p:spPr>
        <p:txBody>
          <a:bodyPr>
            <a:normAutofit/>
          </a:bodyPr>
          <a:lstStyle/>
          <a:p>
            <a:r>
              <a:rPr lang="en-US" dirty="0"/>
              <a:t>Unlike the </a:t>
            </a:r>
            <a:r>
              <a:rPr lang="en-US" dirty="0" smtClean="0"/>
              <a:t>universalizing religions</a:t>
            </a:r>
            <a:r>
              <a:rPr lang="en-US" dirty="0"/>
              <a:t>, Hinduism did </a:t>
            </a:r>
            <a:r>
              <a:rPr lang="en-US" dirty="0" smtClean="0"/>
              <a:t>not originate </a:t>
            </a:r>
            <a:r>
              <a:rPr lang="en-US" dirty="0"/>
              <a:t>with a </a:t>
            </a:r>
            <a:r>
              <a:rPr lang="en-US" dirty="0" smtClean="0"/>
              <a:t>specific founder.</a:t>
            </a:r>
            <a:endParaRPr lang="en-US" dirty="0"/>
          </a:p>
          <a:p>
            <a:r>
              <a:rPr lang="en-US" dirty="0"/>
              <a:t>Hinduism existed prior </a:t>
            </a:r>
            <a:r>
              <a:rPr lang="en-US" dirty="0" smtClean="0"/>
              <a:t>to recorded </a:t>
            </a:r>
            <a:r>
              <a:rPr lang="en-US" dirty="0"/>
              <a:t>history</a:t>
            </a:r>
            <a:r>
              <a:rPr lang="en-US" dirty="0" smtClean="0"/>
              <a:t>.</a:t>
            </a:r>
            <a:endParaRPr lang="en-US" dirty="0"/>
          </a:p>
          <a:p>
            <a:r>
              <a:rPr lang="en-US" dirty="0"/>
              <a:t>Aryan tribes from Central </a:t>
            </a:r>
            <a:r>
              <a:rPr lang="en-US" dirty="0" smtClean="0"/>
              <a:t>Asia invaded </a:t>
            </a:r>
            <a:r>
              <a:rPr lang="en-US" dirty="0"/>
              <a:t>India about 1400 </a:t>
            </a:r>
            <a:r>
              <a:rPr lang="en-US" dirty="0" smtClean="0"/>
              <a:t>B.C. and </a:t>
            </a:r>
            <a:r>
              <a:rPr lang="en-US" dirty="0"/>
              <a:t>brought their religion</a:t>
            </a:r>
            <a:r>
              <a:rPr lang="en-US" dirty="0" smtClean="0"/>
              <a:t>.</a:t>
            </a:r>
            <a:endParaRPr lang="en-US" dirty="0"/>
          </a:p>
          <a:p>
            <a:r>
              <a:rPr lang="en-US" dirty="0"/>
              <a:t>Centuries of intermingling </a:t>
            </a:r>
            <a:r>
              <a:rPr lang="en-US" dirty="0" smtClean="0"/>
              <a:t>with the </a:t>
            </a:r>
            <a:r>
              <a:rPr lang="en-US" dirty="0"/>
              <a:t>Dravidians already living </a:t>
            </a:r>
            <a:r>
              <a:rPr lang="en-US" dirty="0" smtClean="0"/>
              <a:t>in the </a:t>
            </a:r>
            <a:r>
              <a:rPr lang="en-US" dirty="0"/>
              <a:t>area modified their </a:t>
            </a:r>
            <a:r>
              <a:rPr lang="en-US" dirty="0" smtClean="0"/>
              <a:t>religious beliefs</a:t>
            </a:r>
            <a:r>
              <a:rPr lang="en-US" dirty="0"/>
              <a:t>.</a:t>
            </a:r>
          </a:p>
        </p:txBody>
      </p:sp>
      <p:sp>
        <p:nvSpPr>
          <p:cNvPr id="4" name="Title 3"/>
          <p:cNvSpPr>
            <a:spLocks noGrp="1"/>
          </p:cNvSpPr>
          <p:nvPr>
            <p:ph type="title"/>
          </p:nvPr>
        </p:nvSpPr>
        <p:spPr/>
        <p:txBody>
          <a:bodyPr>
            <a:normAutofit fontScale="90000"/>
          </a:bodyPr>
          <a:lstStyle/>
          <a:p>
            <a:r>
              <a:rPr lang="en-US" dirty="0"/>
              <a:t>Origin of Hinduism, an Ethnic</a:t>
            </a:r>
            <a:br>
              <a:rPr lang="en-US" dirty="0"/>
            </a:br>
            <a:r>
              <a:rPr lang="en-US" dirty="0"/>
              <a:t>Religion</a:t>
            </a:r>
          </a:p>
        </p:txBody>
      </p:sp>
      <p:pic>
        <p:nvPicPr>
          <p:cNvPr id="5" name="Picture 4"/>
          <p:cNvPicPr>
            <a:picLocks noChangeAspect="1"/>
          </p:cNvPicPr>
          <p:nvPr/>
        </p:nvPicPr>
        <p:blipFill>
          <a:blip r:embed="rId2" cstate="print"/>
          <a:stretch>
            <a:fillRect/>
          </a:stretch>
        </p:blipFill>
        <p:spPr>
          <a:xfrm>
            <a:off x="6604501" y="2286000"/>
            <a:ext cx="2527300" cy="2349500"/>
          </a:xfrm>
          <a:prstGeom prst="rect">
            <a:avLst/>
          </a:prstGeom>
        </p:spPr>
      </p:pic>
    </p:spTree>
    <p:extLst>
      <p:ext uri="{BB962C8B-B14F-4D97-AF65-F5344CB8AC3E}">
        <p14:creationId xmlns:p14="http://schemas.microsoft.com/office/powerpoint/2010/main" val="316104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9144000" cy="5358384"/>
          </a:xfrm>
        </p:spPr>
        <p:txBody>
          <a:bodyPr>
            <a:normAutofit fontScale="85000" lnSpcReduction="20000"/>
          </a:bodyPr>
          <a:lstStyle/>
          <a:p>
            <a:r>
              <a:rPr lang="en-US" dirty="0" smtClean="0"/>
              <a:t>Ninety-seven percent of Hindus are concentrated in one country, India. </a:t>
            </a:r>
          </a:p>
          <a:p>
            <a:r>
              <a:rPr lang="en-US" dirty="0" smtClean="0"/>
              <a:t>Two percent are in the neighboring country of Nepal, and the remaining one percent are dispersed around the world. </a:t>
            </a:r>
          </a:p>
          <a:p>
            <a:r>
              <a:rPr lang="en-US" dirty="0" smtClean="0"/>
              <a:t>The appropriate form of worship for any two individuals may not be the same. </a:t>
            </a:r>
          </a:p>
          <a:p>
            <a:r>
              <a:rPr lang="en-US" dirty="0" smtClean="0"/>
              <a:t>Hinduism does not have a central authority or a single holy book. </a:t>
            </a:r>
          </a:p>
          <a:p>
            <a:r>
              <a:rPr lang="en-US" dirty="0" smtClean="0"/>
              <a:t>The largest number of adherents—an estimated 70 percent— worships the god Vishnu, a loving god incarnated as Krishna. </a:t>
            </a:r>
          </a:p>
          <a:p>
            <a:r>
              <a:rPr lang="en-US" dirty="0" smtClean="0"/>
              <a:t>An estimated 25 percent adhere to Siva, a protective and destructive god. </a:t>
            </a:r>
          </a:p>
          <a:p>
            <a:r>
              <a:rPr lang="en-US" dirty="0" err="1" smtClean="0"/>
              <a:t>Shaktism</a:t>
            </a:r>
            <a:r>
              <a:rPr lang="en-US" dirty="0" smtClean="0"/>
              <a:t> is a form of worship dedicated to the female consorts of Vishnu and Siva.</a:t>
            </a:r>
          </a:p>
          <a:p>
            <a:endParaRPr lang="en-US" dirty="0"/>
          </a:p>
        </p:txBody>
      </p:sp>
      <p:sp>
        <p:nvSpPr>
          <p:cNvPr id="3" name="Title 2"/>
          <p:cNvSpPr>
            <a:spLocks noGrp="1"/>
          </p:cNvSpPr>
          <p:nvPr>
            <p:ph type="title"/>
          </p:nvPr>
        </p:nvSpPr>
        <p:spPr/>
        <p:txBody>
          <a:bodyPr/>
          <a:lstStyle/>
          <a:p>
            <a:r>
              <a:rPr lang="en-US" dirty="0" smtClean="0"/>
              <a:t>Hinduism</a:t>
            </a:r>
            <a:endParaRPr lang="en-US" dirty="0"/>
          </a:p>
        </p:txBody>
      </p:sp>
    </p:spTree>
    <p:extLst>
      <p:ext uri="{BB962C8B-B14F-4D97-AF65-F5344CB8AC3E}">
        <p14:creationId xmlns:p14="http://schemas.microsoft.com/office/powerpoint/2010/main" val="12934745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Hindus worldwide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1869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5791200" cy="5358384"/>
          </a:xfrm>
        </p:spPr>
        <p:txBody>
          <a:bodyPr>
            <a:normAutofit fontScale="92500"/>
          </a:bodyPr>
          <a:lstStyle/>
          <a:p>
            <a:r>
              <a:rPr lang="en-US" dirty="0" smtClean="0"/>
              <a:t>Several hundred million people practice ethnic religions in East Asia, especially in China and Japan. </a:t>
            </a:r>
          </a:p>
          <a:p>
            <a:r>
              <a:rPr lang="en-US" dirty="0" smtClean="0"/>
              <a:t>Buddhism does not compete for adherents with Confucianism, Daoism, and other ethnic religions in China, because many Chinese accept the teachings of both universalizing and ethnic religions. </a:t>
            </a:r>
          </a:p>
          <a:p>
            <a:endParaRPr lang="en-US" dirty="0"/>
          </a:p>
        </p:txBody>
      </p:sp>
      <p:sp>
        <p:nvSpPr>
          <p:cNvPr id="3" name="Title 2"/>
          <p:cNvSpPr>
            <a:spLocks noGrp="1"/>
          </p:cNvSpPr>
          <p:nvPr>
            <p:ph type="title"/>
          </p:nvPr>
        </p:nvSpPr>
        <p:spPr/>
        <p:txBody>
          <a:bodyPr>
            <a:normAutofit/>
          </a:bodyPr>
          <a:lstStyle/>
          <a:p>
            <a:r>
              <a:rPr lang="en-US" dirty="0" smtClean="0"/>
              <a:t>Other Ethnic Religions </a:t>
            </a:r>
            <a:endParaRPr lang="en-US" dirty="0"/>
          </a:p>
        </p:txBody>
      </p:sp>
      <p:pic>
        <p:nvPicPr>
          <p:cNvPr id="17410" name="Picture 2"/>
          <p:cNvPicPr>
            <a:picLocks noChangeAspect="1" noChangeArrowheads="1"/>
          </p:cNvPicPr>
          <p:nvPr/>
        </p:nvPicPr>
        <p:blipFill>
          <a:blip r:embed="rId2" cstate="print"/>
          <a:srcRect/>
          <a:stretch>
            <a:fillRect/>
          </a:stretch>
        </p:blipFill>
        <p:spPr bwMode="auto">
          <a:xfrm>
            <a:off x="5714999" y="1524000"/>
            <a:ext cx="3447691" cy="4191000"/>
          </a:xfrm>
          <a:prstGeom prst="rect">
            <a:avLst/>
          </a:prstGeom>
          <a:noFill/>
          <a:ln w="9525">
            <a:noFill/>
            <a:miter lim="800000"/>
            <a:headEnd/>
            <a:tailEnd/>
          </a:ln>
          <a:effectLst/>
        </p:spPr>
      </p:pic>
    </p:spTree>
    <p:extLst>
      <p:ext uri="{BB962C8B-B14F-4D97-AF65-F5344CB8AC3E}">
        <p14:creationId xmlns:p14="http://schemas.microsoft.com/office/powerpoint/2010/main" val="41188803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Confucius (551—479 B.C.) was a philosopher and teacher in the Chinese province of Lu. </a:t>
            </a:r>
          </a:p>
          <a:p>
            <a:r>
              <a:rPr lang="en-US" dirty="0" smtClean="0"/>
              <a:t>Confucianism prescribed a series of ethical principles for the orderly conduct of daily life in China.</a:t>
            </a:r>
          </a:p>
          <a:p>
            <a:endParaRPr lang="en-US" dirty="0"/>
          </a:p>
        </p:txBody>
      </p:sp>
      <p:sp>
        <p:nvSpPr>
          <p:cNvPr id="3" name="Title 2"/>
          <p:cNvSpPr>
            <a:spLocks noGrp="1"/>
          </p:cNvSpPr>
          <p:nvPr>
            <p:ph type="title"/>
          </p:nvPr>
        </p:nvSpPr>
        <p:spPr/>
        <p:txBody>
          <a:bodyPr/>
          <a:lstStyle/>
          <a:p>
            <a:r>
              <a:rPr lang="en-US" dirty="0" smtClean="0"/>
              <a:t>Confucianism</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3505200" y="3886200"/>
            <a:ext cx="2076450" cy="220027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6553200" y="3962400"/>
            <a:ext cx="2114550" cy="2114550"/>
          </a:xfrm>
          <a:prstGeom prst="rect">
            <a:avLst/>
          </a:prstGeom>
          <a:noFill/>
          <a:ln w="9525">
            <a:noFill/>
            <a:miter lim="800000"/>
            <a:headEnd/>
            <a:tailEnd/>
          </a:ln>
          <a:effectLst/>
        </p:spPr>
      </p:pic>
    </p:spTree>
    <p:extLst>
      <p:ext uri="{BB962C8B-B14F-4D97-AF65-F5344CB8AC3E}">
        <p14:creationId xmlns:p14="http://schemas.microsoft.com/office/powerpoint/2010/main" val="82294386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World Distribution of Religions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1113" y="1600200"/>
            <a:ext cx="9114868" cy="4419599"/>
          </a:xfrm>
          <a:prstGeom prst="rect">
            <a:avLst/>
          </a:prstGeom>
          <a:noFill/>
          <a:ln w="9525">
            <a:noFill/>
            <a:miter lim="800000"/>
            <a:headEnd/>
            <a:tailEnd/>
          </a:ln>
          <a:effectLst/>
        </p:spPr>
      </p:pic>
    </p:spTree>
    <p:extLst>
      <p:ext uri="{BB962C8B-B14F-4D97-AF65-F5344CB8AC3E}">
        <p14:creationId xmlns:p14="http://schemas.microsoft.com/office/powerpoint/2010/main" val="31212051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5410200" cy="5358384"/>
          </a:xfrm>
        </p:spPr>
        <p:txBody>
          <a:bodyPr/>
          <a:lstStyle/>
          <a:p>
            <a:r>
              <a:rPr lang="en-US" dirty="0" smtClean="0"/>
              <a:t>Most ethnic religions have limited, if any, diffusion.</a:t>
            </a:r>
          </a:p>
          <a:p>
            <a:r>
              <a:rPr lang="en-US" dirty="0" smtClean="0"/>
              <a:t>These religions lack missionaries.</a:t>
            </a:r>
          </a:p>
          <a:p>
            <a:r>
              <a:rPr lang="en-US" dirty="0" smtClean="0"/>
              <a:t>Diffusion of universalizing religions, especially Christianity and Islam, typically comes at the expense of ethnic religions.</a:t>
            </a:r>
            <a:endParaRPr lang="en-US" dirty="0"/>
          </a:p>
        </p:txBody>
      </p:sp>
      <p:sp>
        <p:nvSpPr>
          <p:cNvPr id="3" name="Title 2"/>
          <p:cNvSpPr>
            <a:spLocks noGrp="1"/>
          </p:cNvSpPr>
          <p:nvPr>
            <p:ph type="title"/>
          </p:nvPr>
        </p:nvSpPr>
        <p:spPr/>
        <p:txBody>
          <a:bodyPr>
            <a:normAutofit fontScale="90000"/>
          </a:bodyPr>
          <a:lstStyle/>
          <a:p>
            <a:r>
              <a:rPr lang="en-US" dirty="0" smtClean="0"/>
              <a:t>Lack of Diffusion of Ethnic Religions</a:t>
            </a:r>
            <a:endParaRPr lang="en-US" dirty="0"/>
          </a:p>
        </p:txBody>
      </p:sp>
      <p:pic>
        <p:nvPicPr>
          <p:cNvPr id="4" name="Picture 3"/>
          <p:cNvPicPr>
            <a:picLocks noChangeAspect="1"/>
          </p:cNvPicPr>
          <p:nvPr/>
        </p:nvPicPr>
        <p:blipFill>
          <a:blip r:embed="rId2" cstate="print"/>
          <a:stretch>
            <a:fillRect/>
          </a:stretch>
        </p:blipFill>
        <p:spPr>
          <a:xfrm>
            <a:off x="5399911" y="1447800"/>
            <a:ext cx="3758665" cy="5410200"/>
          </a:xfrm>
          <a:prstGeom prst="rect">
            <a:avLst/>
          </a:prstGeom>
        </p:spPr>
      </p:pic>
    </p:spTree>
    <p:extLst>
      <p:ext uri="{BB962C8B-B14F-4D97-AF65-F5344CB8AC3E}">
        <p14:creationId xmlns:p14="http://schemas.microsoft.com/office/powerpoint/2010/main" val="1416835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5791200" cy="5358384"/>
          </a:xfrm>
        </p:spPr>
        <p:txBody>
          <a:bodyPr>
            <a:normAutofit fontScale="92500" lnSpcReduction="10000"/>
          </a:bodyPr>
          <a:lstStyle/>
          <a:p>
            <a:r>
              <a:rPr lang="en-US" dirty="0" smtClean="0"/>
              <a:t>Lao-</a:t>
            </a:r>
            <a:r>
              <a:rPr lang="en-US" dirty="0" err="1" smtClean="0"/>
              <a:t>Zi</a:t>
            </a:r>
            <a:r>
              <a:rPr lang="en-US" dirty="0" smtClean="0"/>
              <a:t> (604—531? B.C., also spelled Lao </a:t>
            </a:r>
            <a:r>
              <a:rPr lang="en-US" dirty="0" err="1" smtClean="0"/>
              <a:t>Tse</a:t>
            </a:r>
            <a:r>
              <a:rPr lang="en-US" dirty="0" smtClean="0"/>
              <a:t>), a contemporary of Confucius, organized Daoism. </a:t>
            </a:r>
          </a:p>
          <a:p>
            <a:r>
              <a:rPr lang="en-US" dirty="0" err="1" smtClean="0"/>
              <a:t>Daoists</a:t>
            </a:r>
            <a:r>
              <a:rPr lang="en-US" dirty="0" smtClean="0"/>
              <a:t> seek </a:t>
            </a:r>
            <a:r>
              <a:rPr lang="en-US" dirty="0" err="1" smtClean="0"/>
              <a:t>dao</a:t>
            </a:r>
            <a:r>
              <a:rPr lang="en-US" dirty="0" smtClean="0"/>
              <a:t> (or </a:t>
            </a:r>
            <a:r>
              <a:rPr lang="en-US" dirty="0" err="1" smtClean="0"/>
              <a:t>tao</a:t>
            </a:r>
            <a:r>
              <a:rPr lang="en-US" dirty="0" smtClean="0"/>
              <a:t>), which means the way or path. </a:t>
            </a:r>
          </a:p>
          <a:p>
            <a:r>
              <a:rPr lang="en-US" dirty="0" smtClean="0"/>
              <a:t>Dao cannot be comprehended by reason and knowledge, because not, everything is knowable. </a:t>
            </a:r>
          </a:p>
          <a:p>
            <a:r>
              <a:rPr lang="en-US" dirty="0" smtClean="0"/>
              <a:t>Daoism split into many sects, some acting like secret societies, and followers embraced elements of magic.</a:t>
            </a:r>
          </a:p>
          <a:p>
            <a:endParaRPr lang="en-US" dirty="0"/>
          </a:p>
        </p:txBody>
      </p:sp>
      <p:sp>
        <p:nvSpPr>
          <p:cNvPr id="3" name="Title 2"/>
          <p:cNvSpPr>
            <a:spLocks noGrp="1"/>
          </p:cNvSpPr>
          <p:nvPr>
            <p:ph type="title"/>
          </p:nvPr>
        </p:nvSpPr>
        <p:spPr/>
        <p:txBody>
          <a:bodyPr/>
          <a:lstStyle/>
          <a:p>
            <a:r>
              <a:rPr lang="en-US" dirty="0" smtClean="0"/>
              <a:t>Daoism (Taoism)</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7134225" y="0"/>
            <a:ext cx="2009775" cy="226695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cstate="print"/>
          <a:srcRect/>
          <a:stretch>
            <a:fillRect/>
          </a:stretch>
        </p:blipFill>
        <p:spPr bwMode="auto">
          <a:xfrm>
            <a:off x="5867400" y="2362200"/>
            <a:ext cx="1828800" cy="1828800"/>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cstate="print"/>
          <a:srcRect/>
          <a:stretch>
            <a:fillRect/>
          </a:stretch>
        </p:blipFill>
        <p:spPr bwMode="auto">
          <a:xfrm>
            <a:off x="6477000" y="4572000"/>
            <a:ext cx="2438400" cy="1876425"/>
          </a:xfrm>
          <a:prstGeom prst="rect">
            <a:avLst/>
          </a:prstGeom>
          <a:noFill/>
          <a:ln w="9525">
            <a:noFill/>
            <a:miter lim="800000"/>
            <a:headEnd/>
            <a:tailEnd/>
          </a:ln>
          <a:effectLst/>
        </p:spPr>
      </p:pic>
    </p:spTree>
    <p:extLst>
      <p:ext uri="{BB962C8B-B14F-4D97-AF65-F5344CB8AC3E}">
        <p14:creationId xmlns:p14="http://schemas.microsoft.com/office/powerpoint/2010/main" val="38574532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324600" cy="5358384"/>
          </a:xfrm>
        </p:spPr>
        <p:txBody>
          <a:bodyPr>
            <a:normAutofit lnSpcReduction="10000"/>
          </a:bodyPr>
          <a:lstStyle/>
          <a:p>
            <a:r>
              <a:rPr lang="en-US" dirty="0"/>
              <a:t>Universalizing </a:t>
            </a:r>
            <a:r>
              <a:rPr lang="en-US" dirty="0" smtClean="0"/>
              <a:t>religions may </a:t>
            </a:r>
            <a:r>
              <a:rPr lang="en-US" dirty="0"/>
              <a:t>supplant </a:t>
            </a:r>
            <a:r>
              <a:rPr lang="en-US" dirty="0" smtClean="0"/>
              <a:t>ethnic religions </a:t>
            </a:r>
            <a:r>
              <a:rPr lang="en-US" dirty="0"/>
              <a:t>or mingle </a:t>
            </a:r>
            <a:r>
              <a:rPr lang="en-US" dirty="0" smtClean="0"/>
              <a:t>with them.</a:t>
            </a:r>
            <a:endParaRPr lang="en-US" dirty="0"/>
          </a:p>
          <a:p>
            <a:r>
              <a:rPr lang="en-US" dirty="0"/>
              <a:t>Equatorial Guinea, </a:t>
            </a:r>
            <a:r>
              <a:rPr lang="en-US" dirty="0" smtClean="0"/>
              <a:t>a former </a:t>
            </a:r>
            <a:r>
              <a:rPr lang="en-US" dirty="0"/>
              <a:t>Spanish colony, </a:t>
            </a:r>
            <a:r>
              <a:rPr lang="en-US" dirty="0" smtClean="0"/>
              <a:t>is mostly </a:t>
            </a:r>
            <a:r>
              <a:rPr lang="en-US" dirty="0"/>
              <a:t>Roman </a:t>
            </a:r>
            <a:r>
              <a:rPr lang="en-US" dirty="0" smtClean="0"/>
              <a:t>Catholic,</a:t>
            </a:r>
            <a:r>
              <a:rPr lang="en-US" dirty="0"/>
              <a:t> </a:t>
            </a:r>
            <a:r>
              <a:rPr lang="en-US" dirty="0" smtClean="0"/>
              <a:t>whereas </a:t>
            </a:r>
            <a:r>
              <a:rPr lang="en-US" dirty="0"/>
              <a:t>Namibia, </a:t>
            </a:r>
            <a:r>
              <a:rPr lang="en-US" dirty="0" smtClean="0"/>
              <a:t>a </a:t>
            </a:r>
            <a:r>
              <a:rPr lang="de-DE" dirty="0" err="1" smtClean="0"/>
              <a:t>former</a:t>
            </a:r>
            <a:r>
              <a:rPr lang="de-DE" dirty="0" smtClean="0"/>
              <a:t> </a:t>
            </a:r>
            <a:r>
              <a:rPr lang="de-DE" dirty="0"/>
              <a:t>German </a:t>
            </a:r>
            <a:r>
              <a:rPr lang="de-DE" dirty="0" err="1"/>
              <a:t>colony</a:t>
            </a:r>
            <a:r>
              <a:rPr lang="de-DE" dirty="0"/>
              <a:t>, </a:t>
            </a:r>
            <a:r>
              <a:rPr lang="de-DE" dirty="0" err="1" smtClean="0"/>
              <a:t>is</a:t>
            </a:r>
            <a:r>
              <a:rPr lang="de-DE" dirty="0"/>
              <a:t> </a:t>
            </a:r>
            <a:r>
              <a:rPr lang="en-US" dirty="0" smtClean="0"/>
              <a:t>heavily </a:t>
            </a:r>
            <a:r>
              <a:rPr lang="en-US" dirty="0"/>
              <a:t>Lutheran</a:t>
            </a:r>
            <a:r>
              <a:rPr lang="en-US" dirty="0" smtClean="0"/>
              <a:t>.</a:t>
            </a:r>
            <a:endParaRPr lang="en-US" dirty="0"/>
          </a:p>
          <a:p>
            <a:r>
              <a:rPr lang="en-US" dirty="0"/>
              <a:t>Elsewhere, </a:t>
            </a:r>
            <a:r>
              <a:rPr lang="en-US" dirty="0" smtClean="0"/>
              <a:t>traditional African </a:t>
            </a:r>
            <a:r>
              <a:rPr lang="en-US" dirty="0"/>
              <a:t>religious </a:t>
            </a:r>
            <a:r>
              <a:rPr lang="en-US" dirty="0" smtClean="0"/>
              <a:t>ideas and </a:t>
            </a:r>
            <a:r>
              <a:rPr lang="en-US" dirty="0"/>
              <a:t>practices have </a:t>
            </a:r>
            <a:r>
              <a:rPr lang="en-US" dirty="0" smtClean="0"/>
              <a:t>been merged </a:t>
            </a:r>
            <a:r>
              <a:rPr lang="en-US" dirty="0"/>
              <a:t>with Christianity.</a:t>
            </a:r>
          </a:p>
        </p:txBody>
      </p:sp>
      <p:sp>
        <p:nvSpPr>
          <p:cNvPr id="3" name="Title 2"/>
          <p:cNvSpPr>
            <a:spLocks noGrp="1"/>
          </p:cNvSpPr>
          <p:nvPr>
            <p:ph type="title"/>
          </p:nvPr>
        </p:nvSpPr>
        <p:spPr>
          <a:xfrm>
            <a:off x="0" y="152400"/>
            <a:ext cx="9144000" cy="1143000"/>
          </a:xfrm>
        </p:spPr>
        <p:txBody>
          <a:bodyPr>
            <a:normAutofit fontScale="90000"/>
          </a:bodyPr>
          <a:lstStyle/>
          <a:p>
            <a:r>
              <a:rPr lang="en-US" dirty="0" smtClean="0"/>
              <a:t>Mingling of Ethnic and Universalizing Religions.</a:t>
            </a:r>
            <a:endParaRPr lang="en-US" dirty="0"/>
          </a:p>
        </p:txBody>
      </p:sp>
      <p:pic>
        <p:nvPicPr>
          <p:cNvPr id="4" name="Picture 3"/>
          <p:cNvPicPr>
            <a:picLocks noChangeAspect="1"/>
          </p:cNvPicPr>
          <p:nvPr/>
        </p:nvPicPr>
        <p:blipFill>
          <a:blip r:embed="rId2" cstate="print"/>
          <a:stretch>
            <a:fillRect/>
          </a:stretch>
        </p:blipFill>
        <p:spPr>
          <a:xfrm>
            <a:off x="6134100" y="2514600"/>
            <a:ext cx="3009900" cy="2984500"/>
          </a:xfrm>
          <a:prstGeom prst="rect">
            <a:avLst/>
          </a:prstGeom>
        </p:spPr>
      </p:pic>
    </p:spTree>
    <p:extLst>
      <p:ext uri="{BB962C8B-B14F-4D97-AF65-F5344CB8AC3E}">
        <p14:creationId xmlns:p14="http://schemas.microsoft.com/office/powerpoint/2010/main" val="35071005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524000"/>
            <a:ext cx="5562600" cy="5334000"/>
          </a:xfrm>
        </p:spPr>
        <p:txBody>
          <a:bodyPr>
            <a:normAutofit lnSpcReduction="10000"/>
          </a:bodyPr>
          <a:lstStyle/>
          <a:p>
            <a:r>
              <a:rPr lang="en-US" dirty="0" smtClean="0"/>
              <a:t>Since ancient times, Shinto has been the distinctive ethnic religion of Japan. </a:t>
            </a:r>
          </a:p>
          <a:p>
            <a:r>
              <a:rPr lang="en-US" dirty="0" smtClean="0"/>
              <a:t>Ancient </a:t>
            </a:r>
            <a:r>
              <a:rPr lang="en-US" dirty="0" err="1" smtClean="0"/>
              <a:t>Shintoists</a:t>
            </a:r>
            <a:r>
              <a:rPr lang="en-US" dirty="0" smtClean="0"/>
              <a:t> considered forces of nature to be divine.</a:t>
            </a:r>
          </a:p>
          <a:p>
            <a:r>
              <a:rPr lang="en-US" dirty="0" smtClean="0"/>
              <a:t>Gradually, deceased emperors and other ancestors became more important deities for </a:t>
            </a:r>
            <a:r>
              <a:rPr lang="en-US" dirty="0" err="1" smtClean="0"/>
              <a:t>Shintoists</a:t>
            </a:r>
            <a:r>
              <a:rPr lang="en-US" dirty="0" smtClean="0"/>
              <a:t> than natural features. </a:t>
            </a:r>
          </a:p>
          <a:p>
            <a:r>
              <a:rPr lang="en-US" dirty="0" smtClean="0"/>
              <a:t>Shinto still thrives in Japan</a:t>
            </a:r>
            <a:endParaRPr lang="en-US" dirty="0"/>
          </a:p>
        </p:txBody>
      </p:sp>
      <p:sp>
        <p:nvSpPr>
          <p:cNvPr id="3" name="Title 2"/>
          <p:cNvSpPr>
            <a:spLocks noGrp="1"/>
          </p:cNvSpPr>
          <p:nvPr>
            <p:ph type="title"/>
          </p:nvPr>
        </p:nvSpPr>
        <p:spPr/>
        <p:txBody>
          <a:bodyPr/>
          <a:lstStyle/>
          <a:p>
            <a:r>
              <a:rPr lang="en-US" dirty="0" smtClean="0"/>
              <a:t>Shinto</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6096000" y="1371600"/>
            <a:ext cx="2950197" cy="2209800"/>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cstate="print"/>
          <a:srcRect/>
          <a:stretch>
            <a:fillRect/>
          </a:stretch>
        </p:blipFill>
        <p:spPr bwMode="auto">
          <a:xfrm>
            <a:off x="6019800" y="3581400"/>
            <a:ext cx="3048000" cy="2667000"/>
          </a:xfrm>
          <a:prstGeom prst="rect">
            <a:avLst/>
          </a:prstGeom>
          <a:noFill/>
          <a:ln w="9525">
            <a:noFill/>
            <a:miter lim="800000"/>
            <a:headEnd/>
            <a:tailEnd/>
          </a:ln>
          <a:effectLst/>
        </p:spPr>
      </p:pic>
    </p:spTree>
    <p:extLst>
      <p:ext uri="{BB962C8B-B14F-4D97-AF65-F5344CB8AC3E}">
        <p14:creationId xmlns:p14="http://schemas.microsoft.com/office/powerpoint/2010/main" val="17700298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It features heavily in the movies of </a:t>
            </a:r>
            <a:r>
              <a:rPr lang="en-US" dirty="0" err="1" smtClean="0"/>
              <a:t>Hayao</a:t>
            </a:r>
            <a:r>
              <a:rPr lang="en-US" dirty="0" smtClean="0"/>
              <a:t> Miyazaki</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8601" y="1524001"/>
            <a:ext cx="3124199" cy="234314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800600" y="1447800"/>
            <a:ext cx="2914650" cy="15716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248400" y="3352800"/>
            <a:ext cx="2895600" cy="15811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1295400" y="4213920"/>
            <a:ext cx="4800600" cy="2644080"/>
          </a:xfrm>
          <a:prstGeom prst="rect">
            <a:avLst/>
          </a:prstGeom>
          <a:noFill/>
          <a:ln w="9525">
            <a:noFill/>
            <a:miter lim="800000"/>
            <a:headEnd/>
            <a:tailEnd/>
          </a:ln>
        </p:spPr>
      </p:pic>
    </p:spTree>
    <p:extLst>
      <p:ext uri="{BB962C8B-B14F-4D97-AF65-F5344CB8AC3E}">
        <p14:creationId xmlns:p14="http://schemas.microsoft.com/office/powerpoint/2010/main" val="25875360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105400"/>
            <a:ext cx="9144000" cy="1752600"/>
          </a:xfrm>
        </p:spPr>
        <p:txBody>
          <a:bodyPr/>
          <a:lstStyle/>
          <a:p>
            <a:r>
              <a:rPr lang="en-US" dirty="0" smtClean="0"/>
              <a:t>Since Japanese can be both Shinto and Buddhist, there are many areas in Japan where over 2/3 of the population are both Shinto and Buddhist.</a:t>
            </a:r>
            <a:endParaRPr lang="en-US" dirty="0"/>
          </a:p>
        </p:txBody>
      </p:sp>
      <p:sp>
        <p:nvSpPr>
          <p:cNvPr id="3" name="Title 2"/>
          <p:cNvSpPr>
            <a:spLocks noGrp="1"/>
          </p:cNvSpPr>
          <p:nvPr>
            <p:ph type="title"/>
          </p:nvPr>
        </p:nvSpPr>
        <p:spPr/>
        <p:txBody>
          <a:bodyPr/>
          <a:lstStyle/>
          <a:p>
            <a:r>
              <a:rPr lang="en-US" dirty="0" smtClean="0"/>
              <a:t>Shintoism and Buddhism in Japan</a:t>
            </a:r>
            <a:endParaRPr lang="en-US" dirty="0"/>
          </a:p>
        </p:txBody>
      </p:sp>
      <p:pic>
        <p:nvPicPr>
          <p:cNvPr id="4" name="Picture 3"/>
          <p:cNvPicPr>
            <a:picLocks noChangeAspect="1"/>
          </p:cNvPicPr>
          <p:nvPr/>
        </p:nvPicPr>
        <p:blipFill>
          <a:blip r:embed="rId2" cstate="print"/>
          <a:stretch>
            <a:fillRect/>
          </a:stretch>
        </p:blipFill>
        <p:spPr>
          <a:xfrm>
            <a:off x="1143000" y="1155279"/>
            <a:ext cx="7772400" cy="4057399"/>
          </a:xfrm>
          <a:prstGeom prst="rect">
            <a:avLst/>
          </a:prstGeom>
        </p:spPr>
      </p:pic>
    </p:spTree>
    <p:extLst>
      <p:ext uri="{BB962C8B-B14F-4D97-AF65-F5344CB8AC3E}">
        <p14:creationId xmlns:p14="http://schemas.microsoft.com/office/powerpoint/2010/main" val="12587343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Shinto is used more as the religion of celebrations; i.e.: marriages</a:t>
            </a:r>
          </a:p>
          <a:p>
            <a:r>
              <a:rPr lang="en-US" dirty="0" smtClean="0"/>
              <a:t>Buddhism is used for examining the hereafter.</a:t>
            </a:r>
            <a:endParaRPr lang="en-US" dirty="0"/>
          </a:p>
        </p:txBody>
      </p:sp>
      <p:sp>
        <p:nvSpPr>
          <p:cNvPr id="3" name="Title 2"/>
          <p:cNvSpPr>
            <a:spLocks noGrp="1"/>
          </p:cNvSpPr>
          <p:nvPr>
            <p:ph type="title"/>
          </p:nvPr>
        </p:nvSpPr>
        <p:spPr/>
        <p:txBody>
          <a:bodyPr/>
          <a:lstStyle/>
          <a:p>
            <a:r>
              <a:rPr lang="en-US" dirty="0" smtClean="0"/>
              <a:t>How it works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85800" y="3200400"/>
            <a:ext cx="2286000" cy="3433906"/>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3657600" y="3200400"/>
            <a:ext cx="5270253" cy="342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Autofit/>
          </a:bodyPr>
          <a:lstStyle/>
          <a:p>
            <a:r>
              <a:rPr lang="en-US" sz="3200" dirty="0" smtClean="0"/>
              <a:t>If you could pick and choose religious beliefs from 2 or more religions, what would you choose?</a:t>
            </a:r>
            <a:endParaRPr lang="en-US" sz="3200" dirty="0"/>
          </a:p>
        </p:txBody>
      </p:sp>
    </p:spTree>
    <p:extLst>
      <p:ext uri="{BB962C8B-B14F-4D97-AF65-F5344CB8AC3E}">
        <p14:creationId xmlns:p14="http://schemas.microsoft.com/office/powerpoint/2010/main" val="2036080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7086600" cy="5358384"/>
          </a:xfrm>
        </p:spPr>
        <p:txBody>
          <a:bodyPr>
            <a:normAutofit/>
          </a:bodyPr>
          <a:lstStyle/>
          <a:p>
            <a:r>
              <a:rPr lang="en-US" smtClean="0"/>
              <a:t>Between 5.4 – 6.8 </a:t>
            </a:r>
            <a:r>
              <a:rPr lang="en-US" dirty="0" smtClean="0"/>
              <a:t>million Jews live in the USA, 6.1 million live in Israel, and another 2 to 3 million are spread between Europe, Brazil, Argentina, South Africa and Canada.</a:t>
            </a:r>
          </a:p>
          <a:p>
            <a:r>
              <a:rPr lang="en-US" dirty="0" smtClean="0"/>
              <a:t>The number of Jews living in the former Soviet Union has declined rapidly since the late 1980s, when emigration laws were liberalized. </a:t>
            </a:r>
          </a:p>
          <a:p>
            <a:endParaRPr lang="en-US" dirty="0"/>
          </a:p>
        </p:txBody>
      </p:sp>
      <p:sp>
        <p:nvSpPr>
          <p:cNvPr id="3" name="Title 2"/>
          <p:cNvSpPr>
            <a:spLocks noGrp="1"/>
          </p:cNvSpPr>
          <p:nvPr>
            <p:ph type="title"/>
          </p:nvPr>
        </p:nvSpPr>
        <p:spPr/>
        <p:txBody>
          <a:bodyPr>
            <a:normAutofit/>
          </a:bodyPr>
          <a:lstStyle/>
          <a:p>
            <a:r>
              <a:rPr lang="en-US" dirty="0" smtClean="0"/>
              <a:t>Judaism </a:t>
            </a:r>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7006897" y="0"/>
            <a:ext cx="2137103" cy="3048000"/>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a:off x="7161919" y="3200400"/>
            <a:ext cx="1982081" cy="2286000"/>
          </a:xfrm>
          <a:prstGeom prst="rect">
            <a:avLst/>
          </a:prstGeom>
          <a:noFill/>
          <a:ln w="9525">
            <a:noFill/>
            <a:miter lim="800000"/>
            <a:headEnd/>
            <a:tailEnd/>
          </a:ln>
          <a:effectLst/>
        </p:spPr>
      </p:pic>
    </p:spTree>
    <p:extLst>
      <p:ext uri="{BB962C8B-B14F-4D97-AF65-F5344CB8AC3E}">
        <p14:creationId xmlns:p14="http://schemas.microsoft.com/office/powerpoint/2010/main" val="273516921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Judaism worldwide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41" y="1600200"/>
            <a:ext cx="8981188" cy="429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78420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 of Buddhism</a:t>
            </a:r>
            <a:endParaRPr lang="en-US" dirty="0"/>
          </a:p>
        </p:txBody>
      </p:sp>
      <p:pic>
        <p:nvPicPr>
          <p:cNvPr id="188417" name="Picture 1"/>
          <p:cNvPicPr>
            <a:picLocks noChangeAspect="1" noChangeArrowheads="1"/>
          </p:cNvPicPr>
          <p:nvPr/>
        </p:nvPicPr>
        <p:blipFill>
          <a:blip r:embed="rId2" cstate="print"/>
          <a:srcRect/>
          <a:stretch>
            <a:fillRect/>
          </a:stretch>
        </p:blipFill>
        <p:spPr bwMode="auto">
          <a:xfrm>
            <a:off x="1066800" y="1295400"/>
            <a:ext cx="6400800" cy="5250826"/>
          </a:xfrm>
          <a:prstGeom prst="rect">
            <a:avLst/>
          </a:prstGeom>
          <a:noFill/>
          <a:ln w="9525">
            <a:noFill/>
            <a:miter lim="800000"/>
            <a:headEnd/>
            <a:tailEnd/>
          </a:ln>
          <a:effectLst/>
        </p:spPr>
      </p:pic>
    </p:spTree>
    <p:extLst>
      <p:ext uri="{BB962C8B-B14F-4D97-AF65-F5344CB8AC3E}">
        <p14:creationId xmlns:p14="http://schemas.microsoft.com/office/powerpoint/2010/main" val="4327693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Judaism plays a more substantial role in Western civilization than its number of adherents would suggest, because two of the three main universalizing religions—Christianity and Islam—find some of their roots in Judaism. </a:t>
            </a:r>
          </a:p>
          <a:p>
            <a:r>
              <a:rPr lang="en-US" dirty="0"/>
              <a:t>The name Judaism derives from Judah, one of the patriarch Jacob’s 12 sons; Israel is another biblical name for Jacob.</a:t>
            </a:r>
          </a:p>
          <a:p>
            <a:endParaRPr lang="en-US" dirty="0"/>
          </a:p>
        </p:txBody>
      </p:sp>
    </p:spTree>
    <p:extLst>
      <p:ext uri="{BB962C8B-B14F-4D97-AF65-F5344CB8AC3E}">
        <p14:creationId xmlns:p14="http://schemas.microsoft.com/office/powerpoint/2010/main" val="13040295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9144000" cy="5358384"/>
          </a:xfrm>
        </p:spPr>
        <p:txBody>
          <a:bodyPr>
            <a:normAutofit/>
          </a:bodyPr>
          <a:lstStyle/>
          <a:p>
            <a:r>
              <a:rPr lang="en-US" dirty="0"/>
              <a:t>Only since the creation of the state of Israel in </a:t>
            </a:r>
            <a:r>
              <a:rPr lang="en-US" dirty="0" smtClean="0"/>
              <a:t>1948 has </a:t>
            </a:r>
            <a:r>
              <a:rPr lang="en-US" dirty="0"/>
              <a:t>a significant percentage of the world’s Jews </a:t>
            </a:r>
            <a:r>
              <a:rPr lang="en-US" dirty="0" smtClean="0"/>
              <a:t>lived in </a:t>
            </a:r>
            <a:r>
              <a:rPr lang="en-US" dirty="0"/>
              <a:t>their Eastern Mediterranean homeland</a:t>
            </a:r>
            <a:r>
              <a:rPr lang="en-US" dirty="0" smtClean="0"/>
              <a:t>.</a:t>
            </a:r>
            <a:endParaRPr lang="en-US" dirty="0"/>
          </a:p>
          <a:p>
            <a:r>
              <a:rPr lang="en-US" dirty="0"/>
              <a:t>The Romans forced the Jewish diaspora, (from </a:t>
            </a:r>
            <a:r>
              <a:rPr lang="en-US" dirty="0" smtClean="0"/>
              <a:t>the Greek </a:t>
            </a:r>
            <a:r>
              <a:rPr lang="en-US" dirty="0"/>
              <a:t>word for dispersion) after crushing an </a:t>
            </a:r>
            <a:r>
              <a:rPr lang="en-US" dirty="0" smtClean="0"/>
              <a:t>attempt by </a:t>
            </a:r>
            <a:r>
              <a:rPr lang="en-US" dirty="0"/>
              <a:t>the Jews to rebel against Roman rule</a:t>
            </a:r>
            <a:r>
              <a:rPr lang="en-US" dirty="0" smtClean="0"/>
              <a:t>.</a:t>
            </a:r>
            <a:endParaRPr lang="en-US" dirty="0"/>
          </a:p>
          <a:p>
            <a:r>
              <a:rPr lang="en-US" dirty="0"/>
              <a:t>Jews lived among other nationalities, </a:t>
            </a:r>
            <a:r>
              <a:rPr lang="en-US" dirty="0" smtClean="0"/>
              <a:t>retaining separate </a:t>
            </a:r>
            <a:r>
              <a:rPr lang="en-US" dirty="0"/>
              <a:t>religious practices but adopting other </a:t>
            </a:r>
            <a:r>
              <a:rPr lang="en-US" dirty="0" smtClean="0"/>
              <a:t>cultural characteristics </a:t>
            </a:r>
            <a:r>
              <a:rPr lang="en-US" dirty="0"/>
              <a:t>of the host country, such as language</a:t>
            </a:r>
            <a:r>
              <a:rPr lang="en-US" dirty="0" smtClean="0"/>
              <a:t>.</a:t>
            </a:r>
            <a:endParaRPr lang="en-US" dirty="0"/>
          </a:p>
        </p:txBody>
      </p:sp>
      <p:sp>
        <p:nvSpPr>
          <p:cNvPr id="3" name="Title 2"/>
          <p:cNvSpPr>
            <a:spLocks noGrp="1"/>
          </p:cNvSpPr>
          <p:nvPr>
            <p:ph type="title"/>
          </p:nvPr>
        </p:nvSpPr>
        <p:spPr/>
        <p:txBody>
          <a:bodyPr/>
          <a:lstStyle/>
          <a:p>
            <a:r>
              <a:rPr lang="en-US" dirty="0" smtClean="0"/>
              <a:t>Judaism, an Exception</a:t>
            </a:r>
            <a:endParaRPr lang="en-US" dirty="0"/>
          </a:p>
        </p:txBody>
      </p:sp>
      <p:pic>
        <p:nvPicPr>
          <p:cNvPr id="4" name="Picture 3"/>
          <p:cNvPicPr>
            <a:picLocks noChangeAspect="1"/>
          </p:cNvPicPr>
          <p:nvPr/>
        </p:nvPicPr>
        <p:blipFill>
          <a:blip r:embed="rId2" cstate="print"/>
          <a:stretch>
            <a:fillRect/>
          </a:stretch>
        </p:blipFill>
        <p:spPr>
          <a:xfrm>
            <a:off x="8077200" y="0"/>
            <a:ext cx="1066799" cy="1400174"/>
          </a:xfrm>
          <a:prstGeom prst="rect">
            <a:avLst/>
          </a:prstGeom>
        </p:spPr>
      </p:pic>
    </p:spTree>
    <p:extLst>
      <p:ext uri="{BB962C8B-B14F-4D97-AF65-F5344CB8AC3E}">
        <p14:creationId xmlns:p14="http://schemas.microsoft.com/office/powerpoint/2010/main" val="172935191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a:t>Other nationalities often persecuted the Jews living in their midst.</a:t>
            </a:r>
          </a:p>
          <a:p>
            <a:r>
              <a:rPr lang="en-US" dirty="0"/>
              <a:t>Historically, the Jews of many European countries were forced to live in a ghetto, a city neighborhood set up by law to be inhabited only by Jews.</a:t>
            </a:r>
          </a:p>
          <a:p>
            <a:r>
              <a:rPr lang="en-US" dirty="0"/>
              <a:t>During World War II the Nazis systematically rounded up European Jews and exterminated them.</a:t>
            </a:r>
          </a:p>
          <a:p>
            <a:r>
              <a:rPr lang="en-US" dirty="0"/>
              <a:t>Many of the survivors migrated to Israel.</a:t>
            </a:r>
          </a:p>
          <a:p>
            <a:r>
              <a:rPr lang="en-US" dirty="0"/>
              <a:t>Today about 10 percent of the world’s 14 million Jews live in Europe, compared to 90 percent a century ago.</a:t>
            </a:r>
          </a:p>
          <a:p>
            <a:endParaRPr lang="en-US" dirty="0"/>
          </a:p>
        </p:txBody>
      </p:sp>
      <p:sp>
        <p:nvSpPr>
          <p:cNvPr id="3" name="Title 2"/>
          <p:cNvSpPr>
            <a:spLocks noGrp="1"/>
          </p:cNvSpPr>
          <p:nvPr>
            <p:ph type="title"/>
          </p:nvPr>
        </p:nvSpPr>
        <p:spPr/>
        <p:txBody>
          <a:bodyPr/>
          <a:lstStyle/>
          <a:p>
            <a:r>
              <a:rPr lang="en-US" dirty="0" smtClean="0"/>
              <a:t>Continued</a:t>
            </a:r>
            <a:endParaRPr lang="en-US" dirty="0"/>
          </a:p>
        </p:txBody>
      </p:sp>
    </p:spTree>
    <p:extLst>
      <p:ext uri="{BB962C8B-B14F-4D97-AF65-F5344CB8AC3E}">
        <p14:creationId xmlns:p14="http://schemas.microsoft.com/office/powerpoint/2010/main" val="8833708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Ghetto</a:t>
            </a:r>
            <a:endParaRPr lang="en-US" dirty="0"/>
          </a:p>
        </p:txBody>
      </p:sp>
      <p:pic>
        <p:nvPicPr>
          <p:cNvPr id="4" name="Picture 3"/>
          <p:cNvPicPr>
            <a:picLocks noChangeAspect="1"/>
          </p:cNvPicPr>
          <p:nvPr/>
        </p:nvPicPr>
        <p:blipFill>
          <a:blip r:embed="rId2"/>
          <a:stretch>
            <a:fillRect/>
          </a:stretch>
        </p:blipFill>
        <p:spPr>
          <a:xfrm>
            <a:off x="1066800" y="1828800"/>
            <a:ext cx="6972300" cy="4787900"/>
          </a:xfrm>
          <a:prstGeom prst="rect">
            <a:avLst/>
          </a:prstGeom>
        </p:spPr>
      </p:pic>
    </p:spTree>
    <p:extLst>
      <p:ext uri="{BB962C8B-B14F-4D97-AF65-F5344CB8AC3E}">
        <p14:creationId xmlns:p14="http://schemas.microsoft.com/office/powerpoint/2010/main" val="4053982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Jews generally live in urban areas in the United States.</a:t>
            </a:r>
          </a:p>
          <a:p>
            <a:r>
              <a:rPr lang="en-US" dirty="0" smtClean="0"/>
              <a:t>Urban areas are generally more diverse than rural areas.</a:t>
            </a:r>
          </a:p>
          <a:p>
            <a:r>
              <a:rPr lang="en-US" dirty="0" smtClean="0"/>
              <a:t>A majority live in the Northeast.</a:t>
            </a:r>
            <a:endParaRPr lang="en-US" dirty="0"/>
          </a:p>
        </p:txBody>
      </p:sp>
      <p:sp>
        <p:nvSpPr>
          <p:cNvPr id="3" name="Title 2"/>
          <p:cNvSpPr>
            <a:spLocks noGrp="1"/>
          </p:cNvSpPr>
          <p:nvPr>
            <p:ph type="title"/>
          </p:nvPr>
        </p:nvSpPr>
        <p:spPr/>
        <p:txBody>
          <a:bodyPr>
            <a:normAutofit fontScale="90000"/>
          </a:bodyPr>
          <a:lstStyle/>
          <a:p>
            <a:r>
              <a:rPr lang="en-US" dirty="0" smtClean="0"/>
              <a:t>Where Jews live in the United States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9616"/>
            <a:ext cx="5638800" cy="5053584"/>
          </a:xfrm>
        </p:spPr>
        <p:txBody>
          <a:bodyPr/>
          <a:lstStyle/>
          <a:p>
            <a:r>
              <a:rPr lang="en-US" dirty="0" smtClean="0"/>
              <a:t>Considered one of the two oldest monotheistic religions in the world.</a:t>
            </a:r>
          </a:p>
          <a:p>
            <a:r>
              <a:rPr lang="en-US" dirty="0" smtClean="0"/>
              <a:t>Most adherents live in Iran or India.</a:t>
            </a:r>
          </a:p>
          <a:p>
            <a:r>
              <a:rPr lang="en-US" dirty="0" smtClean="0"/>
              <a:t>In 2004, the number of Zoroastrians worldwide was estimated at between 145,000 and 210,000</a:t>
            </a:r>
            <a:endParaRPr lang="en-US" dirty="0"/>
          </a:p>
        </p:txBody>
      </p:sp>
      <p:sp>
        <p:nvSpPr>
          <p:cNvPr id="3" name="Title 2"/>
          <p:cNvSpPr>
            <a:spLocks noGrp="1"/>
          </p:cNvSpPr>
          <p:nvPr>
            <p:ph type="title"/>
          </p:nvPr>
        </p:nvSpPr>
        <p:spPr/>
        <p:txBody>
          <a:bodyPr/>
          <a:lstStyle/>
          <a:p>
            <a:r>
              <a:rPr lang="en-US" dirty="0" smtClean="0"/>
              <a:t>Zoroastrianism</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7524750" y="0"/>
            <a:ext cx="1619250" cy="28765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105525" y="2590800"/>
            <a:ext cx="3038475" cy="41148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4191000" y="0"/>
            <a:ext cx="3333750" cy="1560744"/>
          </a:xfrm>
          <a:prstGeom prst="rect">
            <a:avLst/>
          </a:prstGeom>
          <a:noFill/>
          <a:ln w="9525">
            <a:noFill/>
            <a:miter lim="800000"/>
            <a:headEnd/>
            <a:tailEnd/>
          </a:ln>
        </p:spPr>
      </p:pic>
    </p:spTree>
    <p:extLst>
      <p:ext uri="{BB962C8B-B14F-4D97-AF65-F5344CB8AC3E}">
        <p14:creationId xmlns:p14="http://schemas.microsoft.com/office/powerpoint/2010/main" val="24615207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smtClean="0"/>
              <a:t>Aka Freddie Mercury</a:t>
            </a:r>
          </a:p>
          <a:p>
            <a:r>
              <a:rPr lang="en-US" dirty="0" smtClean="0"/>
              <a:t>The lead singer of “Queen”</a:t>
            </a:r>
            <a:endParaRPr lang="en-US" dirty="0"/>
          </a:p>
        </p:txBody>
      </p:sp>
      <p:sp>
        <p:nvSpPr>
          <p:cNvPr id="3" name="Title 2"/>
          <p:cNvSpPr>
            <a:spLocks noGrp="1"/>
          </p:cNvSpPr>
          <p:nvPr>
            <p:ph type="title"/>
          </p:nvPr>
        </p:nvSpPr>
        <p:spPr/>
        <p:txBody>
          <a:bodyPr>
            <a:normAutofit/>
          </a:bodyPr>
          <a:lstStyle/>
          <a:p>
            <a:r>
              <a:rPr lang="en-US" sz="3200" dirty="0" smtClean="0"/>
              <a:t>The most famous follower of Zoroastrianism of the past century was named </a:t>
            </a:r>
            <a:r>
              <a:rPr lang="en-US" sz="3200" dirty="0" err="1" smtClean="0"/>
              <a:t>Farrokh</a:t>
            </a:r>
            <a:r>
              <a:rPr lang="en-US" sz="3200" dirty="0" smtClean="0"/>
              <a:t> </a:t>
            </a:r>
            <a:r>
              <a:rPr lang="en-US" sz="3200" dirty="0" err="1" smtClean="0"/>
              <a:t>Bulsara</a:t>
            </a:r>
            <a:endParaRPr lang="en-US" sz="3200" dirty="0"/>
          </a:p>
        </p:txBody>
      </p:sp>
      <p:pic>
        <p:nvPicPr>
          <p:cNvPr id="7" name="Picture 1"/>
          <p:cNvPicPr>
            <a:picLocks noGrp="1" noChangeAspect="1" noChangeArrowheads="1"/>
          </p:cNvPicPr>
          <p:nvPr>
            <p:ph sz="half" idx="2"/>
          </p:nvPr>
        </p:nvPicPr>
        <p:blipFill>
          <a:blip r:embed="rId2" cstate="print"/>
          <a:srcRect/>
          <a:stretch>
            <a:fillRect/>
          </a:stretch>
        </p:blipFill>
        <p:spPr bwMode="auto">
          <a:xfrm>
            <a:off x="5035496" y="1600200"/>
            <a:ext cx="3264007" cy="4525963"/>
          </a:xfrm>
          <a:prstGeom prst="rect">
            <a:avLst/>
          </a:prstGeom>
          <a:noFill/>
          <a:ln w="9525">
            <a:noFill/>
            <a:miter lim="800000"/>
            <a:headEnd/>
            <a:tailEnd/>
          </a:ln>
          <a:effectLst/>
        </p:spPr>
      </p:pic>
    </p:spTree>
    <p:extLst>
      <p:ext uri="{BB962C8B-B14F-4D97-AF65-F5344CB8AC3E}">
        <p14:creationId xmlns:p14="http://schemas.microsoft.com/office/powerpoint/2010/main" val="15774344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477000" cy="5358384"/>
          </a:xfrm>
        </p:spPr>
        <p:txBody>
          <a:bodyPr>
            <a:normAutofit fontScale="85000" lnSpcReduction="10000"/>
          </a:bodyPr>
          <a:lstStyle/>
          <a:p>
            <a:r>
              <a:rPr lang="en-US" dirty="0" smtClean="0"/>
              <a:t>About 10 percent of Africans follow traditional ethnic religions, sometimes called animism. </a:t>
            </a:r>
          </a:p>
          <a:p>
            <a:r>
              <a:rPr lang="en-US" dirty="0" smtClean="0"/>
              <a:t>African animist religions are apparently based on monotheistic concepts, although below the supreme god there is a hierarchy of divinities, assistants to god or personifications of natural phenomena, such as trees or rivers. </a:t>
            </a:r>
          </a:p>
          <a:p>
            <a:r>
              <a:rPr lang="en-US" dirty="0" smtClean="0"/>
              <a:t>Some atlases and textbooks persist in classifying Africa as predominantly animist, even though the actual percentage is small and declining. </a:t>
            </a:r>
          </a:p>
          <a:p>
            <a:endParaRPr lang="en-US" dirty="0"/>
          </a:p>
        </p:txBody>
      </p:sp>
      <p:sp>
        <p:nvSpPr>
          <p:cNvPr id="3" name="Title 2"/>
          <p:cNvSpPr>
            <a:spLocks noGrp="1"/>
          </p:cNvSpPr>
          <p:nvPr>
            <p:ph type="title"/>
          </p:nvPr>
        </p:nvSpPr>
        <p:spPr/>
        <p:txBody>
          <a:bodyPr>
            <a:normAutofit/>
          </a:bodyPr>
          <a:lstStyle/>
          <a:p>
            <a:r>
              <a:rPr lang="en-US" dirty="0" smtClean="0"/>
              <a:t>Ethnic African Religions </a:t>
            </a:r>
            <a:endParaRPr lang="en-US" dirty="0"/>
          </a:p>
        </p:txBody>
      </p:sp>
      <p:pic>
        <p:nvPicPr>
          <p:cNvPr id="22530" name="Picture 2"/>
          <p:cNvPicPr>
            <a:picLocks noChangeAspect="1" noChangeArrowheads="1"/>
          </p:cNvPicPr>
          <p:nvPr/>
        </p:nvPicPr>
        <p:blipFill>
          <a:blip r:embed="rId2" cstate="print"/>
          <a:srcRect/>
          <a:stretch>
            <a:fillRect/>
          </a:stretch>
        </p:blipFill>
        <p:spPr bwMode="auto">
          <a:xfrm>
            <a:off x="6248400" y="1371600"/>
            <a:ext cx="2878466" cy="2133600"/>
          </a:xfrm>
          <a:prstGeom prst="rect">
            <a:avLst/>
          </a:prstGeom>
          <a:noFill/>
          <a:ln w="9525">
            <a:noFill/>
            <a:miter lim="800000"/>
            <a:headEnd/>
            <a:tailEnd/>
          </a:ln>
          <a:effectLst/>
        </p:spPr>
      </p:pic>
    </p:spTree>
    <p:extLst>
      <p:ext uri="{BB962C8B-B14F-4D97-AF65-F5344CB8AC3E}">
        <p14:creationId xmlns:p14="http://schemas.microsoft.com/office/powerpoint/2010/main" val="319680491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781800" cy="5358384"/>
          </a:xfrm>
        </p:spPr>
        <p:txBody>
          <a:bodyPr>
            <a:normAutofit lnSpcReduction="10000"/>
          </a:bodyPr>
          <a:lstStyle/>
          <a:p>
            <a:r>
              <a:rPr lang="en-US" dirty="0" smtClean="0"/>
              <a:t>Buddhism, the third of the world’s major universalizing religions, has 376 million adherents, especially in China and Southeast Asia. </a:t>
            </a:r>
          </a:p>
          <a:p>
            <a:r>
              <a:rPr lang="en-US" dirty="0" smtClean="0"/>
              <a:t>Like the other two universalizing religions, Buddhism split into more than one branch. </a:t>
            </a:r>
          </a:p>
          <a:p>
            <a:r>
              <a:rPr lang="en-US" dirty="0" smtClean="0"/>
              <a:t>An accurate count of Buddhists is especially difficult, because only a few people participate in Buddhist institutions. </a:t>
            </a:r>
          </a:p>
          <a:p>
            <a:endParaRPr lang="en-US" dirty="0"/>
          </a:p>
        </p:txBody>
      </p:sp>
      <p:sp>
        <p:nvSpPr>
          <p:cNvPr id="3" name="Title 2"/>
          <p:cNvSpPr>
            <a:spLocks noGrp="1"/>
          </p:cNvSpPr>
          <p:nvPr>
            <p:ph type="title"/>
          </p:nvPr>
        </p:nvSpPr>
        <p:spPr/>
        <p:txBody>
          <a:bodyPr>
            <a:normAutofit/>
          </a:bodyPr>
          <a:lstStyle/>
          <a:p>
            <a:r>
              <a:rPr lang="en-US" dirty="0" smtClean="0"/>
              <a:t>Buddhism </a:t>
            </a:r>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6858000" y="1981200"/>
            <a:ext cx="2286000" cy="2169102"/>
          </a:xfrm>
          <a:prstGeom prst="rect">
            <a:avLst/>
          </a:prstGeom>
          <a:noFill/>
          <a:ln w="9525">
            <a:noFill/>
            <a:miter lim="800000"/>
            <a:headEnd/>
            <a:tailEnd/>
          </a:ln>
          <a:effectLst/>
        </p:spPr>
      </p:pic>
    </p:spTree>
    <p:extLst>
      <p:ext uri="{BB962C8B-B14F-4D97-AF65-F5344CB8AC3E}">
        <p14:creationId xmlns:p14="http://schemas.microsoft.com/office/powerpoint/2010/main" val="13800362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953000"/>
            <a:ext cx="9144000" cy="1905000"/>
          </a:xfrm>
        </p:spPr>
        <p:txBody>
          <a:bodyPr/>
          <a:lstStyle/>
          <a:p>
            <a:r>
              <a:rPr lang="en-US" dirty="0" smtClean="0"/>
              <a:t>Buddhism diffused gradually from its origin in northeastern India to Sri Lanka, southeast Asia, and eventually China and Japan.</a:t>
            </a:r>
            <a:endParaRPr lang="en-US" dirty="0"/>
          </a:p>
        </p:txBody>
      </p:sp>
      <p:sp>
        <p:nvSpPr>
          <p:cNvPr id="3" name="Title 2"/>
          <p:cNvSpPr>
            <a:spLocks noGrp="1"/>
          </p:cNvSpPr>
          <p:nvPr>
            <p:ph type="title"/>
          </p:nvPr>
        </p:nvSpPr>
        <p:spPr/>
        <p:txBody>
          <a:bodyPr/>
          <a:lstStyle/>
          <a:p>
            <a:r>
              <a:rPr lang="en-US" dirty="0" smtClean="0"/>
              <a:t>Diffusion of Buddhism</a:t>
            </a:r>
            <a:endParaRPr lang="en-US" dirty="0"/>
          </a:p>
        </p:txBody>
      </p:sp>
      <p:pic>
        <p:nvPicPr>
          <p:cNvPr id="4" name="Picture 3"/>
          <p:cNvPicPr>
            <a:picLocks noChangeAspect="1"/>
          </p:cNvPicPr>
          <p:nvPr/>
        </p:nvPicPr>
        <p:blipFill>
          <a:blip r:embed="rId2" cstate="print"/>
          <a:stretch>
            <a:fillRect/>
          </a:stretch>
        </p:blipFill>
        <p:spPr>
          <a:xfrm>
            <a:off x="2438400" y="1142999"/>
            <a:ext cx="4648200" cy="3910611"/>
          </a:xfrm>
          <a:prstGeom prst="rect">
            <a:avLst/>
          </a:prstGeom>
        </p:spPr>
      </p:pic>
    </p:spTree>
    <p:extLst>
      <p:ext uri="{BB962C8B-B14F-4D97-AF65-F5344CB8AC3E}">
        <p14:creationId xmlns:p14="http://schemas.microsoft.com/office/powerpoint/2010/main" val="25412917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Buddhists worldwide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5762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4000" dirty="0" smtClean="0"/>
              <a:t>–</a:t>
            </a:r>
            <a:r>
              <a:rPr lang="en-US" sz="4000" dirty="0"/>
              <a:t>Mahayana, </a:t>
            </a:r>
          </a:p>
          <a:p>
            <a:pPr lvl="1"/>
            <a:r>
              <a:rPr lang="en-US" sz="4000" dirty="0"/>
              <a:t>–Theravada, </a:t>
            </a:r>
          </a:p>
          <a:p>
            <a:pPr lvl="1"/>
            <a:r>
              <a:rPr lang="en-US" sz="4000" dirty="0" smtClean="0"/>
              <a:t>–</a:t>
            </a:r>
            <a:r>
              <a:rPr lang="en-US" sz="4000" dirty="0" err="1" smtClean="0"/>
              <a:t>Tantrayana</a:t>
            </a:r>
            <a:r>
              <a:rPr lang="en-US" sz="4000" dirty="0" smtClean="0"/>
              <a:t> (</a:t>
            </a:r>
            <a:r>
              <a:rPr lang="tr-TR" sz="4000" dirty="0" smtClean="0"/>
              <a:t>Vajrayana)</a:t>
            </a:r>
            <a:r>
              <a:rPr lang="en-US" sz="4000" dirty="0" smtClean="0"/>
              <a:t> (</a:t>
            </a:r>
            <a:r>
              <a:rPr lang="en-US" sz="4000" dirty="0" err="1" smtClean="0"/>
              <a:t>Lamaistic</a:t>
            </a:r>
            <a:r>
              <a:rPr lang="en-US" sz="4000" dirty="0" smtClean="0"/>
              <a:t>)</a:t>
            </a:r>
            <a:endParaRPr lang="en-US" sz="4000" dirty="0"/>
          </a:p>
          <a:p>
            <a:endParaRPr lang="en-US" dirty="0"/>
          </a:p>
        </p:txBody>
      </p:sp>
      <p:sp>
        <p:nvSpPr>
          <p:cNvPr id="3" name="Title 2"/>
          <p:cNvSpPr>
            <a:spLocks noGrp="1"/>
          </p:cNvSpPr>
          <p:nvPr>
            <p:ph type="title"/>
          </p:nvPr>
        </p:nvSpPr>
        <p:spPr/>
        <p:txBody>
          <a:bodyPr/>
          <a:lstStyle/>
          <a:p>
            <a:r>
              <a:rPr lang="en-US" dirty="0" smtClean="0"/>
              <a:t>Three Main Branches</a:t>
            </a:r>
            <a:endParaRPr lang="en-US" dirty="0"/>
          </a:p>
        </p:txBody>
      </p:sp>
    </p:spTree>
    <p:extLst>
      <p:ext uri="{BB962C8B-B14F-4D97-AF65-F5344CB8AC3E}">
        <p14:creationId xmlns:p14="http://schemas.microsoft.com/office/powerpoint/2010/main" val="184281776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609600"/>
            <a:ext cx="7218680" cy="5867400"/>
          </a:xfrm>
          <a:prstGeom prst="rect">
            <a:avLst/>
          </a:prstGeom>
        </p:spPr>
      </p:pic>
    </p:spTree>
    <p:extLst>
      <p:ext uri="{BB962C8B-B14F-4D97-AF65-F5344CB8AC3E}">
        <p14:creationId xmlns:p14="http://schemas.microsoft.com/office/powerpoint/2010/main" val="19422307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114800" y="4495800"/>
            <a:ext cx="5029200" cy="2362200"/>
          </a:xfrm>
        </p:spPr>
        <p:txBody>
          <a:bodyPr>
            <a:normAutofit fontScale="70000" lnSpcReduction="20000"/>
          </a:bodyPr>
          <a:lstStyle/>
          <a:p>
            <a:r>
              <a:rPr lang="en-US" dirty="0" smtClean="0"/>
              <a:t>The Dalai Lama, shown here greeting Tibetans, serves as the spiritual authority of Tibet, but he has lived in exile since China invaded and occupied the region in 1959. Tibetan Buddhists believe that the Dalai Lama is the reincarnation of the bodhisattva of mercy and that when he dies his spirit will be reincarnated and enter a child.</a:t>
            </a:r>
            <a:endParaRPr lang="en-US" dirty="0"/>
          </a:p>
        </p:txBody>
      </p:sp>
      <p:sp>
        <p:nvSpPr>
          <p:cNvPr id="4" name="Title 3"/>
          <p:cNvSpPr>
            <a:spLocks noGrp="1"/>
          </p:cNvSpPr>
          <p:nvPr>
            <p:ph type="title"/>
          </p:nvPr>
        </p:nvSpPr>
        <p:spPr/>
        <p:txBody>
          <a:bodyPr/>
          <a:lstStyle/>
          <a:p>
            <a:r>
              <a:rPr lang="en-US" dirty="0" smtClean="0"/>
              <a:t>Buddhism</a:t>
            </a:r>
            <a:endParaRPr lang="en-US" dirty="0"/>
          </a:p>
        </p:txBody>
      </p:sp>
      <p:pic>
        <p:nvPicPr>
          <p:cNvPr id="111618" name="Picture 2"/>
          <p:cNvPicPr>
            <a:picLocks noGrp="1" noChangeAspect="1" noChangeArrowheads="1"/>
          </p:cNvPicPr>
          <p:nvPr>
            <p:ph sz="half" idx="2"/>
          </p:nvPr>
        </p:nvPicPr>
        <p:blipFill>
          <a:blip r:embed="rId2" cstate="print"/>
          <a:srcRect/>
          <a:stretch>
            <a:fillRect/>
          </a:stretch>
        </p:blipFill>
        <p:spPr bwMode="auto">
          <a:xfrm>
            <a:off x="4267200" y="10167"/>
            <a:ext cx="4631851" cy="4343400"/>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0" y="990600"/>
            <a:ext cx="4078468" cy="5867400"/>
          </a:xfrm>
          <a:prstGeom prst="rect">
            <a:avLst/>
          </a:prstGeom>
          <a:noFill/>
          <a:ln w="9525">
            <a:noFill/>
            <a:miter lim="800000"/>
            <a:headEnd/>
            <a:tailEnd/>
          </a:ln>
        </p:spPr>
      </p:pic>
    </p:spTree>
    <p:extLst>
      <p:ext uri="{BB962C8B-B14F-4D97-AF65-F5344CB8AC3E}">
        <p14:creationId xmlns:p14="http://schemas.microsoft.com/office/powerpoint/2010/main" val="101203880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Template>
  <TotalTime>819</TotalTime>
  <Words>1593</Words>
  <Application>Microsoft Macintosh PowerPoint</Application>
  <PresentationFormat>On-screen Show (4:3)</PresentationFormat>
  <Paragraphs>113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Mountain</vt:lpstr>
      <vt:lpstr>AIM:  Why do religions have different distributions? </vt:lpstr>
      <vt:lpstr>World Distribution of Religions</vt:lpstr>
      <vt:lpstr>Origin of Buddhism</vt:lpstr>
      <vt:lpstr>Buddhism </vt:lpstr>
      <vt:lpstr>Diffusion of Buddhism</vt:lpstr>
      <vt:lpstr>Buddhists worldwide</vt:lpstr>
      <vt:lpstr>Three Main Branches</vt:lpstr>
      <vt:lpstr>PowerPoint Presentation</vt:lpstr>
      <vt:lpstr>Buddhism</vt:lpstr>
      <vt:lpstr>Origin of Other Universalizing Religions</vt:lpstr>
      <vt:lpstr>Other Universalizing Religions - Sikhism</vt:lpstr>
      <vt:lpstr>Bahá’I Faith (Other Universalizing Religions)</vt:lpstr>
      <vt:lpstr>Diffusion of Other Universalizing Religions</vt:lpstr>
      <vt:lpstr>Ethnic Religions </vt:lpstr>
      <vt:lpstr>Origin of Hinduism, an Ethnic Religion</vt:lpstr>
      <vt:lpstr>Hinduism</vt:lpstr>
      <vt:lpstr>Hindus worldwide</vt:lpstr>
      <vt:lpstr>Other Ethnic Religions </vt:lpstr>
      <vt:lpstr>Confucianism</vt:lpstr>
      <vt:lpstr>Lack of Diffusion of Ethnic Religions</vt:lpstr>
      <vt:lpstr>Daoism (Taoism)</vt:lpstr>
      <vt:lpstr>Mingling of Ethnic and Universalizing Religions.</vt:lpstr>
      <vt:lpstr>Shinto</vt:lpstr>
      <vt:lpstr>It features heavily in the movies of Hayao Miyazaki</vt:lpstr>
      <vt:lpstr>Shintoism and Buddhism in Japan</vt:lpstr>
      <vt:lpstr>How it works</vt:lpstr>
      <vt:lpstr>If you could pick and choose religious beliefs from 2 or more religions, what would you choose?</vt:lpstr>
      <vt:lpstr>Judaism </vt:lpstr>
      <vt:lpstr>Judaism worldwide</vt:lpstr>
      <vt:lpstr>PowerPoint Presentation</vt:lpstr>
      <vt:lpstr>Judaism, an Exception</vt:lpstr>
      <vt:lpstr>Continued</vt:lpstr>
      <vt:lpstr>Ghetto</vt:lpstr>
      <vt:lpstr>Where Jews live in the United States</vt:lpstr>
      <vt:lpstr>Zoroastrianism</vt:lpstr>
      <vt:lpstr>The most famous follower of Zoroastrianism of the past century was named Farrokh Bulsara</vt:lpstr>
      <vt:lpstr>Ethnic African Religions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dc:title>
  <dc:creator>Teacher</dc:creator>
  <cp:lastModifiedBy>Joshua Fine</cp:lastModifiedBy>
  <cp:revision>63</cp:revision>
  <dcterms:created xsi:type="dcterms:W3CDTF">2011-11-14T04:34:48Z</dcterms:created>
  <dcterms:modified xsi:type="dcterms:W3CDTF">2017-12-07T13:03:23Z</dcterms:modified>
</cp:coreProperties>
</file>